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3.png"/><Relationship Id="rId4" Type="http://schemas.openxmlformats.org/officeDocument/2006/relationships/image" Target="../media/image-12-4.svg"/><Relationship Id="rId5" Type="http://schemas.openxmlformats.org/officeDocument/2006/relationships/image" Target="../media/image-12-5.png"/><Relationship Id="rId6" Type="http://schemas.openxmlformats.org/officeDocument/2006/relationships/image" Target="../media/image-12-6.svg"/><Relationship Id="rId7" Type="http://schemas.openxmlformats.org/officeDocument/2006/relationships/image" Target="../media/image-12-7.png"/><Relationship Id="rId8" Type="http://schemas.openxmlformats.org/officeDocument/2006/relationships/image" Target="../media/image-12-8.svg"/><Relationship Id="rId9" Type="http://schemas.openxmlformats.org/officeDocument/2006/relationships/image" Target="../media/image-12-9.png"/><Relationship Id="rId10" Type="http://schemas.openxmlformats.org/officeDocument/2006/relationships/image" Target="../media/image-12-10.sv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svg"/><Relationship Id="rId3" Type="http://schemas.openxmlformats.org/officeDocument/2006/relationships/image" Target="../media/image-19-1.png"/><Relationship Id="rId4" Type="http://schemas.openxmlformats.org/officeDocument/2006/relationships/image" Target="../media/image-19-2.svg"/><Relationship Id="rId5" Type="http://schemas.openxmlformats.org/officeDocument/2006/relationships/image" Target="../media/image-19-1.png"/><Relationship Id="rId6" Type="http://schemas.openxmlformats.org/officeDocument/2006/relationships/image" Target="../media/image-19-2.svg"/><Relationship Id="rId7" Type="http://schemas.openxmlformats.org/officeDocument/2006/relationships/image" Target="../media/image-2-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eg"/><Relationship Id="rId2" Type="http://schemas.openxmlformats.org/officeDocument/2006/relationships/image" Target="../media/image-2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svg"/><Relationship Id="rId4" Type="http://schemas.openxmlformats.org/officeDocument/2006/relationships/image" Target="../media/image-22-4.png"/><Relationship Id="rId5" Type="http://schemas.openxmlformats.org/officeDocument/2006/relationships/image" Target="../media/image-22-5.png"/><Relationship Id="rId6" Type="http://schemas.openxmlformats.org/officeDocument/2006/relationships/image" Target="../media/image-22-6.svg"/><Relationship Id="rId7" Type="http://schemas.openxmlformats.org/officeDocument/2006/relationships/image" Target="../media/image-22-7.png"/><Relationship Id="rId8" Type="http://schemas.openxmlformats.org/officeDocument/2006/relationships/image" Target="../media/image-22-8.png"/><Relationship Id="rId9" Type="http://schemas.openxmlformats.org/officeDocument/2006/relationships/image" Target="../media/image-22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svg"/><Relationship Id="rId3" Type="http://schemas.openxmlformats.org/officeDocument/2006/relationships/image" Target="../media/image-23-3.png"/><Relationship Id="rId4" Type="http://schemas.openxmlformats.org/officeDocument/2006/relationships/image" Target="../media/image-23-4.svg"/><Relationship Id="rId5" Type="http://schemas.openxmlformats.org/officeDocument/2006/relationships/image" Target="../media/image-23-5.png"/><Relationship Id="rId6" Type="http://schemas.openxmlformats.org/officeDocument/2006/relationships/image" Target="../media/image-23-6.svg"/><Relationship Id="rId7" Type="http://schemas.openxmlformats.org/officeDocument/2006/relationships/image" Target="../media/image-23-7.png"/><Relationship Id="rId8" Type="http://schemas.openxmlformats.org/officeDocument/2006/relationships/image" Target="../media/image-23-8.svg"/><Relationship Id="rId9" Type="http://schemas.openxmlformats.org/officeDocument/2006/relationships/image" Target="../media/image-23-9.png"/><Relationship Id="rId10" Type="http://schemas.openxmlformats.org/officeDocument/2006/relationships/image" Target="../media/image-23-10.svg"/><Relationship Id="rId11" Type="http://schemas.openxmlformats.org/officeDocument/2006/relationships/image" Target="../media/image-23-11.png"/><Relationship Id="rId12" Type="http://schemas.openxmlformats.org/officeDocument/2006/relationships/image" Target="../media/image-23-12.svg"/><Relationship Id="rId13" Type="http://schemas.openxmlformats.org/officeDocument/2006/relationships/image" Target="../media/image-2-1.pn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svg"/><Relationship Id="rId3" Type="http://schemas.openxmlformats.org/officeDocument/2006/relationships/image" Target="../media/image-26-1.png"/><Relationship Id="rId4" Type="http://schemas.openxmlformats.org/officeDocument/2006/relationships/image" Target="../media/image-26-2.svg"/><Relationship Id="rId5" Type="http://schemas.openxmlformats.org/officeDocument/2006/relationships/image" Target="../media/image-26-1.png"/><Relationship Id="rId6" Type="http://schemas.openxmlformats.org/officeDocument/2006/relationships/image" Target="../media/image-26-2.svg"/><Relationship Id="rId7" Type="http://schemas.openxmlformats.org/officeDocument/2006/relationships/image" Target="../media/image-26-1.png"/><Relationship Id="rId8" Type="http://schemas.openxmlformats.org/officeDocument/2006/relationships/image" Target="../media/image-26-2.svg"/><Relationship Id="rId9" Type="http://schemas.openxmlformats.org/officeDocument/2006/relationships/image" Target="../media/image-26-1.png"/><Relationship Id="rId10" Type="http://schemas.openxmlformats.org/officeDocument/2006/relationships/image" Target="../media/image-26-2.svg"/><Relationship Id="rId11" Type="http://schemas.openxmlformats.org/officeDocument/2006/relationships/image" Target="../media/image-26-1.png"/><Relationship Id="rId12" Type="http://schemas.openxmlformats.org/officeDocument/2006/relationships/image" Target="../media/image-26-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image" Target="../media/image-27-4.png"/><Relationship Id="rId5" Type="http://schemas.openxmlformats.org/officeDocument/2006/relationships/image" Target="../media/image-27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svg"/><Relationship Id="rId3" Type="http://schemas.openxmlformats.org/officeDocument/2006/relationships/image" Target="../media/image-29-3.png"/><Relationship Id="rId4" Type="http://schemas.openxmlformats.org/officeDocument/2006/relationships/image" Target="../media/image-29-4.svg"/><Relationship Id="rId5" Type="http://schemas.openxmlformats.org/officeDocument/2006/relationships/image" Target="../media/image-29-5.png"/><Relationship Id="rId6" Type="http://schemas.openxmlformats.org/officeDocument/2006/relationships/image" Target="../media/image-29-6.svg"/><Relationship Id="rId7" Type="http://schemas.openxmlformats.org/officeDocument/2006/relationships/image" Target="../media/image-29-7.png"/><Relationship Id="rId8" Type="http://schemas.openxmlformats.org/officeDocument/2006/relationships/image" Target="../media/image-29-8.svg"/><Relationship Id="rId9" Type="http://schemas.openxmlformats.org/officeDocument/2006/relationships/image" Target="../media/image-29-9.png"/><Relationship Id="rId10" Type="http://schemas.openxmlformats.org/officeDocument/2006/relationships/image" Target="../media/image-29-10.svg"/><Relationship Id="rId11" Type="http://schemas.openxmlformats.org/officeDocument/2006/relationships/image" Target="../media/image-2-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5.png"/><Relationship Id="rId6" Type="http://schemas.openxmlformats.org/officeDocument/2006/relationships/image" Target="../media/image-8-6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jpeg"/><Relationship Id="rId3" Type="http://schemas.openxmlformats.org/officeDocument/2006/relationships/image" Target="../media/image-9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200337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让老人重新握住生活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2584624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智能适老生活用品创新升级项目——项目导入与任务部署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523577" y="2941290"/>
            <a:ext cx="2146325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02084" y="2980506"/>
            <a:ext cx="2446511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800" dirty="0"/>
          </a:p>
        </p:txBody>
      </p:sp>
      <p:sp>
        <p:nvSpPr>
          <p:cNvPr id="7" name="Shape 4"/>
          <p:cNvSpPr/>
          <p:nvPr/>
        </p:nvSpPr>
        <p:spPr>
          <a:xfrm>
            <a:off x="2735312" y="2941290"/>
            <a:ext cx="471115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8" name="Text 5"/>
          <p:cNvSpPr/>
          <p:nvPr/>
        </p:nvSpPr>
        <p:spPr>
          <a:xfrm>
            <a:off x="2813819" y="2980506"/>
            <a:ext cx="7713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项目一</a:t>
            </a:r>
            <a:endParaRPr lang="zh-CN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2099"/>
            <a:ext cx="8096845" cy="36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案例一：老人每天面对怎样的用药过程？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026319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典型用药行为链</a:t>
            </a:r>
            <a:endParaRPr lang="zh-CN" sz="1150" dirty="0"/>
          </a:p>
        </p:txBody>
      </p:sp>
      <p:sp>
        <p:nvSpPr>
          <p:cNvPr id="4" name="Text 2"/>
          <p:cNvSpPr/>
          <p:nvPr/>
        </p:nvSpPr>
        <p:spPr>
          <a:xfrm>
            <a:off x="523577" y="1343546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523577" y="1541264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1632198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辨认药物，区分早中晚</a:t>
            </a:r>
            <a:endParaRPr lang="zh-CN" sz="1150" dirty="0"/>
          </a:p>
        </p:txBody>
      </p:sp>
      <p:sp>
        <p:nvSpPr>
          <p:cNvPr id="7" name="Text 5"/>
          <p:cNvSpPr/>
          <p:nvPr/>
        </p:nvSpPr>
        <p:spPr>
          <a:xfrm>
            <a:off x="523577" y="2028155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523577" y="2225873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523577" y="2316807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打开包装，分装药物</a:t>
            </a:r>
            <a:endParaRPr lang="zh-CN" sz="1150" dirty="0"/>
          </a:p>
        </p:txBody>
      </p:sp>
      <p:sp>
        <p:nvSpPr>
          <p:cNvPr id="10" name="Text 8"/>
          <p:cNvSpPr/>
          <p:nvPr/>
        </p:nvSpPr>
        <p:spPr>
          <a:xfrm>
            <a:off x="523577" y="2712765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23577" y="2910483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523577" y="3001417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记住时间，按时服药</a:t>
            </a:r>
            <a:endParaRPr lang="zh-CN" sz="1150" dirty="0"/>
          </a:p>
        </p:txBody>
      </p:sp>
      <p:sp>
        <p:nvSpPr>
          <p:cNvPr id="13" name="Text 11"/>
          <p:cNvSpPr/>
          <p:nvPr/>
        </p:nvSpPr>
        <p:spPr>
          <a:xfrm>
            <a:off x="523577" y="3397374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23577" y="3595092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523577" y="3686026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确认是否已服，发现药量不足</a:t>
            </a:r>
            <a:endParaRPr lang="zh-CN" sz="1150" dirty="0"/>
          </a:p>
        </p:txBody>
      </p:sp>
      <p:sp>
        <p:nvSpPr>
          <p:cNvPr id="16" name="Text 14"/>
          <p:cNvSpPr/>
          <p:nvPr/>
        </p:nvSpPr>
        <p:spPr>
          <a:xfrm>
            <a:off x="523577" y="4081983"/>
            <a:ext cx="249510" cy="155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23577" y="4279702"/>
            <a:ext cx="389624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523577" y="4370636"/>
            <a:ext cx="38962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联系子女或医生补充药物</a:t>
            </a:r>
            <a:endParaRPr lang="zh-CN" sz="1150" dirty="0"/>
          </a:p>
        </p:txBody>
      </p:sp>
      <p:sp>
        <p:nvSpPr>
          <p:cNvPr id="19" name="Shape 17"/>
          <p:cNvSpPr/>
          <p:nvPr/>
        </p:nvSpPr>
        <p:spPr>
          <a:xfrm>
            <a:off x="4639121" y="907405"/>
            <a:ext cx="4075881" cy="3873996"/>
          </a:xfrm>
          <a:prstGeom prst="roundRect">
            <a:avLst>
              <a:gd name="adj" fmla="val 2319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4763839" y="1026319"/>
            <a:ext cx="38264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老年人同时面对的挑战</a:t>
            </a:r>
            <a:endParaRPr lang="zh-CN" sz="1150" dirty="0"/>
          </a:p>
        </p:txBody>
      </p:sp>
      <p:sp>
        <p:nvSpPr>
          <p:cNvPr id="21" name="Text 19"/>
          <p:cNvSpPr/>
          <p:nvPr/>
        </p:nvSpPr>
        <p:spPr>
          <a:xfrm>
            <a:off x="4763839" y="1328737"/>
            <a:ext cx="3826446" cy="904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视力下降，难以辨认小字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手指灵活性降低，难以开瓶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短期记忆下降，容易遗忘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多种药物混用，时间各不相同</a:t>
            </a:r>
            <a:endParaRPr lang="zh-CN" sz="950" dirty="0"/>
          </a:p>
        </p:txBody>
      </p:sp>
      <p:sp>
        <p:nvSpPr>
          <p:cNvPr id="22" name="Shape 20"/>
          <p:cNvSpPr/>
          <p:nvPr/>
        </p:nvSpPr>
        <p:spPr>
          <a:xfrm>
            <a:off x="4763839" y="2367111"/>
            <a:ext cx="3826446" cy="666304"/>
          </a:xfrm>
          <a:prstGeom prst="roundRect">
            <a:avLst>
              <a:gd name="adj" fmla="val 7865"/>
            </a:avLst>
          </a:prstGeom>
          <a:solidFill>
            <a:srgbClr val="F9D2EB"/>
          </a:solidFill>
          <a:ln/>
        </p:spPr>
      </p:sp>
      <p:pic>
        <p:nvPicPr>
          <p:cNvPr id="2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8557" y="2547193"/>
            <a:ext cx="155897" cy="124718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5169173" y="2505298"/>
            <a:ext cx="3296394" cy="389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设计机会不是简单"提醒一下"，而是减少整个用药过程中的</a:t>
            </a:r>
            <a:pPr algn="l" indent="0" marL="0">
              <a:lnSpc>
                <a:spcPct val="130000"/>
              </a:lnSpc>
              <a:buNone/>
            </a:pPr>
            <a:r>
              <a:rPr lang="zh-CN" altLang="en-US" sz="9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错误与不确定性</a:t>
            </a:r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传统药盒为什么不能真正解决漏服问题？</a:t>
            </a:r>
            <a:endParaRPr lang="zh-CN" sz="2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62385"/>
            <a:ext cx="6553200" cy="3657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4620964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教材指出，传统药盒只能"装药"，无法提醒、确认服药或向家属反馈。智能升级需要形成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提醒—记录—协同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的完整闭环。</a:t>
            </a:r>
            <a:endParaRPr lang="zh-CN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2783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智能药盒设计不能只追求"功能更多"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274564"/>
            <a:ext cx="261789" cy="2617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1699989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功能升级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1971005"/>
            <a:ext cx="39665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感知药仓开合、判断取药动作、记录服药时间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1274564"/>
            <a:ext cx="261789" cy="2617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53781" y="1699989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交互适老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4653781" y="1971005"/>
            <a:ext cx="39666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大字体、大按键、声音清晰、不造成惊扰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442195"/>
            <a:ext cx="261789" cy="26178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23577" y="2867620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结构防错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523577" y="3138636"/>
            <a:ext cx="39665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药格难以混淆，盖子易于开合，老人能独立操作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442195"/>
            <a:ext cx="261789" cy="26178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53781" y="2867620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家属协同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4653781" y="3138636"/>
            <a:ext cx="39666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异常状态推送，信息量适度，不造成过度焦虑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609826"/>
            <a:ext cx="261789" cy="26178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23577" y="4035251"/>
            <a:ext cx="3966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故障容错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523577" y="4306267"/>
            <a:ext cx="396656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断网后继续本地提醒，低电量提前告知</a:t>
            </a:r>
            <a:endParaRPr lang="zh-CN" sz="10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781" y="3609826"/>
            <a:ext cx="261789" cy="261789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4653781" y="4035251"/>
            <a:ext cx="39666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去医疗化</a:t>
            </a:r>
            <a:endParaRPr lang="zh-CN" sz="1200" dirty="0"/>
          </a:p>
        </p:txBody>
      </p:sp>
      <p:sp>
        <p:nvSpPr>
          <p:cNvPr id="20" name="Text 12"/>
          <p:cNvSpPr/>
          <p:nvPr/>
        </p:nvSpPr>
        <p:spPr>
          <a:xfrm>
            <a:off x="4653781" y="4306267"/>
            <a:ext cx="39666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外观像家居用品，融入卧室或餐桌环境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案例二：一次夜间起身包含多少风险动作？</a:t>
            </a:r>
            <a:endParaRPr lang="zh-CN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8318" y="617860"/>
            <a:ext cx="7967365" cy="45086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72524" y="1183477"/>
            <a:ext cx="1714496" cy="21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醒来并坐起</a:t>
            </a:r>
            <a:endParaRPr lang="zh-CN" sz="1350" dirty="0"/>
          </a:p>
        </p:txBody>
      </p:sp>
      <p:sp>
        <p:nvSpPr>
          <p:cNvPr id="5" name="Text 2"/>
          <p:cNvSpPr/>
          <p:nvPr/>
        </p:nvSpPr>
        <p:spPr>
          <a:xfrm>
            <a:off x="5572524" y="1462437"/>
            <a:ext cx="2793394" cy="136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意识未完全清醒时最危险。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1856854" y="2072986"/>
            <a:ext cx="171449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双脚落地找拖鞋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777956" y="2351946"/>
            <a:ext cx="2793395" cy="136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地面杂物或拖鞋易滑倒。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5572524" y="2964772"/>
            <a:ext cx="1714496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站立并找开关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5572524" y="3243732"/>
            <a:ext cx="2793394" cy="136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突然站立或强光可致眩晕。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1858119" y="3855419"/>
            <a:ext cx="1714496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穿过走廊到卫生间</a:t>
            </a:r>
            <a:endParaRPr lang="zh-CN" sz="1350" dirty="0"/>
          </a:p>
        </p:txBody>
      </p:sp>
      <p:sp>
        <p:nvSpPr>
          <p:cNvPr id="11" name="Text 8"/>
          <p:cNvSpPr/>
          <p:nvPr/>
        </p:nvSpPr>
        <p:spPr>
          <a:xfrm>
            <a:off x="779221" y="4134379"/>
            <a:ext cx="2793394" cy="136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走廊照明不连续或地面湿滑。</a:t>
            </a:r>
            <a:endParaRPr lang="zh-CN" sz="1100" dirty="0"/>
          </a:p>
        </p:txBody>
      </p:sp>
      <p:sp>
        <p:nvSpPr>
          <p:cNvPr id="12" name="Text 9"/>
          <p:cNvSpPr/>
          <p:nvPr/>
        </p:nvSpPr>
        <p:spPr>
          <a:xfrm>
            <a:off x="523577" y="5195962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行动风险来自</a:t>
            </a:r>
            <a:endParaRPr lang="zh-CN" sz="600" dirty="0"/>
          </a:p>
        </p:txBody>
      </p:sp>
      <p:sp>
        <p:nvSpPr>
          <p:cNvPr id="13" name="Text 10"/>
          <p:cNvSpPr/>
          <p:nvPr/>
        </p:nvSpPr>
        <p:spPr>
          <a:xfrm>
            <a:off x="523577" y="5324847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意识尚未完全清醒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突然站立造成不适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灯光不足或突然强光眩目</a:t>
            </a:r>
            <a:endParaRPr lang="zh-CN" sz="500" dirty="0"/>
          </a:p>
        </p:txBody>
      </p:sp>
      <p:sp>
        <p:nvSpPr>
          <p:cNvPr id="14" name="Text 11"/>
          <p:cNvSpPr/>
          <p:nvPr/>
        </p:nvSpPr>
        <p:spPr>
          <a:xfrm>
            <a:off x="4656609" y="5195962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环境风险来自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4656609" y="5324847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地面杂物与拖鞋滑动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路径照明不连续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卫生间地面湿滑</a:t>
            </a:r>
            <a:endParaRPr lang="zh-CN" sz="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传统夜灯为什么仍然可能不好用？</a:t>
            </a:r>
            <a:endParaRPr lang="zh-CN" sz="2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62385"/>
            <a:ext cx="6553200" cy="3657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4620964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教材将夜间照明定义为由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人体感知、路径联动和亮度调节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共同构成的系统，而不是单独增加一盏灯。</a:t>
            </a:r>
            <a:endParaRPr lang="zh-CN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3425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夜间照明产品需要同时设计"光"和"安装体验"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2080989"/>
            <a:ext cx="2611636" cy="1271588"/>
          </a:xfrm>
          <a:prstGeom prst="roundRect">
            <a:avLst>
              <a:gd name="adj" fmla="val 43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2216646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灯光设计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2497187"/>
            <a:ext cx="2340322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亮度渐变，保护眼睛适应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色温柔和，防眩光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路径连续，延时关闭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3266108" y="2080989"/>
            <a:ext cx="2611710" cy="1271588"/>
          </a:xfrm>
          <a:prstGeom prst="roundRect">
            <a:avLst>
              <a:gd name="adj" fmla="val 43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1764" y="2216646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🔧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产品设计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3401764" y="2497187"/>
            <a:ext cx="234039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灯体形态与固定结构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磁吸或粘贴，充电方便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易拆卸、易清洁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6008712" y="2080989"/>
            <a:ext cx="2611710" cy="1271588"/>
          </a:xfrm>
          <a:prstGeom prst="roundRect">
            <a:avLst>
              <a:gd name="adj" fmla="val 43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2216646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服务设计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144369" y="2497187"/>
            <a:ext cx="234039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清晰安装说明与点位建议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家庭自装，无需专业人员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老人与家属沟通支持</a:t>
            </a:r>
            <a:endParaRPr lang="zh-CN" sz="1000" dirty="0"/>
          </a:p>
        </p:txBody>
      </p:sp>
      <p:sp>
        <p:nvSpPr>
          <p:cNvPr id="12" name="Text 10"/>
          <p:cNvSpPr/>
          <p:nvPr/>
        </p:nvSpPr>
        <p:spPr>
          <a:xfrm>
            <a:off x="523577" y="349984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教材指出，夜间照明产品设计不仅包含灯具外观，还包括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光学、免布线结构、安装图示和家庭使用体验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的完整设计。</a:t>
            </a:r>
            <a:endParaRPr lang="zh-CN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156618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案例三：居家养老最令人焦虑的"万一"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2253704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家属最担心的场景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577108"/>
            <a:ext cx="21742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老人跌倒后无法呼救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突发身体异常无人发现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夜间长时间未返回床上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燃气或水浸无人处理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外出后走失，手机不在身边</a:t>
            </a:r>
            <a:endParaRPr lang="zh-CN" sz="1000" dirty="0"/>
          </a:p>
        </p:txBody>
      </p:sp>
      <p:sp>
        <p:nvSpPr>
          <p:cNvPr id="6" name="Shape 3"/>
          <p:cNvSpPr/>
          <p:nvPr/>
        </p:nvSpPr>
        <p:spPr>
          <a:xfrm>
            <a:off x="2927672" y="2122810"/>
            <a:ext cx="2362795" cy="1863998"/>
          </a:xfrm>
          <a:prstGeom prst="roundRect">
            <a:avLst>
              <a:gd name="adj" fmla="val 505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3058567" y="2253704"/>
            <a:ext cx="21010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核心矛盾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3058567" y="2577108"/>
            <a:ext cx="21010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家属希望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及时知道异常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，老人又不希望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全天被监视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  <p:sp>
        <p:nvSpPr>
          <p:cNvPr id="9" name="Text 6"/>
          <p:cNvSpPr/>
          <p:nvPr/>
        </p:nvSpPr>
        <p:spPr>
          <a:xfrm>
            <a:off x="3058567" y="3126804"/>
            <a:ext cx="21010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设计问题</a:t>
            </a:r>
            <a:endParaRPr lang="zh-CN" sz="1200" dirty="0"/>
          </a:p>
        </p:txBody>
      </p:sp>
      <p:sp>
        <p:nvSpPr>
          <p:cNvPr id="10" name="Text 7"/>
          <p:cNvSpPr/>
          <p:nvPr/>
        </p:nvSpPr>
        <p:spPr>
          <a:xfrm>
            <a:off x="3058567" y="3450208"/>
            <a:ext cx="21010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如何在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保护隐私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的前提下，实现持续而不过度打扰的家庭安全守护？</a:t>
            </a:r>
            <a:endParaRPr lang="zh-CN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954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传统家庭安全方式为什么存在明显短板？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066279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8647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家庭安全设备不是一台设备，而是一条响应链</a:t>
            </a:r>
            <a:endParaRPr lang="zh-CN" sz="19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854199"/>
            <a:ext cx="7837512" cy="29409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85840" y="308794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社区介入</a:t>
            </a:r>
            <a:endParaRPr lang="zh-CN" sz="1350" dirty="0"/>
          </a:p>
        </p:txBody>
      </p:sp>
      <p:sp>
        <p:nvSpPr>
          <p:cNvPr id="5" name="Text 2"/>
          <p:cNvSpPr/>
          <p:nvPr/>
        </p:nvSpPr>
        <p:spPr>
          <a:xfrm>
            <a:off x="5496033" y="308794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通知确认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4014321" y="308794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平台分级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2532610" y="308794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本地判断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1018512" y="308794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传感器报警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523577" y="3978771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产品设计必须考虑</a:t>
            </a:r>
            <a:endParaRPr lang="zh-CN" sz="950" dirty="0"/>
          </a:p>
        </p:txBody>
      </p:sp>
      <p:sp>
        <p:nvSpPr>
          <p:cNvPr id="10" name="Text 7"/>
          <p:cNvSpPr/>
          <p:nvPr/>
        </p:nvSpPr>
        <p:spPr>
          <a:xfrm>
            <a:off x="523577" y="4221584"/>
            <a:ext cx="3918719" cy="522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感知设备与安装位置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老人端交互与状态提示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家属端信息与误报处理</a:t>
            </a:r>
            <a:endParaRPr lang="zh-CN" sz="800" dirty="0"/>
          </a:p>
        </p:txBody>
      </p:sp>
      <p:sp>
        <p:nvSpPr>
          <p:cNvPr id="11" name="Text 8"/>
          <p:cNvSpPr/>
          <p:nvPr/>
        </p:nvSpPr>
        <p:spPr>
          <a:xfrm>
            <a:off x="4706466" y="3978771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系统必须连通</a:t>
            </a:r>
            <a:endParaRPr lang="zh-CN" sz="950" dirty="0"/>
          </a:p>
        </p:txBody>
      </p:sp>
      <p:sp>
        <p:nvSpPr>
          <p:cNvPr id="12" name="Text 9"/>
          <p:cNvSpPr/>
          <p:nvPr/>
        </p:nvSpPr>
        <p:spPr>
          <a:xfrm>
            <a:off x="4706466" y="4221584"/>
            <a:ext cx="3918719" cy="522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 · 家属 · 社区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 · 急救服务</a:t>
            </a:r>
            <a:endParaRPr lang="zh-CN" sz="800" dirty="0"/>
          </a:p>
          <a:p>
            <a:pPr algn="l" marL="162560" indent="-162560">
              <a:lnSpc>
                <a:spcPct val="121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隐私授权与服务响应</a:t>
            </a:r>
            <a:endParaRPr lang="zh-CN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31824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三个产品方向背后有同一条设计逻辑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964978"/>
            <a:ext cx="2611636" cy="118958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25909" y="2110160"/>
            <a:ext cx="22641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智能药盒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725909" y="2381176"/>
            <a:ext cx="226412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补偿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记忆和用药管理能力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——在正确的时间，以正确的方式，完成服药这件小事。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6108" y="1964978"/>
            <a:ext cx="2611710" cy="11895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68439" y="2110160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智能夜间照明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468439" y="2381176"/>
            <a:ext cx="22641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补偿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夜间视觉和行动能力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——让黑暗中的每一步都有光，但不刺眼、不打扰。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08712" y="1964978"/>
            <a:ext cx="2611710" cy="118958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11044" y="2110160"/>
            <a:ext cx="22641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家庭安全设备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211044" y="2381176"/>
            <a:ext cx="22641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补偿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独处状态下的风险发现能力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——无感守护，异常时才出现，不是全天监控。</a:t>
            </a:r>
            <a:endParaRPr lang="zh-CN" sz="1000" dirty="0"/>
          </a:p>
        </p:txBody>
      </p:sp>
      <p:sp>
        <p:nvSpPr>
          <p:cNvPr id="12" name="Shape 7"/>
          <p:cNvSpPr/>
          <p:nvPr/>
        </p:nvSpPr>
        <p:spPr>
          <a:xfrm>
            <a:off x="523577" y="3301826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72" y="3488903"/>
            <a:ext cx="163637" cy="13089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49003" y="3465388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共同设计逻辑：发现能力变化 → 识别高频场景 → 找到当前痛点 → 技术适度补偿 →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保留老人自主权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连接真人服务响应。</a:t>
            </a:r>
            <a:endParaRPr lang="zh-CN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3181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老人真正需要的，是被照顾，还是重新握住生活？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513061"/>
            <a:ext cx="4077295" cy="2698626"/>
          </a:xfrm>
          <a:prstGeom prst="roundRect">
            <a:avLst>
              <a:gd name="adj" fmla="val 3493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643955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传统视角：老人需要…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967359"/>
            <a:ext cx="381550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被帮助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被监护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被照料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60189" y="2804889"/>
            <a:ext cx="42727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将老人定位为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被动接受者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，忽视其自主意愿与能力。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164395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老人同样希望…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1967359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自己管理药物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自己完成起夜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自己在家安全生活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自己决定是否接受技术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尽量不给子女添麻烦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4736455" y="3344689"/>
            <a:ext cx="3888730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536528"/>
            <a:ext cx="163637" cy="13089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61880" y="3495154"/>
            <a:ext cx="333241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本项目核心命题：通过设计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补偿能力变化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，让老人继续自主生活——而不是替老人完成所有事情。</a:t>
            </a:r>
            <a:endParaRPr lang="zh-CN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954658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本项目的核心任务是什么？</a:t>
            </a:r>
            <a:endParaRPr lang="zh-CN" sz="2400" dirty="0"/>
          </a:p>
        </p:txBody>
      </p:sp>
      <p:sp>
        <p:nvSpPr>
          <p:cNvPr id="4" name="Shape 1"/>
          <p:cNvSpPr/>
          <p:nvPr/>
        </p:nvSpPr>
        <p:spPr>
          <a:xfrm>
            <a:off x="429295" y="1535906"/>
            <a:ext cx="2362795" cy="2652861"/>
          </a:xfrm>
          <a:prstGeom prst="roundRect">
            <a:avLst>
              <a:gd name="adj" fmla="val 3989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560189" y="1666801"/>
            <a:ext cx="21010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项目必须完成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60189" y="1990204"/>
            <a:ext cx="21010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真实用户调研与痛点识别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现有产品分析与重新定义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至少三个概念方向与评审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最终方案深化与交互结构表达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工程可行性思考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项目汇报与复盘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3021955" y="1666801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项目不是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3021955" y="1990204"/>
            <a:ext cx="21742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重新画一个漂亮外观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直接购买成熟产品重新包装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完全依靠AI生成图片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只做概念不考虑使用和制造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3021955" y="3112368"/>
            <a:ext cx="2174230" cy="929134"/>
          </a:xfrm>
          <a:prstGeom prst="roundRect">
            <a:avLst>
              <a:gd name="adj" fmla="val 5918"/>
            </a:avLst>
          </a:prstGeom>
          <a:solidFill>
            <a:srgbClr val="F9D2EB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849" y="3304208"/>
            <a:ext cx="163637" cy="13089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47380" y="3262833"/>
            <a:ext cx="1617911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原产品→用户研究→智能升级→工程方案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，每一步都要有真实依据。</a:t>
            </a:r>
            <a:endParaRPr lang="zh-CN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9187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目标用户不是一个模糊的"老年人"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738610"/>
            <a:ext cx="1102816" cy="11028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3005063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低龄活力老人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3276079"/>
            <a:ext cx="190142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生活自理，主动使用技术，关注便利与品质。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1738610"/>
            <a:ext cx="1102816" cy="110281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88642" y="3005063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独居 / 空巢老人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2588642" y="3276079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家属不在场，安全感需求强，渴望自主又需要联结。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1738610"/>
            <a:ext cx="1102816" cy="110281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53781" y="3005063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老年夫妻家庭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4653781" y="3276079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相互照料，但双方能力可能同步下降，需要系统支持。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1738610"/>
            <a:ext cx="1102816" cy="110281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18920" y="3005063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与子女同住老人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6718920" y="3276079"/>
            <a:ext cx="190150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有人在场，但家属工作繁忙，产品需降低照料负担。</a:t>
            </a:r>
            <a:endParaRPr lang="zh-CN" sz="1000" dirty="0"/>
          </a:p>
        </p:txBody>
      </p:sp>
      <p:sp>
        <p:nvSpPr>
          <p:cNvPr id="15" name="Text 9"/>
          <p:cNvSpPr/>
          <p:nvPr/>
        </p:nvSpPr>
        <p:spPr>
          <a:xfrm>
            <a:off x="523577" y="384214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设计要求：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先确定目标用户，再定义产品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——不能先画产品，再寻找适合的老人。</a:t>
            </a:r>
            <a:endParaRPr lang="zh-CN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5313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客户要求一：老人要能够用、会用、愿意用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2371874"/>
            <a:ext cx="23697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能够用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642890"/>
            <a:ext cx="236971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身体能力允许完成操作——视力、手指灵活性、站立稳定性均需考量。</a:t>
            </a:r>
            <a:endParaRPr lang="zh-CN" sz="1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5082" y="1299865"/>
            <a:ext cx="2833836" cy="2833836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82206" y="2618854"/>
            <a:ext cx="195858" cy="19585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85222" y="1614339"/>
            <a:ext cx="243520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会使用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6185222" y="1885355"/>
            <a:ext cx="243520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不需要复杂学习——操作步骤少，逻辑直观，老人能独立理解。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5082" y="1299865"/>
            <a:ext cx="2833836" cy="2833836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9966" y="1759893"/>
            <a:ext cx="195858" cy="19585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85222" y="3129409"/>
            <a:ext cx="243520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愿意用</a:t>
            </a:r>
            <a:endParaRPr lang="zh-CN" sz="1200" dirty="0"/>
          </a:p>
        </p:txBody>
      </p:sp>
      <p:sp>
        <p:nvSpPr>
          <p:cNvPr id="12" name="Text 6"/>
          <p:cNvSpPr/>
          <p:nvPr/>
        </p:nvSpPr>
        <p:spPr>
          <a:xfrm>
            <a:off x="6185222" y="3400425"/>
            <a:ext cx="243520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不抵触外观、交互和监测方式——看起来像家居用品，而非医疗设备。</a:t>
            </a:r>
            <a:endParaRPr lang="zh-CN" sz="10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5082" y="1299865"/>
            <a:ext cx="2833836" cy="2833836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9966" y="3477741"/>
            <a:ext cx="195858" cy="19585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523577" y="428096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任务书明确要求：产品在视力下降、手指灵活性降低、短期记忆变化和技术陌生感等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真实条件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下仍然可用。</a:t>
            </a:r>
            <a:endParaRPr lang="zh-CN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6320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客户要求二：智能能力必须解决真实问题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09936"/>
            <a:ext cx="261789" cy="2617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49003" y="1554882"/>
            <a:ext cx="35411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感知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949003" y="1825898"/>
            <a:ext cx="35411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检测人、动作、环境或设备状态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1509936"/>
            <a:ext cx="261789" cy="2617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079206" y="1554882"/>
            <a:ext cx="35412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提醒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5079206" y="1825898"/>
            <a:ext cx="35412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通过声、光、震动或信息提示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297088"/>
            <a:ext cx="261789" cy="26178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49003" y="2342034"/>
            <a:ext cx="35411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联动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949003" y="2613050"/>
            <a:ext cx="35411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产品之间自动协同响应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297088"/>
            <a:ext cx="261789" cy="26178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079206" y="2342034"/>
            <a:ext cx="35412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5079206" y="2613050"/>
            <a:ext cx="35412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保存重要使用过程与历史数据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084240"/>
            <a:ext cx="261789" cy="26178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49003" y="3129186"/>
            <a:ext cx="354114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上传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949003" y="3400202"/>
            <a:ext cx="354114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将必要信息发送至家属端或平台</a:t>
            </a:r>
            <a:endParaRPr lang="zh-CN" sz="10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781" y="3084240"/>
            <a:ext cx="261789" cy="261789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079206" y="3129186"/>
            <a:ext cx="35412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分析</a:t>
            </a:r>
            <a:endParaRPr lang="zh-CN" sz="1200" dirty="0"/>
          </a:p>
        </p:txBody>
      </p:sp>
      <p:sp>
        <p:nvSpPr>
          <p:cNvPr id="20" name="Text 12"/>
          <p:cNvSpPr/>
          <p:nvPr/>
        </p:nvSpPr>
        <p:spPr>
          <a:xfrm>
            <a:off x="5079206" y="3400202"/>
            <a:ext cx="354121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识别异常趋势或潜在风险</a:t>
            </a:r>
            <a:endParaRPr lang="zh-CN" sz="1000" dirty="0"/>
          </a:p>
        </p:txBody>
      </p:sp>
      <p:sp>
        <p:nvSpPr>
          <p:cNvPr id="21" name="Shape 13"/>
          <p:cNvSpPr/>
          <p:nvPr/>
        </p:nvSpPr>
        <p:spPr>
          <a:xfrm>
            <a:off x="523577" y="3756868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472" y="3943945"/>
            <a:ext cx="163637" cy="130894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949003" y="3920430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不能为了"显得智能"而堆叠功能——每项能力都要对应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具体场景和真实痛点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7574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客户要求三：产品要像家居用品，而不是医疗设备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8788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去医疗化设计包括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211288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减少冰冷白色和仪器感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避免大量警示标签外露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弱化病人和残障身份暗示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采用温和、熟悉的家居语言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让设备自然融入卧室、客厅和厨房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756990"/>
            <a:ext cx="4077295" cy="2210693"/>
          </a:xfrm>
          <a:prstGeom prst="roundRect">
            <a:avLst>
              <a:gd name="adj" fmla="val 4264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887885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去医疗化不等于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2211288"/>
            <a:ext cx="38155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隐藏风险信息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弱化关键操作提示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牺牲安全性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减少必要标识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73067" y="3317081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设计目标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3640485"/>
            <a:ext cx="42727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看起来亲切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·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用起来清楚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·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关键时刻可靠</a:t>
            </a:r>
            <a:endParaRPr lang="zh-CN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8159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客户要求四：设计必须面对真实工程约束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628329"/>
            <a:ext cx="1925985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763985"/>
            <a:ext cx="165467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📍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安装约束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2044526"/>
            <a:ext cx="165467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尽量免布线，减少打孔，适配不同户型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2580456" y="1628329"/>
            <a:ext cx="1926059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16113" y="1763985"/>
            <a:ext cx="1654746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电源约束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2716113" y="2044526"/>
            <a:ext cx="165474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续航保障，低电提醒，断电安全状态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4637410" y="1628329"/>
            <a:ext cx="1926059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73067" y="1763985"/>
            <a:ext cx="1654746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📶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网络约束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4773067" y="2044526"/>
            <a:ext cx="165474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断网后基础功能继续；恢复后记录可补传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6694363" y="1628329"/>
            <a:ext cx="1926059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30020" y="1763985"/>
            <a:ext cx="1654746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🔩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制造约束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6830020" y="2044526"/>
            <a:ext cx="165474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结构能装配，材料可采购，零部件便于维修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23577" y="2729880"/>
            <a:ext cx="8096845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9234" y="2865537"/>
            <a:ext cx="782553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💰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成本约束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659234" y="3146078"/>
            <a:ext cx="78255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功能与成本平衡，不依赖过于昂贵的核心模块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523577" y="3638401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25478"/>
            <a:ext cx="163637" cy="130894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949003" y="3801963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涉及具体性能、价格和标准时，均作为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项目参考值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使用。正式工程应用需依据现行标准、产品资料和现场测试核验。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2506"/>
            <a:ext cx="809684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项目最终需要交付六类成果</a:t>
            </a:r>
            <a:endParaRPr lang="zh-CN" sz="18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838572"/>
            <a:ext cx="8096845" cy="58906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8192" y="1041053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004143" y="951012"/>
            <a:ext cx="75038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用户需求报告</a:t>
            </a:r>
            <a:endParaRPr lang="zh-CN" sz="900" dirty="0"/>
          </a:p>
        </p:txBody>
      </p:sp>
      <p:sp>
        <p:nvSpPr>
          <p:cNvPr id="6" name="Text 3"/>
          <p:cNvSpPr/>
          <p:nvPr/>
        </p:nvSpPr>
        <p:spPr>
          <a:xfrm>
            <a:off x="1004143" y="1139503"/>
            <a:ext cx="750384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访谈记录、用户画像与痛点分析</a:t>
            </a:r>
            <a:endParaRPr lang="zh-CN" sz="7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501229"/>
            <a:ext cx="8096845" cy="58906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8192" y="1703710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1004143" y="1613669"/>
            <a:ext cx="75038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产品定义书</a:t>
            </a:r>
            <a:endParaRPr lang="zh-CN" sz="900" dirty="0"/>
          </a:p>
        </p:txBody>
      </p:sp>
      <p:sp>
        <p:nvSpPr>
          <p:cNvPr id="10" name="Text 6"/>
          <p:cNvSpPr/>
          <p:nvPr/>
        </p:nvSpPr>
        <p:spPr>
          <a:xfrm>
            <a:off x="1004143" y="1802160"/>
            <a:ext cx="750384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功能清单、交互逻辑与技术指标</a:t>
            </a:r>
            <a:endParaRPr lang="zh-CN" sz="7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163887"/>
            <a:ext cx="8096845" cy="58906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58192" y="2366367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1004143" y="2276326"/>
            <a:ext cx="75038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产品概念设计方案</a:t>
            </a:r>
            <a:endParaRPr lang="zh-CN" sz="900" dirty="0"/>
          </a:p>
        </p:txBody>
      </p:sp>
      <p:sp>
        <p:nvSpPr>
          <p:cNvPr id="14" name="Text 9"/>
          <p:cNvSpPr/>
          <p:nvPr/>
        </p:nvSpPr>
        <p:spPr>
          <a:xfrm>
            <a:off x="1004143" y="2464817"/>
            <a:ext cx="750384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多个概念方向、效果图与故事板</a:t>
            </a:r>
            <a:endParaRPr lang="zh-CN" sz="7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826544"/>
            <a:ext cx="8096845" cy="58906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58192" y="3029024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150" dirty="0"/>
          </a:p>
        </p:txBody>
      </p:sp>
      <p:sp>
        <p:nvSpPr>
          <p:cNvPr id="17" name="Text 11"/>
          <p:cNvSpPr/>
          <p:nvPr/>
        </p:nvSpPr>
        <p:spPr>
          <a:xfrm>
            <a:off x="1004143" y="2938983"/>
            <a:ext cx="75038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深化设计稿</a:t>
            </a:r>
            <a:endParaRPr lang="zh-CN" sz="900" dirty="0"/>
          </a:p>
        </p:txBody>
      </p:sp>
      <p:sp>
        <p:nvSpPr>
          <p:cNvPr id="18" name="Text 12"/>
          <p:cNvSpPr/>
          <p:nvPr/>
        </p:nvSpPr>
        <p:spPr>
          <a:xfrm>
            <a:off x="1004143" y="3127474"/>
            <a:ext cx="750384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最终效果图、结构图、交互流程与CMF</a:t>
            </a:r>
            <a:endParaRPr lang="zh-CN" sz="75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489201"/>
            <a:ext cx="8096845" cy="58906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658192" y="3691682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150" dirty="0"/>
          </a:p>
        </p:txBody>
      </p:sp>
      <p:sp>
        <p:nvSpPr>
          <p:cNvPr id="21" name="Text 14"/>
          <p:cNvSpPr/>
          <p:nvPr/>
        </p:nvSpPr>
        <p:spPr>
          <a:xfrm>
            <a:off x="1004143" y="3601641"/>
            <a:ext cx="75038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项目汇报PPT</a:t>
            </a:r>
            <a:endParaRPr lang="zh-CN" sz="900" dirty="0"/>
          </a:p>
        </p:txBody>
      </p:sp>
      <p:sp>
        <p:nvSpPr>
          <p:cNvPr id="22" name="Text 15"/>
          <p:cNvSpPr/>
          <p:nvPr/>
        </p:nvSpPr>
        <p:spPr>
          <a:xfrm>
            <a:off x="1004143" y="3790131"/>
            <a:ext cx="750384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项目复盘、设计反思与推广分析</a:t>
            </a:r>
            <a:endParaRPr lang="zh-CN" sz="75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3577" y="4151858"/>
            <a:ext cx="8096845" cy="589062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658192" y="4354339"/>
            <a:ext cx="147265" cy="18402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</a:t>
            </a:r>
            <a:endParaRPr lang="en-US" sz="1150" dirty="0"/>
          </a:p>
        </p:txBody>
      </p:sp>
      <p:sp>
        <p:nvSpPr>
          <p:cNvPr id="25" name="Text 17"/>
          <p:cNvSpPr/>
          <p:nvPr/>
        </p:nvSpPr>
        <p:spPr>
          <a:xfrm>
            <a:off x="1004143" y="4264298"/>
            <a:ext cx="750384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项目过程档案</a:t>
            </a:r>
            <a:endParaRPr lang="zh-CN" sz="900" dirty="0"/>
          </a:p>
        </p:txBody>
      </p:sp>
      <p:sp>
        <p:nvSpPr>
          <p:cNvPr id="26" name="Text 18"/>
          <p:cNvSpPr/>
          <p:nvPr/>
        </p:nvSpPr>
        <p:spPr>
          <a:xfrm>
            <a:off x="1004143" y="4452789"/>
            <a:ext cx="750384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活页工作页与AI辅助设计记录</a:t>
            </a:r>
            <a:endParaRPr lang="zh-CN" sz="7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9465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五阶段任务链如何推进？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341388"/>
            <a:ext cx="2698924" cy="5235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4472" y="1995860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654472" y="2266876"/>
            <a:ext cx="2437135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用户调研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访谈、桌面研究、用户画像、痛点分析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1341388"/>
            <a:ext cx="2698924" cy="52357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353395" y="1995860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353395" y="2266876"/>
            <a:ext cx="2437135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产品定义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功能、交互、技术边界、成本方向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1341388"/>
            <a:ext cx="2698924" cy="52357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52319" y="1995860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052319" y="2266876"/>
            <a:ext cx="2437135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概念设计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多方向效果图、故事板、评审收敛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2895079"/>
            <a:ext cx="2698924" cy="52357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54472" y="3549551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654472" y="3820567"/>
            <a:ext cx="2437135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深化设计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结构、尺寸、状态、交互、CMF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501" y="2895079"/>
            <a:ext cx="2698924" cy="52357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353395" y="3549551"/>
            <a:ext cx="243713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阶段五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3353395" y="3820567"/>
            <a:ext cx="2437135" cy="497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项目汇报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复盘、推广分析、现场答辩</a:t>
            </a:r>
            <a:endParaRPr lang="zh-CN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12学时如何分配？</a:t>
            </a:r>
            <a:endParaRPr lang="zh-CN" sz="2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62385"/>
            <a:ext cx="6553200" cy="3657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4620964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课内时间聚焦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方法指导、协同设计与阶段评审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；课外时间用于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真实调研、资料整理、方案制作与文件归档</a:t>
            </a:r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8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7630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项目团队如何分工？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23033"/>
            <a:ext cx="261789" cy="2617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1948458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项目经理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219474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进度管理、分工协调、沟通推进与风险管理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1523033"/>
            <a:ext cx="261789" cy="2617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7046" y="1948458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用户研究员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277046" y="2219474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访谈、观察、用户画像与可用性验证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1523033"/>
            <a:ext cx="261789" cy="26178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0516" y="1948458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产品设计师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030516" y="2219474"/>
            <a:ext cx="25899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概念草图、造型方案、效果图与CMF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690664"/>
            <a:ext cx="261789" cy="26178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23577" y="3116089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交互 / 结构设计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523577" y="3387105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交互流程、结构设计与样品计划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7046" y="2690664"/>
            <a:ext cx="261789" cy="26178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277046" y="3116089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AI设计工程人员</a:t>
            </a:r>
            <a:endParaRPr lang="zh-CN" sz="1200" dirty="0"/>
          </a:p>
        </p:txBody>
      </p:sp>
      <p:sp>
        <p:nvSpPr>
          <p:cNvPr id="17" name="Text 10"/>
          <p:cNvSpPr/>
          <p:nvPr/>
        </p:nvSpPr>
        <p:spPr>
          <a:xfrm>
            <a:off x="3277046" y="3387105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AI工具应用、提示词记录与生成内容审核</a:t>
            </a:r>
            <a:endParaRPr lang="zh-CN" sz="1000" dirty="0"/>
          </a:p>
        </p:txBody>
      </p:sp>
      <p:sp>
        <p:nvSpPr>
          <p:cNvPr id="18" name="Shape 11"/>
          <p:cNvSpPr/>
          <p:nvPr/>
        </p:nvSpPr>
        <p:spPr>
          <a:xfrm>
            <a:off x="523577" y="3743771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472" y="3930848"/>
            <a:ext cx="163637" cy="130894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949003" y="390733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团队原则：每项任务有主责；重要决策全员参与；中期可进行岗位轮换；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每个人的贡献能够被识别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7787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老龄化改变的，不只是人口数量</a:t>
            </a:r>
            <a:endParaRPr lang="zh-CN" sz="24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257" y="959123"/>
            <a:ext cx="3608412" cy="324043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598687" y="1611729"/>
            <a:ext cx="1306399" cy="163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人口结构变化</a:t>
            </a:r>
            <a:endParaRPr lang="zh-CN" sz="1000" dirty="0"/>
          </a:p>
        </p:txBody>
      </p:sp>
      <p:sp>
        <p:nvSpPr>
          <p:cNvPr id="6" name="Text 2"/>
          <p:cNvSpPr/>
          <p:nvPr/>
        </p:nvSpPr>
        <p:spPr>
          <a:xfrm>
            <a:off x="5482376" y="3384891"/>
            <a:ext cx="1302639" cy="163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家庭结构变化</a:t>
            </a:r>
            <a:endParaRPr lang="zh-CN" sz="1000" dirty="0"/>
          </a:p>
        </p:txBody>
      </p:sp>
      <p:sp>
        <p:nvSpPr>
          <p:cNvPr id="7" name="Text 3"/>
          <p:cNvSpPr/>
          <p:nvPr/>
        </p:nvSpPr>
        <p:spPr>
          <a:xfrm>
            <a:off x="6638585" y="1974863"/>
            <a:ext cx="1302639" cy="163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产品需求变化</a:t>
            </a:r>
            <a:endParaRPr lang="zh-CN" sz="1000" dirty="0"/>
          </a:p>
        </p:txBody>
      </p:sp>
      <p:sp>
        <p:nvSpPr>
          <p:cNvPr id="8" name="Text 4"/>
          <p:cNvSpPr/>
          <p:nvPr/>
        </p:nvSpPr>
        <p:spPr>
          <a:xfrm>
            <a:off x="3952577" y="4346823"/>
            <a:ext cx="4667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设计面对的不再只是"为老人增加一个功能"，而是重新思考产品、家庭、服务和技术如何共同支持老年生活。</a:t>
            </a:r>
            <a:endParaRPr lang="zh-CN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3929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过程档案为什么和最终作品同样重要？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951434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过程档案需要记录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274838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访谈原始资料与用户原话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痛点筛选与概念发散过程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方案淘汰理由与版本变化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AI提示词与生成内容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人工修改与导师意见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最终复盘记录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820540"/>
            <a:ext cx="4077295" cy="2083594"/>
          </a:xfrm>
          <a:prstGeom prst="roundRect">
            <a:avLst>
              <a:gd name="adj" fmla="val 4524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951434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过程档案的四重作用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2274838"/>
            <a:ext cx="38155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证明调研真实，方案非抄袭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证明AI没有替代人工决策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证明每个成员的真实贡献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让设计决策能够追溯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73067" y="3367534"/>
            <a:ext cx="381550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完整任务书要求：文件版本管理、AI辅助记录、原创声明与设计决策可追溯。</a:t>
            </a:r>
            <a:endParaRPr lang="zh-CN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9727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项目启动前先避开六个错误方向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444005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579662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错误一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1860203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没有访谈老人，直接凭想象设计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4637410" y="1444005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73067" y="1579662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错误二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73067" y="1860203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把智能化理解为增加App和屏幕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23577" y="2336155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9234" y="2471812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错误三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59234" y="2752353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直接使用AI生成外观作为最终方案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4637410" y="2336155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067" y="2471812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错误四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4773067" y="2752353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只考虑老人，不考虑家属和服务人员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23577" y="3228305"/>
            <a:ext cx="3982938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9234" y="3363962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错误五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659234" y="3644503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只考虑功能，不考虑断网、低电和误操作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4637410" y="3228305"/>
            <a:ext cx="3983013" cy="761256"/>
          </a:xfrm>
          <a:prstGeom prst="roundRect">
            <a:avLst>
              <a:gd name="adj" fmla="val 72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73067" y="3363962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错误六</a:t>
            </a:r>
            <a:endParaRPr lang="zh-CN" sz="1200" dirty="0"/>
          </a:p>
        </p:txBody>
      </p:sp>
      <p:sp>
        <p:nvSpPr>
          <p:cNvPr id="20" name="Text 18"/>
          <p:cNvSpPr/>
          <p:nvPr/>
        </p:nvSpPr>
        <p:spPr>
          <a:xfrm>
            <a:off x="4773067" y="3644503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只画效果图，不考虑结构、安装和成本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523577" y="413682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启动原则：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真实调研 · 小步验证 · 人工决策 · 工程约束 · 服务闭环 · 全程留痕</a:t>
            </a:r>
            <a:endParaRPr lang="zh-CN" sz="1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2052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项目启动：从一个真实老人和一个真实场景开始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67259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375395"/>
            <a:ext cx="261163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5" name="Text 3"/>
          <p:cNvSpPr/>
          <p:nvPr/>
        </p:nvSpPr>
        <p:spPr>
          <a:xfrm>
            <a:off x="523577" y="1469380"/>
            <a:ext cx="261163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选择产品方向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23577" y="1740396"/>
            <a:ext cx="261163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智能药盒、夜间照明或家庭安全设备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3266108" y="1167259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66108" y="1375395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3266108" y="1469380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组建项目团队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3266108" y="1740396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明确角色与主责分工</a:t>
            </a:r>
            <a:endParaRPr lang="zh-CN" sz="1000" dirty="0"/>
          </a:p>
        </p:txBody>
      </p:sp>
      <p:sp>
        <p:nvSpPr>
          <p:cNvPr id="11" name="Text 9"/>
          <p:cNvSpPr/>
          <p:nvPr/>
        </p:nvSpPr>
        <p:spPr>
          <a:xfrm>
            <a:off x="6008712" y="1167259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008712" y="1375395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6008712" y="1469380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确定目标用户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6008712" y="1740396"/>
            <a:ext cx="26117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不能只写"老人"——要具体到居住状态与能力特征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523577" y="2388245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2596381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7" name="Text 15"/>
          <p:cNvSpPr/>
          <p:nvPr/>
        </p:nvSpPr>
        <p:spPr>
          <a:xfrm>
            <a:off x="523577" y="2690366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选择核心场景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523577" y="2961382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一次服药、一次起夜或一次独处异常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4637410" y="2388245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637410" y="2596381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1" name="Text 19"/>
          <p:cNvSpPr/>
          <p:nvPr/>
        </p:nvSpPr>
        <p:spPr>
          <a:xfrm>
            <a:off x="4637410" y="2690366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建立项目文件夹</a:t>
            </a:r>
            <a:endParaRPr lang="zh-CN" sz="1200" dirty="0"/>
          </a:p>
        </p:txBody>
      </p:sp>
      <p:sp>
        <p:nvSpPr>
          <p:cNvPr id="22" name="Text 20"/>
          <p:cNvSpPr/>
          <p:nvPr/>
        </p:nvSpPr>
        <p:spPr>
          <a:xfrm>
            <a:off x="4637410" y="2961382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统一命名、版本管理与资料归档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719882" y="3563466"/>
            <a:ext cx="83577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从老人真实生活出发，技术才有方向；让老人继续自主生活，设计才有价值。</a:t>
            </a:r>
            <a:endParaRPr lang="zh-CN" sz="1000" dirty="0"/>
          </a:p>
        </p:txBody>
      </p:sp>
      <p:sp>
        <p:nvSpPr>
          <p:cNvPr id="24" name="Shape 22"/>
          <p:cNvSpPr/>
          <p:nvPr/>
        </p:nvSpPr>
        <p:spPr>
          <a:xfrm>
            <a:off x="523577" y="3416201"/>
            <a:ext cx="14288" cy="503932"/>
          </a:xfrm>
          <a:prstGeom prst="roundRect">
            <a:avLst>
              <a:gd name="adj" fmla="val 49998"/>
            </a:avLst>
          </a:prstGeom>
          <a:solidFill>
            <a:srgbClr val="E851B2"/>
          </a:solidFill>
          <a:ln/>
        </p:spPr>
      </p:sp>
      <p:sp>
        <p:nvSpPr>
          <p:cNvPr id="25" name="Shape 23"/>
          <p:cNvSpPr/>
          <p:nvPr/>
        </p:nvSpPr>
        <p:spPr>
          <a:xfrm>
            <a:off x="523577" y="4067398"/>
            <a:ext cx="575816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26" name="Text 24"/>
          <p:cNvSpPr/>
          <p:nvPr/>
        </p:nvSpPr>
        <p:spPr>
          <a:xfrm>
            <a:off x="602084" y="4106614"/>
            <a:ext cx="8760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下一阶段</a:t>
            </a:r>
            <a:endParaRPr lang="zh-CN" sz="800" dirty="0"/>
          </a:p>
        </p:txBody>
      </p:sp>
      <p:sp>
        <p:nvSpPr>
          <p:cNvPr id="27" name="Text 25"/>
          <p:cNvSpPr/>
          <p:nvPr/>
        </p:nvSpPr>
        <p:spPr>
          <a:xfrm>
            <a:off x="523577" y="441349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进入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项目一PPT-2｜知识讲解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——系统学习老年用户认知、适老设计方法、三类产品技术原理、AI辅助设计与数据伦理合规边界。</a:t>
            </a:r>
            <a:endParaRPr lang="zh-CN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0156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从"被动养老"转向"主动健康与自主生活"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240979"/>
            <a:ext cx="2611636" cy="7143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4472" y="2764557"/>
            <a:ext cx="234984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照料工具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654472" y="3035573"/>
            <a:ext cx="234984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代替老人操作；强调疾病和风险；突出监护与管理；医疗化外观。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108" y="2044601"/>
            <a:ext cx="2611710" cy="7143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397002" y="2568178"/>
            <a:ext cx="23499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能力补偿工具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397002" y="2839194"/>
            <a:ext cx="23499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帮助老人保持现有能力；降低完成动作的难度；在不打扰的情况下提供支持。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712" y="1848296"/>
            <a:ext cx="2611710" cy="71437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139607" y="2371874"/>
            <a:ext cx="23499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自主生活支持系统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139607" y="2642890"/>
            <a:ext cx="2349922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让老人感到自己仍能掌控生活；通过智能化与人性化设计，延续自主性、尊严感与社会参与。</a:t>
            </a:r>
            <a:endParaRPr lang="zh-CN" sz="1000" dirty="0"/>
          </a:p>
        </p:txBody>
      </p:sp>
      <p:sp>
        <p:nvSpPr>
          <p:cNvPr id="12" name="Text 7"/>
          <p:cNvSpPr/>
          <p:nvPr/>
        </p:nvSpPr>
        <p:spPr>
          <a:xfrm>
            <a:off x="523577" y="373253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本教材将"重新握住生活"定义为：通过设计补偿能力变化，让老人以自己的方式继续生活。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4882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家庭是适老产品最主要的真实使用场景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6097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老人真实居住环境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784375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普通住宅与老旧小区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县域家庭、乡镇和村庄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与子女分居的独立住房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家属无法长期在场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330077"/>
            <a:ext cx="4077295" cy="2393826"/>
          </a:xfrm>
          <a:prstGeom prst="roundRect">
            <a:avLst>
              <a:gd name="adj" fmla="val 393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460971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家庭场景的真实约束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1784375"/>
            <a:ext cx="38155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电源和网络条件不统一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老人不愿大规模改造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安装和维护能力有限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价格敏感；隐私敏感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73067" y="2890168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因此，产品必须做到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3213571"/>
            <a:ext cx="3815507" cy="4645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可负担 · 易安装 · 低学习成本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易维护 · 能接入服务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3871168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058245"/>
            <a:ext cx="163637" cy="13089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949003" y="4034730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适老产品应面向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普通家庭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，而非高端样板间——可负担、易部署、低门槛是基本前提。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3297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智慧养老需求可以归纳为四大类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379711"/>
            <a:ext cx="3982938" cy="1271588"/>
          </a:xfrm>
          <a:prstGeom prst="roundRect">
            <a:avLst>
              <a:gd name="adj" fmla="val 43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1515368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🛡️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安全需求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1795909"/>
            <a:ext cx="371162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跌倒与紧急呼叫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燃气泄漏检测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走失与异常独处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4637410" y="1379711"/>
            <a:ext cx="3983013" cy="1271588"/>
          </a:xfrm>
          <a:prstGeom prst="roundRect">
            <a:avLst>
              <a:gd name="adj" fmla="val 43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73067" y="1515368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❤️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健康需求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73067" y="1795909"/>
            <a:ext cx="3711699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用药管理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生命体征监测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慢病管理与康复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23577" y="2782193"/>
            <a:ext cx="3982938" cy="1271588"/>
          </a:xfrm>
          <a:prstGeom prst="roundRect">
            <a:avLst>
              <a:gd name="adj" fmla="val 43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9234" y="2917850"/>
            <a:ext cx="37116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生活需求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59234" y="3198391"/>
            <a:ext cx="371162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夜间照明与起身辅助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适老家具与取物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便捷交互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4637410" y="2782193"/>
            <a:ext cx="3983013" cy="1271588"/>
          </a:xfrm>
          <a:prstGeom prst="roundRect">
            <a:avLst>
              <a:gd name="adj" fmla="val 432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73067" y="2917850"/>
            <a:ext cx="37116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💛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精神需求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4773067" y="3198391"/>
            <a:ext cx="3711699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亲情联系与社交参与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文化娱乐与情感陪伴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认知训练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523577" y="4201046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每一款产品都要先回答：解决哪一类需求？发生在什么场景？使用什么技术？最终由谁响应？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一款适老产品处在怎样的产业链中？</a:t>
            </a:r>
            <a:endParaRPr lang="zh-CN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9486" y="617860"/>
            <a:ext cx="4505027" cy="450495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57047" y="1504549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真实需求</a:t>
            </a:r>
            <a:endParaRPr lang="zh-CN" sz="1350" dirty="0"/>
          </a:p>
        </p:txBody>
      </p:sp>
      <p:sp>
        <p:nvSpPr>
          <p:cNvPr id="5" name="Text 2"/>
          <p:cNvSpPr/>
          <p:nvPr/>
        </p:nvSpPr>
        <p:spPr>
          <a:xfrm>
            <a:off x="2757047" y="1783506"/>
            <a:ext cx="1451586" cy="273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老人遇到的具体困难与场景。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4943154" y="1504549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产品设计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943154" y="1783506"/>
            <a:ext cx="1451586" cy="273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将需求转化为可用的适老方案。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2757173" y="3690531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智能硬件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2757173" y="3969487"/>
            <a:ext cx="1451586" cy="273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传感与连接实现数据采集。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4943154" y="3690531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平台服务</a:t>
            </a:r>
            <a:endParaRPr lang="zh-CN" sz="1350" dirty="0"/>
          </a:p>
        </p:txBody>
      </p:sp>
      <p:sp>
        <p:nvSpPr>
          <p:cNvPr id="11" name="Text 8"/>
          <p:cNvSpPr/>
          <p:nvPr/>
        </p:nvSpPr>
        <p:spPr>
          <a:xfrm>
            <a:off x="4943154" y="3969487"/>
            <a:ext cx="1451586" cy="273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接收处理信息并反馈支持。</a:t>
            </a:r>
            <a:endParaRPr lang="zh-CN" sz="1100" dirty="0"/>
          </a:p>
        </p:txBody>
      </p:sp>
      <p:sp>
        <p:nvSpPr>
          <p:cNvPr id="12" name="Text 9"/>
          <p:cNvSpPr/>
          <p:nvPr/>
        </p:nvSpPr>
        <p:spPr>
          <a:xfrm>
            <a:off x="523577" y="5159573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本教材将智慧养老产业链归纳为"需求—产品—硬件—平台—生态"的连续主线。理解全链路，是做好产品设计的前提。</a:t>
            </a:r>
            <a:endParaRPr lang="zh-CN" sz="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5667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本项目聚焦产品设计，但不能只会画外观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6882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产品设计环节需要同时协调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31441"/>
            <a:ext cx="196304" cy="19630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50776" y="1537171"/>
            <a:ext cx="356153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850776" y="1860575"/>
            <a:ext cx="356153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老人真实需求与使用能力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354610"/>
            <a:ext cx="196304" cy="19630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50776" y="2360340"/>
            <a:ext cx="356153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850776" y="2683743"/>
            <a:ext cx="356153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硬件可行性与平台数据接口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177778"/>
            <a:ext cx="196304" cy="19630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50776" y="3183508"/>
            <a:ext cx="356153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850776" y="3506912"/>
            <a:ext cx="356153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结构、成本与制造约束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4000946"/>
            <a:ext cx="196304" cy="19630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50776" y="4006676"/>
            <a:ext cx="356153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850776" y="4330080"/>
            <a:ext cx="356153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安装、维护与响应流程</a:t>
            </a:r>
            <a:endParaRPr lang="zh-CN" sz="1000" dirty="0"/>
          </a:p>
        </p:txBody>
      </p:sp>
      <p:sp>
        <p:nvSpPr>
          <p:cNvPr id="16" name="Shape 10"/>
          <p:cNvSpPr/>
          <p:nvPr/>
        </p:nvSpPr>
        <p:spPr>
          <a:xfrm>
            <a:off x="4642172" y="1037927"/>
            <a:ext cx="4077295" cy="3648819"/>
          </a:xfrm>
          <a:prstGeom prst="roundRect">
            <a:avLst>
              <a:gd name="adj" fmla="val 2583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17" name="Text 11"/>
          <p:cNvSpPr/>
          <p:nvPr/>
        </p:nvSpPr>
        <p:spPr>
          <a:xfrm>
            <a:off x="4773067" y="116882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设计师的核心价值</a:t>
            </a:r>
            <a:endParaRPr lang="zh-CN" sz="1200" dirty="0"/>
          </a:p>
        </p:txBody>
      </p:sp>
      <p:sp>
        <p:nvSpPr>
          <p:cNvPr id="18" name="Text 12"/>
          <p:cNvSpPr/>
          <p:nvPr/>
        </p:nvSpPr>
        <p:spPr>
          <a:xfrm>
            <a:off x="4773067" y="1492225"/>
            <a:ext cx="42727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设计师不是给技术套外壳，而是：</a:t>
            </a:r>
            <a:endParaRPr lang="zh-CN" sz="1000" dirty="0"/>
          </a:p>
        </p:txBody>
      </p:sp>
      <p:sp>
        <p:nvSpPr>
          <p:cNvPr id="19" name="Text 13"/>
          <p:cNvSpPr/>
          <p:nvPr/>
        </p:nvSpPr>
        <p:spPr>
          <a:xfrm>
            <a:off x="4773067" y="1819424"/>
            <a:ext cx="381550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把老人需求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翻译成工程指标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把技术能力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翻译成可用体验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连接老人、工程师、服务人员与采购方</a:t>
            </a:r>
            <a:endParaRPr lang="zh-CN" sz="1000" dirty="0"/>
          </a:p>
        </p:txBody>
      </p:sp>
      <p:sp>
        <p:nvSpPr>
          <p:cNvPr id="20" name="Text 14"/>
          <p:cNvSpPr/>
          <p:nvPr/>
        </p:nvSpPr>
        <p:spPr>
          <a:xfrm>
            <a:off x="4773067" y="2656954"/>
            <a:ext cx="42727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设计师是需求与实现之间的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价值翻译者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0147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本项目从三类真实产品方向中选择一个切入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748210"/>
            <a:ext cx="1864668" cy="11524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306429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方向一：智能药盒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3335313"/>
            <a:ext cx="2589833" cy="706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对应需求：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健康管理与用药安全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提醒、检测、记录、家属协同，解决老人漏服、误服问题。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46" y="1748210"/>
            <a:ext cx="1864668" cy="115245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7046" y="306429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方向二：智能夜间照明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3277046" y="3335313"/>
            <a:ext cx="2589833" cy="706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对应需求：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生活辅助与夜间防跌倒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感知人体动作，形成连续路径照明，渐亮渐暗保护视觉。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516" y="1748210"/>
            <a:ext cx="1864668" cy="115245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30516" y="3064297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方向三：家庭养老安全设备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030516" y="3335313"/>
            <a:ext cx="2589907" cy="706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对应需求：</a:t>
            </a:r>
            <a:pPr algn="l" indent="0" marL="0">
              <a:lnSpc>
                <a:spcPct val="133000"/>
              </a:lnSpc>
              <a:spcAft>
                <a:spcPts val="60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安全监护与异常响应</a:t>
            </a:r>
            <a:endParaRPr lang="zh-CN" sz="10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无感监测、AI识别、分级响应，守护独居老人居家安全。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2026-08-01T11:14:29Z</dcterms:created>
  <dcterms:modified xsi:type="dcterms:W3CDTF">2026-08-01T11:14:29Z</dcterms:modified>
</cp:coreProperties>
</file>