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image" Target="../media/image-11-9.png"/><Relationship Id="rId10" Type="http://schemas.openxmlformats.org/officeDocument/2006/relationships/image" Target="../media/image-11-10.sv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jpeg"/><Relationship Id="rId3" Type="http://schemas.openxmlformats.org/officeDocument/2006/relationships/image" Target="../media/image-12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1.png"/><Relationship Id="rId4" Type="http://schemas.openxmlformats.org/officeDocument/2006/relationships/image" Target="../media/image-14-2.svg"/><Relationship Id="rId5" Type="http://schemas.openxmlformats.org/officeDocument/2006/relationships/image" Target="../media/image-14-1.png"/><Relationship Id="rId6" Type="http://schemas.openxmlformats.org/officeDocument/2006/relationships/image" Target="../media/image-14-2.svg"/><Relationship Id="rId7" Type="http://schemas.openxmlformats.org/officeDocument/2006/relationships/image" Target="../media/image-14-1.png"/><Relationship Id="rId8" Type="http://schemas.openxmlformats.org/officeDocument/2006/relationships/image" Target="../media/image-14-2.svg"/><Relationship Id="rId9" Type="http://schemas.openxmlformats.org/officeDocument/2006/relationships/image" Target="../media/image-14-1.png"/><Relationship Id="rId10" Type="http://schemas.openxmlformats.org/officeDocument/2006/relationships/image" Target="../media/image-14-2.svg"/><Relationship Id="rId11" Type="http://schemas.openxmlformats.org/officeDocument/2006/relationships/image" Target="../media/image-14-1.png"/><Relationship Id="rId12" Type="http://schemas.openxmlformats.org/officeDocument/2006/relationships/image" Target="../media/image-14-2.sv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16-2.png"/><Relationship Id="rId3" Type="http://schemas.openxmlformats.org/officeDocument/2006/relationships/image" Target="../media/image-16-3.svg"/><Relationship Id="rId4" Type="http://schemas.openxmlformats.org/officeDocument/2006/relationships/image" Target="../media/image-16-2.png"/><Relationship Id="rId5" Type="http://schemas.openxmlformats.org/officeDocument/2006/relationships/image" Target="../media/image-16-3.svg"/><Relationship Id="rId6" Type="http://schemas.openxmlformats.org/officeDocument/2006/relationships/image" Target="../media/image-16-2.png"/><Relationship Id="rId7" Type="http://schemas.openxmlformats.org/officeDocument/2006/relationships/image" Target="../media/image-1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image" Target="../media/image-2-11.png"/><Relationship Id="rId12" Type="http://schemas.openxmlformats.org/officeDocument/2006/relationships/image" Target="../media/image-2-12.svg"/><Relationship Id="rId13" Type="http://schemas.openxmlformats.org/officeDocument/2006/relationships/image" Target="../media/image-2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image" Target="../media/image-2-1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image" Target="../media/image-5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2.png"/><Relationship Id="rId5" Type="http://schemas.openxmlformats.org/officeDocument/2006/relationships/image" Target="../media/image-9-3.png"/><Relationship Id="rId6" Type="http://schemas.openxmlformats.org/officeDocument/2006/relationships/image" Target="../media/image-9-2.png"/><Relationship Id="rId7" Type="http://schemas.openxmlformats.org/officeDocument/2006/relationships/image" Target="../media/image-9-3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810866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智能适老生活用品设计</a:t>
            </a:r>
            <a:endParaRPr lang="zh-CN" sz="2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核心知识体系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777058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从老人真实需求到适老产品、智能技术与AI辅助设计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3133725"/>
            <a:ext cx="214632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02084" y="3172941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2735312" y="3133725"/>
            <a:ext cx="9946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2813819" y="3172941"/>
            <a:ext cx="12948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项目一｜知识讲解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624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访谈要问行为，不问态度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7297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问"你喜不喜欢"得到的是态度；问"你上次怎么做的"得到的是真实行为。行为数据才能指导设计决策。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560537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不要问这类问题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09837"/>
            <a:ext cx="3888730" cy="49976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5909" y="2055019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你觉得智能药盒好不好？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540496"/>
            <a:ext cx="3888730" cy="4997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25909" y="2685678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你想不想用起夜灯？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171155"/>
            <a:ext cx="3888730" cy="4997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25909" y="3316337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你需要安全监测设备吗？</a:t>
            </a:r>
            <a:endParaRPr lang="zh-CN" sz="1000" dirty="0"/>
          </a:p>
        </p:txBody>
      </p:sp>
      <p:sp>
        <p:nvSpPr>
          <p:cNvPr id="11" name="Text 6"/>
          <p:cNvSpPr/>
          <p:nvPr/>
        </p:nvSpPr>
        <p:spPr>
          <a:xfrm>
            <a:off x="4736455" y="1560537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要问这类行为问题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736455" y="1893466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上一次吃药是什么时候？怎么知道自己吃没吃过？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夜里起床去卫生间怎么走？开关在哪里？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摔倒或不舒服时你会叫谁？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手机通常放在哪里？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523577" y="3965451"/>
            <a:ext cx="1925985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659234" y="4101108"/>
            <a:ext cx="165467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先建立信任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659234" y="4372124"/>
            <a:ext cx="16546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再进入主题</a:t>
            </a:r>
            <a:endParaRPr lang="zh-CN" sz="1000" dirty="0"/>
          </a:p>
        </p:txBody>
      </p:sp>
      <p:sp>
        <p:nvSpPr>
          <p:cNvPr id="16" name="Shape 11"/>
          <p:cNvSpPr/>
          <p:nvPr/>
        </p:nvSpPr>
        <p:spPr>
          <a:xfrm>
            <a:off x="2580456" y="3965451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2716113" y="4101108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用实物图片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2716113" y="4372124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帮助老人回忆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4637410" y="3965451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773067" y="4101108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记录原话</a:t>
            </a:r>
            <a:endParaRPr lang="zh-CN" sz="1200" dirty="0"/>
          </a:p>
        </p:txBody>
      </p:sp>
      <p:sp>
        <p:nvSpPr>
          <p:cNvPr id="21" name="Text 16"/>
          <p:cNvSpPr/>
          <p:nvPr/>
        </p:nvSpPr>
        <p:spPr>
          <a:xfrm>
            <a:off x="4773067" y="4372124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不要只写总结</a:t>
            </a:r>
            <a:endParaRPr lang="zh-CN" sz="1000" dirty="0"/>
          </a:p>
        </p:txBody>
      </p:sp>
      <p:sp>
        <p:nvSpPr>
          <p:cNvPr id="22" name="Shape 17"/>
          <p:cNvSpPr/>
          <p:nvPr/>
        </p:nvSpPr>
        <p:spPr>
          <a:xfrm>
            <a:off x="6694363" y="3965451"/>
            <a:ext cx="1926059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830020" y="4101108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不催促</a:t>
            </a:r>
            <a:endParaRPr lang="zh-CN" sz="1200" dirty="0"/>
          </a:p>
        </p:txBody>
      </p:sp>
      <p:sp>
        <p:nvSpPr>
          <p:cNvPr id="24" name="Text 19"/>
          <p:cNvSpPr/>
          <p:nvPr/>
        </p:nvSpPr>
        <p:spPr>
          <a:xfrm>
            <a:off x="6830020" y="4372124"/>
            <a:ext cx="165474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不诱导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1389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观察要抓住六类设计信号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12614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老人自己可能说不清需求，但行为会暴露问题。观察者的任务是识别信号，而不仅仅是记录表面动作。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523577" y="1180207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38770" y="1295400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928" y="1386483"/>
            <a:ext cx="149051" cy="1490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8770" y="1719932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慢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638770" y="1938189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某个动作耗时明显变长，说明操作超出当前能力范围</a:t>
            </a:r>
            <a:endParaRPr lang="zh-CN" sz="850" dirty="0"/>
          </a:p>
        </p:txBody>
      </p:sp>
      <p:sp>
        <p:nvSpPr>
          <p:cNvPr id="9" name="Shape 6"/>
          <p:cNvSpPr/>
          <p:nvPr/>
        </p:nvSpPr>
        <p:spPr>
          <a:xfrm>
            <a:off x="4618583" y="1180207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33776" y="1295400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4933" y="1386483"/>
            <a:ext cx="149051" cy="1490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33776" y="1719932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错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4733776" y="1938189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拿错、按错、忘记、重复，揭示认知负荷或界面问题</a:t>
            </a:r>
            <a:endParaRPr lang="zh-CN" sz="850" dirty="0"/>
          </a:p>
        </p:txBody>
      </p:sp>
      <p:sp>
        <p:nvSpPr>
          <p:cNvPr id="14" name="Shape 10"/>
          <p:cNvSpPr/>
          <p:nvPr/>
        </p:nvSpPr>
        <p:spPr>
          <a:xfrm>
            <a:off x="523577" y="2309366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38770" y="2424559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928" y="2515642"/>
            <a:ext cx="149051" cy="1490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8770" y="2849091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抱怨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638770" y="3067348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"麻烦""看不清""不顺手"——口头反馈是直接信号</a:t>
            </a:r>
            <a:endParaRPr lang="zh-CN" sz="850" dirty="0"/>
          </a:p>
        </p:txBody>
      </p:sp>
      <p:sp>
        <p:nvSpPr>
          <p:cNvPr id="19" name="Shape 14"/>
          <p:cNvSpPr/>
          <p:nvPr/>
        </p:nvSpPr>
        <p:spPr>
          <a:xfrm>
            <a:off x="4618583" y="2309366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33776" y="2424559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4933" y="2515642"/>
            <a:ext cx="149051" cy="1490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33776" y="2849091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求助</a:t>
            </a:r>
            <a:endParaRPr lang="zh-CN" sz="1000" dirty="0"/>
          </a:p>
        </p:txBody>
      </p:sp>
      <p:sp>
        <p:nvSpPr>
          <p:cNvPr id="23" name="Text 17"/>
          <p:cNvSpPr/>
          <p:nvPr/>
        </p:nvSpPr>
        <p:spPr>
          <a:xfrm>
            <a:off x="4733776" y="3067348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需要家属或邻居帮忙，说明产品独立使用门槛过高</a:t>
            </a:r>
            <a:endParaRPr lang="zh-CN" sz="850" dirty="0"/>
          </a:p>
        </p:txBody>
      </p:sp>
      <p:sp>
        <p:nvSpPr>
          <p:cNvPr id="24" name="Shape 18"/>
          <p:cNvSpPr/>
          <p:nvPr/>
        </p:nvSpPr>
        <p:spPr>
          <a:xfrm>
            <a:off x="523577" y="3438525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38770" y="3553718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9928" y="3644801"/>
            <a:ext cx="149051" cy="149051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38770" y="3978250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替代</a:t>
            </a:r>
            <a:endParaRPr lang="zh-CN" sz="1000" dirty="0"/>
          </a:p>
        </p:txBody>
      </p:sp>
      <p:sp>
        <p:nvSpPr>
          <p:cNvPr id="28" name="Text 21"/>
          <p:cNvSpPr/>
          <p:nvPr/>
        </p:nvSpPr>
        <p:spPr>
          <a:xfrm>
            <a:off x="638770" y="4196507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用土办法绕开问题，说明现有方案不满足真实需求</a:t>
            </a:r>
            <a:endParaRPr lang="zh-CN" sz="850" dirty="0"/>
          </a:p>
        </p:txBody>
      </p:sp>
      <p:sp>
        <p:nvSpPr>
          <p:cNvPr id="29" name="Shape 22"/>
          <p:cNvSpPr/>
          <p:nvPr/>
        </p:nvSpPr>
        <p:spPr>
          <a:xfrm>
            <a:off x="4618583" y="3438525"/>
            <a:ext cx="4001839" cy="1035993"/>
          </a:xfrm>
          <a:prstGeom prst="roundRect">
            <a:avLst>
              <a:gd name="adj" fmla="val 44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4733776" y="3553718"/>
            <a:ext cx="331366" cy="33136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4933" y="3644801"/>
            <a:ext cx="149051" cy="149051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733776" y="3978250"/>
            <a:ext cx="377145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放弃</a:t>
            </a:r>
            <a:endParaRPr lang="zh-CN" sz="1000" dirty="0"/>
          </a:p>
        </p:txBody>
      </p:sp>
      <p:sp>
        <p:nvSpPr>
          <p:cNvPr id="33" name="Text 25"/>
          <p:cNvSpPr/>
          <p:nvPr/>
        </p:nvSpPr>
        <p:spPr>
          <a:xfrm>
            <a:off x="4733776" y="4196507"/>
            <a:ext cx="37714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因为麻烦干脆不用，是最严重的设计失败信号</a:t>
            </a:r>
            <a:endParaRPr lang="zh-CN" sz="850" dirty="0"/>
          </a:p>
        </p:txBody>
      </p:sp>
      <p:sp>
        <p:nvSpPr>
          <p:cNvPr id="34" name="Text 26"/>
          <p:cNvSpPr/>
          <p:nvPr/>
        </p:nvSpPr>
        <p:spPr>
          <a:xfrm>
            <a:off x="523577" y="4579293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典型观察场景：吃药、起夜、开灯、找东西、接电话、紧急呼叫——这六个场景集中了最多的设计机会点。</a:t>
            </a:r>
            <a:endParaRPr lang="zh-CN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063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用户画像不是"平均老人"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15826"/>
            <a:ext cx="855404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有效画像必须能指导具体的设计决策，而不是一堆模糊特征的集合。建议形成2—3个差异化画像。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344513"/>
            <a:ext cx="1507927" cy="18849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378026"/>
            <a:ext cx="2599879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独居低技术老人</a:t>
            </a:r>
            <a:endParaRPr lang="zh-CN" sz="1150" dirty="0"/>
          </a:p>
        </p:txBody>
      </p:sp>
      <p:sp>
        <p:nvSpPr>
          <p:cNvPr id="6" name="Text 3"/>
          <p:cNvSpPr/>
          <p:nvPr/>
        </p:nvSpPr>
        <p:spPr>
          <a:xfrm>
            <a:off x="523577" y="3632820"/>
            <a:ext cx="2599879" cy="904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独自居住，子女不在身边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智能手机使用困难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痛点：用药遗忘、夜间安全、紧急呼叫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设计机会：极简操作、语音提醒、一键呼叫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061" y="1344513"/>
            <a:ext cx="1507927" cy="18849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061" y="3378026"/>
            <a:ext cx="2599879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与子女同住的慢病老人</a:t>
            </a:r>
            <a:endParaRPr lang="zh-CN" sz="1150" dirty="0"/>
          </a:p>
        </p:txBody>
      </p:sp>
      <p:sp>
        <p:nvSpPr>
          <p:cNvPr id="9" name="Text 5"/>
          <p:cNvSpPr/>
          <p:nvPr/>
        </p:nvSpPr>
        <p:spPr>
          <a:xfrm>
            <a:off x="3272061" y="3632820"/>
            <a:ext cx="2599879" cy="1099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有高血压、糖尿病等慢性病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子女关注用药与健康数据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痛点：多药管理、数据共享、就医记录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设计机会：多药分格、家属端提醒、数据导出</a:t>
            </a:r>
            <a:endParaRPr lang="zh-CN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544" y="1344513"/>
            <a:ext cx="1507927" cy="18849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20544" y="3378026"/>
            <a:ext cx="2599879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活力型低龄老人</a:t>
            </a:r>
            <a:endParaRPr lang="zh-CN" sz="1150" dirty="0"/>
          </a:p>
        </p:txBody>
      </p:sp>
      <p:sp>
        <p:nvSpPr>
          <p:cNvPr id="12" name="Text 7"/>
          <p:cNvSpPr/>
          <p:nvPr/>
        </p:nvSpPr>
        <p:spPr>
          <a:xfrm>
            <a:off x="6020544" y="3632820"/>
            <a:ext cx="2599879" cy="1099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60—70岁，身体状况良好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有一定智能设备使用经验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痛点：预防跌倒、社交连接、健康自我管理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设计机会：轻量可穿戴、社区连接、数据可视化</a:t>
            </a:r>
            <a:endParaRPr lang="zh-CN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8144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适老设计的底层方法框架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25413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适老设计不是一个孤立概念，而是多种设计方法的综合应用。理解各方法的层次关系，有助于在实际项目中做出正确的设计决策。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6995" y="1209898"/>
            <a:ext cx="801514" cy="629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67198" y="1501080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063032" y="1324421"/>
            <a:ext cx="544286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适老化设计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3063032" y="1552947"/>
            <a:ext cx="544286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在老年场景综合运用以上方法</a:t>
            </a:r>
            <a:endParaRPr lang="zh-CN" sz="900" dirty="0"/>
          </a:p>
        </p:txBody>
      </p:sp>
      <p:sp>
        <p:nvSpPr>
          <p:cNvPr id="8" name="Shape 5"/>
          <p:cNvSpPr/>
          <p:nvPr/>
        </p:nvSpPr>
        <p:spPr>
          <a:xfrm>
            <a:off x="2977083" y="1847552"/>
            <a:ext cx="5614764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00" y="1867793"/>
            <a:ext cx="1603102" cy="629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67198" y="2081808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3463826" y="1982316"/>
            <a:ext cx="504207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情感化设计</a:t>
            </a:r>
            <a:endParaRPr lang="zh-CN" sz="1050" dirty="0"/>
          </a:p>
        </p:txBody>
      </p:sp>
      <p:sp>
        <p:nvSpPr>
          <p:cNvPr id="12" name="Text 8"/>
          <p:cNvSpPr/>
          <p:nvPr/>
        </p:nvSpPr>
        <p:spPr>
          <a:xfrm>
            <a:off x="3463826" y="2210842"/>
            <a:ext cx="5042074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让老人愿意接受，不产生羞耻感与医疗化感受</a:t>
            </a:r>
            <a:endParaRPr lang="zh-CN" sz="900" dirty="0"/>
          </a:p>
        </p:txBody>
      </p:sp>
      <p:sp>
        <p:nvSpPr>
          <p:cNvPr id="13" name="Shape 9"/>
          <p:cNvSpPr/>
          <p:nvPr/>
        </p:nvSpPr>
        <p:spPr>
          <a:xfrm>
            <a:off x="3377878" y="2505447"/>
            <a:ext cx="5213970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06" y="2525688"/>
            <a:ext cx="2404690" cy="629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467198" y="2739703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3864620" y="2640211"/>
            <a:ext cx="4641279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通用设计</a:t>
            </a:r>
            <a:endParaRPr lang="zh-CN" sz="1050" dirty="0"/>
          </a:p>
        </p:txBody>
      </p:sp>
      <p:sp>
        <p:nvSpPr>
          <p:cNvPr id="17" name="Text 12"/>
          <p:cNvSpPr/>
          <p:nvPr/>
        </p:nvSpPr>
        <p:spPr>
          <a:xfrm>
            <a:off x="3864620" y="2868737"/>
            <a:ext cx="4641279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尽量让所有人都能用，不区分"特殊群体"</a:t>
            </a:r>
            <a:endParaRPr lang="zh-CN" sz="900" dirty="0"/>
          </a:p>
        </p:txBody>
      </p:sp>
      <p:sp>
        <p:nvSpPr>
          <p:cNvPr id="18" name="Shape 13"/>
          <p:cNvSpPr/>
          <p:nvPr/>
        </p:nvSpPr>
        <p:spPr>
          <a:xfrm>
            <a:off x="3778672" y="3163342"/>
            <a:ext cx="4813176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12" y="3183582"/>
            <a:ext cx="3206279" cy="629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2467198" y="3397597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4265414" y="3298106"/>
            <a:ext cx="4240485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人机工程学</a:t>
            </a:r>
            <a:endParaRPr lang="zh-CN" sz="1050" dirty="0"/>
          </a:p>
        </p:txBody>
      </p:sp>
      <p:sp>
        <p:nvSpPr>
          <p:cNvPr id="22" name="Text 16"/>
          <p:cNvSpPr/>
          <p:nvPr/>
        </p:nvSpPr>
        <p:spPr>
          <a:xfrm>
            <a:off x="4265414" y="3526631"/>
            <a:ext cx="424048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操作尺寸、力度、视距、反馈适配老人生理特征</a:t>
            </a:r>
            <a:endParaRPr lang="zh-CN" sz="900" dirty="0"/>
          </a:p>
        </p:txBody>
      </p:sp>
      <p:sp>
        <p:nvSpPr>
          <p:cNvPr id="23" name="Shape 17"/>
          <p:cNvSpPr/>
          <p:nvPr/>
        </p:nvSpPr>
        <p:spPr>
          <a:xfrm>
            <a:off x="4179466" y="3821237"/>
            <a:ext cx="4412382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18" y="3841477"/>
            <a:ext cx="4007867" cy="62932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2467198" y="4055492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50" dirty="0"/>
          </a:p>
        </p:txBody>
      </p:sp>
      <p:sp>
        <p:nvSpPr>
          <p:cNvPr id="26" name="Text 19"/>
          <p:cNvSpPr/>
          <p:nvPr/>
        </p:nvSpPr>
        <p:spPr>
          <a:xfrm>
            <a:off x="4666208" y="3956000"/>
            <a:ext cx="383969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无障碍设计</a:t>
            </a:r>
            <a:endParaRPr lang="zh-CN" sz="1050" dirty="0"/>
          </a:p>
        </p:txBody>
      </p:sp>
      <p:sp>
        <p:nvSpPr>
          <p:cNvPr id="27" name="Text 20"/>
          <p:cNvSpPr/>
          <p:nvPr/>
        </p:nvSpPr>
        <p:spPr>
          <a:xfrm>
            <a:off x="4666208" y="4184526"/>
            <a:ext cx="383969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先移除使用障碍，这是所有适老设计的底线</a:t>
            </a:r>
            <a:endParaRPr lang="zh-CN" sz="900" dirty="0"/>
          </a:p>
        </p:txBody>
      </p:sp>
      <p:sp>
        <p:nvSpPr>
          <p:cNvPr id="28" name="Text 21"/>
          <p:cNvSpPr/>
          <p:nvPr/>
        </p:nvSpPr>
        <p:spPr>
          <a:xfrm>
            <a:off x="523577" y="4583534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无障碍是底线，人机工程是基础，通用设计是理想，情感化是升华，适老化设计在老年场景中综合运用以上方法。</a:t>
            </a:r>
            <a:endParaRPr lang="zh-CN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9912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适老化设计七原则</a:t>
            </a:r>
            <a:endParaRPr lang="zh-CN" sz="2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60983"/>
            <a:ext cx="2622203" cy="1257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61046" y="1053033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0574" y="1451818"/>
            <a:ext cx="234821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公平使用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660574" y="1701254"/>
            <a:ext cx="2348210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不同能力的老人都能使用，不污名化任何群体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0824" y="960983"/>
            <a:ext cx="2622277" cy="12575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98293" y="1053033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3397821" y="1451818"/>
            <a:ext cx="234828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灵活使用</a:t>
            </a:r>
            <a:endParaRPr lang="zh-CN" sz="1100" dirty="0"/>
          </a:p>
        </p:txBody>
      </p:sp>
      <p:sp>
        <p:nvSpPr>
          <p:cNvPr id="10" name="Text 6"/>
          <p:cNvSpPr/>
          <p:nvPr/>
        </p:nvSpPr>
        <p:spPr>
          <a:xfrm>
            <a:off x="3397821" y="1701254"/>
            <a:ext cx="2348285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兼顾坐姿、卧姿、单手、左手等多种使用方式</a:t>
            </a:r>
            <a:endParaRPr lang="zh-CN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98146" y="960983"/>
            <a:ext cx="2622277" cy="125752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35614" y="1053033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6135142" y="1451818"/>
            <a:ext cx="234828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简单直觉</a:t>
            </a:r>
            <a:endParaRPr lang="zh-CN" sz="1100" dirty="0"/>
          </a:p>
        </p:txBody>
      </p:sp>
      <p:sp>
        <p:nvSpPr>
          <p:cNvPr id="14" name="Text 9"/>
          <p:cNvSpPr/>
          <p:nvPr/>
        </p:nvSpPr>
        <p:spPr>
          <a:xfrm>
            <a:off x="6135142" y="1701254"/>
            <a:ext cx="234828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操作步骤少，状态清楚，不依赖说明书</a:t>
            </a:r>
            <a:endParaRPr lang="zh-CN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333551"/>
            <a:ext cx="2622203" cy="125752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761046" y="2425601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660574" y="2824386"/>
            <a:ext cx="234821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信息可感知</a:t>
            </a:r>
            <a:endParaRPr lang="zh-CN" sz="1100" dirty="0"/>
          </a:p>
        </p:txBody>
      </p:sp>
      <p:sp>
        <p:nvSpPr>
          <p:cNvPr id="18" name="Text 12"/>
          <p:cNvSpPr/>
          <p:nvPr/>
        </p:nvSpPr>
        <p:spPr>
          <a:xfrm>
            <a:off x="660574" y="3073822"/>
            <a:ext cx="2348210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大字、高对比、语音、灯光、触感多通道提示</a:t>
            </a:r>
            <a:endParaRPr lang="zh-CN" sz="95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60824" y="2333551"/>
            <a:ext cx="2622277" cy="1257523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4498293" y="2425601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150" dirty="0"/>
          </a:p>
        </p:txBody>
      </p:sp>
      <p:sp>
        <p:nvSpPr>
          <p:cNvPr id="21" name="Text 14"/>
          <p:cNvSpPr/>
          <p:nvPr/>
        </p:nvSpPr>
        <p:spPr>
          <a:xfrm>
            <a:off x="3397821" y="2824386"/>
            <a:ext cx="234828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容错设计</a:t>
            </a:r>
            <a:endParaRPr lang="zh-CN" sz="1100" dirty="0"/>
          </a:p>
        </p:txBody>
      </p:sp>
      <p:sp>
        <p:nvSpPr>
          <p:cNvPr id="22" name="Text 15"/>
          <p:cNvSpPr/>
          <p:nvPr/>
        </p:nvSpPr>
        <p:spPr>
          <a:xfrm>
            <a:off x="3397821" y="3073822"/>
            <a:ext cx="234828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误操作可撤销，危险动作需要二次确认</a:t>
            </a:r>
            <a:endParaRPr lang="zh-CN" sz="9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8146" y="2333551"/>
            <a:ext cx="2622277" cy="1257523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235614" y="2425601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1150" dirty="0"/>
          </a:p>
        </p:txBody>
      </p:sp>
      <p:sp>
        <p:nvSpPr>
          <p:cNvPr id="25" name="Text 17"/>
          <p:cNvSpPr/>
          <p:nvPr/>
        </p:nvSpPr>
        <p:spPr>
          <a:xfrm>
            <a:off x="6135142" y="2824386"/>
            <a:ext cx="234828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低体力消耗</a:t>
            </a:r>
            <a:endParaRPr lang="zh-CN" sz="1100" dirty="0"/>
          </a:p>
        </p:txBody>
      </p:sp>
      <p:sp>
        <p:nvSpPr>
          <p:cNvPr id="26" name="Text 18"/>
          <p:cNvSpPr/>
          <p:nvPr/>
        </p:nvSpPr>
        <p:spPr>
          <a:xfrm>
            <a:off x="6135142" y="3073822"/>
            <a:ext cx="234828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减少持续用力、精细操作和弯腰动作</a:t>
            </a:r>
            <a:endParaRPr lang="zh-CN" sz="950" dirty="0"/>
          </a:p>
        </p:txBody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706118"/>
            <a:ext cx="8096845" cy="1067395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4498367" y="379816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</a:t>
            </a:r>
            <a:endParaRPr lang="en-US" sz="1150" dirty="0"/>
          </a:p>
        </p:txBody>
      </p:sp>
      <p:sp>
        <p:nvSpPr>
          <p:cNvPr id="29" name="Text 20"/>
          <p:cNvSpPr/>
          <p:nvPr/>
        </p:nvSpPr>
        <p:spPr>
          <a:xfrm>
            <a:off x="660574" y="4196953"/>
            <a:ext cx="7822853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尺度适配</a:t>
            </a:r>
            <a:endParaRPr lang="zh-CN" sz="1100" dirty="0"/>
          </a:p>
        </p:txBody>
      </p:sp>
      <p:sp>
        <p:nvSpPr>
          <p:cNvPr id="30" name="Text 21"/>
          <p:cNvSpPr/>
          <p:nvPr/>
        </p:nvSpPr>
        <p:spPr>
          <a:xfrm>
            <a:off x="660574" y="4446389"/>
            <a:ext cx="7822853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充分考虑握力、视距、按键距离和起身辅助需求</a:t>
            </a:r>
            <a:endParaRPr lang="zh-CN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88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交互设计要做减法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5861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适老交互的核心逻辑：减步骤、减认知、减恐惧。每一个多余的步骤都可能成为老人放弃使用的理由。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415281"/>
            <a:ext cx="2698924" cy="52357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4472" y="2069753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减步骤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54472" y="2340769"/>
            <a:ext cx="243713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能一步完成不要两步；能自动感应不要让老人找开关；默认值优先，少让老人做选择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415281"/>
            <a:ext cx="2698924" cy="52357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53395" y="2069753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减认知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353395" y="2340769"/>
            <a:ext cx="24371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不用记忆复杂规则；不用在多层菜单中寻找功能；状态始终清晰可见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415281"/>
            <a:ext cx="2698924" cy="52357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2319" y="2069753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减恐惧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52319" y="2340769"/>
            <a:ext cx="24371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按错可以恢复；不会轻易弄坏；异常时有明确的求助渠道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429295" y="3247132"/>
            <a:ext cx="4077295" cy="1484486"/>
          </a:xfrm>
          <a:prstGeom prst="roundRect">
            <a:avLst>
              <a:gd name="adj" fmla="val 634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4" name="Text 9"/>
          <p:cNvSpPr/>
          <p:nvPr/>
        </p:nvSpPr>
        <p:spPr>
          <a:xfrm>
            <a:off x="560189" y="3378026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具体交互原则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560189" y="3701430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物理按键优于纯触屏操作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灯色与语音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同步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提示，多通道确认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自动感应要保留手动兜底方案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老人停留期间，不要突然熄灯或静音</a:t>
            </a:r>
            <a:endParaRPr lang="zh-CN" sz="1000" dirty="0"/>
          </a:p>
        </p:txBody>
      </p:sp>
      <p:sp>
        <p:nvSpPr>
          <p:cNvPr id="16" name="Text 11"/>
          <p:cNvSpPr/>
          <p:nvPr/>
        </p:nvSpPr>
        <p:spPr>
          <a:xfrm>
            <a:off x="4736455" y="3378026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常见设计陷阱</a:t>
            </a:r>
            <a:endParaRPr lang="zh-CN" sz="1200" dirty="0"/>
          </a:p>
        </p:txBody>
      </p:sp>
      <p:sp>
        <p:nvSpPr>
          <p:cNvPr id="17" name="Text 12"/>
          <p:cNvSpPr/>
          <p:nvPr/>
        </p:nvSpPr>
        <p:spPr>
          <a:xfrm>
            <a:off x="4736455" y="3710955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触屏灵敏度过高或过低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提示音过小或刺耳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状态指示灯颜色含义不明确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操作步骤超过3步未提供引导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92609"/>
            <a:ext cx="4667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CMF决定老人愿不愿意把产品留在家里</a:t>
            </a:r>
            <a:endParaRPr lang="zh-CN" sz="2100" dirty="0"/>
          </a:p>
        </p:txBody>
      </p:sp>
      <p:sp>
        <p:nvSpPr>
          <p:cNvPr id="4" name="Text 1"/>
          <p:cNvSpPr/>
          <p:nvPr/>
        </p:nvSpPr>
        <p:spPr>
          <a:xfrm>
            <a:off x="3952577" y="879797"/>
            <a:ext cx="466784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功能再好，如果产品看起来像医疗器械，老人可能不愿意放在家里。CMF是适老产品被接受的第一道关。</a:t>
            </a:r>
            <a:endParaRPr lang="zh-CN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336030"/>
            <a:ext cx="4667845" cy="1071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525194" y="1464841"/>
            <a:ext cx="3966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Color 色彩</a:t>
            </a:r>
            <a:endParaRPr lang="zh-CN" sz="1050" dirty="0"/>
          </a:p>
        </p:txBody>
      </p:sp>
      <p:sp>
        <p:nvSpPr>
          <p:cNvPr id="7" name="Text 3"/>
          <p:cNvSpPr/>
          <p:nvPr/>
        </p:nvSpPr>
        <p:spPr>
          <a:xfrm>
            <a:off x="4525194" y="1693366"/>
            <a:ext cx="3966418" cy="585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主色：米白、暖灰、木色等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暖中性色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关键提醒：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暖橙、暖红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等高辨识度色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避免低对比灰色和难以区分的蓝紫色系</a:t>
            </a:r>
            <a:endParaRPr lang="zh-CN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507679"/>
            <a:ext cx="4667845" cy="10714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525194" y="2636490"/>
            <a:ext cx="3966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Material 材料</a:t>
            </a:r>
            <a:endParaRPr lang="zh-CN" sz="1050" dirty="0"/>
          </a:p>
        </p:txBody>
      </p:sp>
      <p:sp>
        <p:nvSpPr>
          <p:cNvPr id="10" name="Text 5"/>
          <p:cNvSpPr/>
          <p:nvPr/>
        </p:nvSpPr>
        <p:spPr>
          <a:xfrm>
            <a:off x="4525194" y="2865016"/>
            <a:ext cx="3966418" cy="585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温润、防滑、易清洁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材质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硅胶、哑光塑料、木纹贴面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避免大面积冰冷金属和强反光材质</a:t>
            </a:r>
            <a:endParaRPr lang="zh-CN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679329"/>
            <a:ext cx="4667845" cy="10714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525194" y="3808140"/>
            <a:ext cx="3966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Finish 表面处理</a:t>
            </a:r>
            <a:endParaRPr lang="zh-CN" sz="1050" dirty="0"/>
          </a:p>
        </p:txBody>
      </p:sp>
      <p:sp>
        <p:nvSpPr>
          <p:cNvPr id="13" name="Text 7"/>
          <p:cNvSpPr/>
          <p:nvPr/>
        </p:nvSpPr>
        <p:spPr>
          <a:xfrm>
            <a:off x="4525194" y="4036665"/>
            <a:ext cx="3966418" cy="585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哑光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优于亮光，减少眩光刺激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圆角</a:t>
            </a:r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优于直角，提升安全感和握持感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少缝隙，易于日常清洁维护</a:t>
            </a:r>
            <a:endParaRPr lang="zh-CN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1401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智能药盒：从分药盒到用药管理闭环</a:t>
            </a:r>
            <a:endParaRPr lang="zh-CN" sz="1550" dirty="0"/>
          </a:p>
        </p:txBody>
      </p:sp>
      <p:sp>
        <p:nvSpPr>
          <p:cNvPr id="3" name="Text 1"/>
          <p:cNvSpPr/>
          <p:nvPr/>
        </p:nvSpPr>
        <p:spPr>
          <a:xfrm>
            <a:off x="523577" y="725463"/>
            <a:ext cx="855404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传统药盒只能解决"装药"问题。智能药盒的价值在于构建</a:t>
            </a:r>
            <a:pPr algn="l" indent="0" marL="0">
              <a:lnSpc>
                <a:spcPct val="109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从提醒到确认的完整用药管理闭环</a:t>
            </a:r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，让老人、家属和服务人员都能及时获知用药状态。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95945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2969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家属端查看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2969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记录上传云端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2969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设备检测取药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2969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老人开盒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2969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到点提醒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463228" y="3897362"/>
            <a:ext cx="4066877" cy="874663"/>
          </a:xfrm>
          <a:prstGeom prst="roundRect">
            <a:avLst>
              <a:gd name="adj" fmla="val 690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547092" y="3951015"/>
            <a:ext cx="389914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智能药盒核心模块</a:t>
            </a:r>
            <a:endParaRPr lang="zh-CN" sz="750" dirty="0"/>
          </a:p>
        </p:txBody>
      </p:sp>
      <p:sp>
        <p:nvSpPr>
          <p:cNvPr id="12" name="Text 9"/>
          <p:cNvSpPr/>
          <p:nvPr/>
        </p:nvSpPr>
        <p:spPr>
          <a:xfrm>
            <a:off x="547092" y="4127971"/>
            <a:ext cx="3899148" cy="6253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分格药仓（按日期/时段）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语音播报药名与剂量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开盒检测（是否取药）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4G/WiFi通信上传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家属端APP实时查看</a:t>
            </a:r>
            <a:endParaRPr lang="zh-CN" sz="650" dirty="0"/>
          </a:p>
        </p:txBody>
      </p:sp>
      <p:sp>
        <p:nvSpPr>
          <p:cNvPr id="13" name="Text 10"/>
          <p:cNvSpPr/>
          <p:nvPr/>
        </p:nvSpPr>
        <p:spPr>
          <a:xfrm>
            <a:off x="4679007" y="3951015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设计关键点</a:t>
            </a:r>
            <a:endParaRPr lang="zh-CN" sz="750" dirty="0"/>
          </a:p>
        </p:txBody>
      </p:sp>
      <p:sp>
        <p:nvSpPr>
          <p:cNvPr id="14" name="Text 11"/>
          <p:cNvSpPr/>
          <p:nvPr/>
        </p:nvSpPr>
        <p:spPr>
          <a:xfrm>
            <a:off x="4679007" y="4127971"/>
            <a:ext cx="3946178" cy="4964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提醒要分级：柔和提示 → 语音提醒 → 推送家属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漏服判断要有延时窗口，避免误报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药盒本体操作不超过2步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充电方式无线或磁吸，避免插拔困难</a:t>
            </a:r>
            <a:endParaRPr lang="zh-CN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3066"/>
            <a:ext cx="8096845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夜间照明：核心不是亮，而是安全路径</a:t>
            </a:r>
            <a:endParaRPr lang="zh-CN" sz="1500" dirty="0"/>
          </a:p>
        </p:txBody>
      </p:sp>
      <p:sp>
        <p:nvSpPr>
          <p:cNvPr id="3" name="Text 1"/>
          <p:cNvSpPr/>
          <p:nvPr/>
        </p:nvSpPr>
        <p:spPr>
          <a:xfrm>
            <a:off x="523577" y="705892"/>
            <a:ext cx="8554045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夜间起身不是一个动作，而是一条完整路径。照明系统必须覆盖从醒来到返回床边的每一个节点，同时保护睡眠质量。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69826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0357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进入卫生间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0357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走廊路径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0357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下床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0357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坐起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03570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醒来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523577" y="3868341"/>
            <a:ext cx="1985814" cy="430485"/>
          </a:xfrm>
          <a:prstGeom prst="roundRect">
            <a:avLst>
              <a:gd name="adj" fmla="val 79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0121" y="3954884"/>
            <a:ext cx="1812727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人体存在感知</a:t>
            </a:r>
            <a:endParaRPr lang="zh-CN" sz="750" dirty="0"/>
          </a:p>
        </p:txBody>
      </p:sp>
      <p:sp>
        <p:nvSpPr>
          <p:cNvPr id="12" name="Text 9"/>
          <p:cNvSpPr/>
          <p:nvPr/>
        </p:nvSpPr>
        <p:spPr>
          <a:xfrm>
            <a:off x="610121" y="4105870"/>
            <a:ext cx="1812727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毫米波或红外感应，精准触发不误报</a:t>
            </a:r>
            <a:endParaRPr lang="zh-CN" sz="600" dirty="0"/>
          </a:p>
        </p:txBody>
      </p:sp>
      <p:sp>
        <p:nvSpPr>
          <p:cNvPr id="13" name="Shape 10"/>
          <p:cNvSpPr/>
          <p:nvPr/>
        </p:nvSpPr>
        <p:spPr>
          <a:xfrm>
            <a:off x="2560513" y="3868341"/>
            <a:ext cx="1985888" cy="430485"/>
          </a:xfrm>
          <a:prstGeom prst="roundRect">
            <a:avLst>
              <a:gd name="adj" fmla="val 79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47057" y="3954884"/>
            <a:ext cx="18128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路径联动</a:t>
            </a:r>
            <a:endParaRPr lang="zh-CN" sz="750" dirty="0"/>
          </a:p>
        </p:txBody>
      </p:sp>
      <p:sp>
        <p:nvSpPr>
          <p:cNvPr id="15" name="Text 12"/>
          <p:cNvSpPr/>
          <p:nvPr/>
        </p:nvSpPr>
        <p:spPr>
          <a:xfrm>
            <a:off x="2647057" y="4105870"/>
            <a:ext cx="1812801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卧室→走廊→卫生间顺序亮起</a:t>
            </a:r>
            <a:endParaRPr lang="zh-CN" sz="600" dirty="0"/>
          </a:p>
        </p:txBody>
      </p:sp>
      <p:sp>
        <p:nvSpPr>
          <p:cNvPr id="16" name="Shape 13"/>
          <p:cNvSpPr/>
          <p:nvPr/>
        </p:nvSpPr>
        <p:spPr>
          <a:xfrm>
            <a:off x="4597524" y="3868341"/>
            <a:ext cx="1985888" cy="430485"/>
          </a:xfrm>
          <a:prstGeom prst="roundRect">
            <a:avLst>
              <a:gd name="adj" fmla="val 79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684068" y="3954884"/>
            <a:ext cx="18128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低亮暖光</a:t>
            </a:r>
            <a:endParaRPr lang="zh-CN" sz="750" dirty="0"/>
          </a:p>
        </p:txBody>
      </p:sp>
      <p:sp>
        <p:nvSpPr>
          <p:cNvPr id="18" name="Text 15"/>
          <p:cNvSpPr/>
          <p:nvPr/>
        </p:nvSpPr>
        <p:spPr>
          <a:xfrm>
            <a:off x="4684068" y="4105870"/>
            <a:ext cx="1812801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色温2700K以下，不影响睡眠激素</a:t>
            </a:r>
            <a:endParaRPr lang="zh-CN" sz="600" dirty="0"/>
          </a:p>
        </p:txBody>
      </p:sp>
      <p:sp>
        <p:nvSpPr>
          <p:cNvPr id="19" name="Shape 16"/>
          <p:cNvSpPr/>
          <p:nvPr/>
        </p:nvSpPr>
        <p:spPr>
          <a:xfrm>
            <a:off x="6634535" y="3868341"/>
            <a:ext cx="1985888" cy="430485"/>
          </a:xfrm>
          <a:prstGeom prst="roundRect">
            <a:avLst>
              <a:gd name="adj" fmla="val 79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721078" y="3954884"/>
            <a:ext cx="1812801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延时关闭</a:t>
            </a:r>
            <a:endParaRPr lang="zh-CN" sz="750" dirty="0"/>
          </a:p>
        </p:txBody>
      </p:sp>
      <p:sp>
        <p:nvSpPr>
          <p:cNvPr id="21" name="Text 18"/>
          <p:cNvSpPr/>
          <p:nvPr/>
        </p:nvSpPr>
        <p:spPr>
          <a:xfrm>
            <a:off x="6721078" y="4105870"/>
            <a:ext cx="1812801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老人停留时不突然熄灯，返回后自动延时</a:t>
            </a:r>
            <a:endParaRPr lang="zh-CN" sz="600" dirty="0"/>
          </a:p>
        </p:txBody>
      </p:sp>
      <p:sp>
        <p:nvSpPr>
          <p:cNvPr id="22" name="Shape 19"/>
          <p:cNvSpPr/>
          <p:nvPr/>
        </p:nvSpPr>
        <p:spPr>
          <a:xfrm>
            <a:off x="523577" y="4349948"/>
            <a:ext cx="8096845" cy="430485"/>
          </a:xfrm>
          <a:prstGeom prst="roundRect">
            <a:avLst>
              <a:gd name="adj" fmla="val 79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10121" y="4436492"/>
            <a:ext cx="7923758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手动兜底</a:t>
            </a:r>
            <a:endParaRPr lang="zh-CN" sz="750" dirty="0"/>
          </a:p>
        </p:txBody>
      </p:sp>
      <p:sp>
        <p:nvSpPr>
          <p:cNvPr id="24" name="Text 21"/>
          <p:cNvSpPr/>
          <p:nvPr/>
        </p:nvSpPr>
        <p:spPr>
          <a:xfrm>
            <a:off x="610121" y="4587478"/>
            <a:ext cx="7923758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自动感应必须保留物理开关作为兜底</a:t>
            </a:r>
            <a:endParaRPr lang="zh-CN" sz="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9472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家庭安全设备：隐私友好的分级响应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30697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家庭安全设备要在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有效监测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隐私保护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之间找到平衡。技术路线的选择直接决定老人和家属的接受度。</a:t>
            </a:r>
            <a:endParaRPr lang="zh-CN" sz="850" dirty="0"/>
          </a:p>
        </p:txBody>
      </p:sp>
      <p:sp>
        <p:nvSpPr>
          <p:cNvPr id="4" name="Text 2"/>
          <p:cNvSpPr/>
          <p:nvPr/>
        </p:nvSpPr>
        <p:spPr>
          <a:xfrm>
            <a:off x="523577" y="1291456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三条技术路线对比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1558603"/>
            <a:ext cx="3913733" cy="1648718"/>
          </a:xfrm>
          <a:prstGeom prst="roundRect">
            <a:avLst>
              <a:gd name="adj" fmla="val 281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577" y="1849859"/>
            <a:ext cx="3913733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301553"/>
            <a:ext cx="3913733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2753246"/>
            <a:ext cx="3913733" cy="69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38919" y="1624012"/>
            <a:ext cx="1407542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技术</a:t>
            </a:r>
            <a:endParaRPr lang="zh-CN" sz="850" dirty="0"/>
          </a:p>
        </p:txBody>
      </p:sp>
      <p:sp>
        <p:nvSpPr>
          <p:cNvPr id="10" name="Text 8"/>
          <p:cNvSpPr/>
          <p:nvPr/>
        </p:nvSpPr>
        <p:spPr>
          <a:xfrm>
            <a:off x="1810122" y="1624012"/>
            <a:ext cx="12123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识别能力</a:t>
            </a:r>
            <a:endParaRPr lang="zh-CN" sz="850" dirty="0"/>
          </a:p>
        </p:txBody>
      </p:sp>
      <p:sp>
        <p:nvSpPr>
          <p:cNvPr id="11" name="Text 9"/>
          <p:cNvSpPr/>
          <p:nvPr/>
        </p:nvSpPr>
        <p:spPr>
          <a:xfrm>
            <a:off x="2786137" y="1624012"/>
            <a:ext cx="12123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隐私友好</a:t>
            </a:r>
            <a:endParaRPr lang="zh-CN" sz="850" dirty="0"/>
          </a:p>
        </p:txBody>
      </p:sp>
      <p:sp>
        <p:nvSpPr>
          <p:cNvPr id="12" name="Text 10"/>
          <p:cNvSpPr/>
          <p:nvPr/>
        </p:nvSpPr>
        <p:spPr>
          <a:xfrm>
            <a:off x="3762152" y="1624012"/>
            <a:ext cx="101716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限制</a:t>
            </a:r>
            <a:endParaRPr lang="zh-CN" sz="850" dirty="0"/>
          </a:p>
        </p:txBody>
      </p:sp>
      <p:sp>
        <p:nvSpPr>
          <p:cNvPr id="13" name="Text 11"/>
          <p:cNvSpPr/>
          <p:nvPr/>
        </p:nvSpPr>
        <p:spPr>
          <a:xfrm>
            <a:off x="638919" y="1912888"/>
            <a:ext cx="1407542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摄像头AI</a:t>
            </a:r>
            <a:endParaRPr lang="zh-CN" sz="850" dirty="0"/>
          </a:p>
        </p:txBody>
      </p:sp>
      <p:sp>
        <p:nvSpPr>
          <p:cNvPr id="14" name="Text 12"/>
          <p:cNvSpPr/>
          <p:nvPr/>
        </p:nvSpPr>
        <p:spPr>
          <a:xfrm>
            <a:off x="1810122" y="1912888"/>
            <a:ext cx="12123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强</a:t>
            </a:r>
            <a:endParaRPr lang="zh-CN" sz="850" dirty="0"/>
          </a:p>
        </p:txBody>
      </p:sp>
      <p:sp>
        <p:nvSpPr>
          <p:cNvPr id="15" name="Text 13"/>
          <p:cNvSpPr/>
          <p:nvPr/>
        </p:nvSpPr>
        <p:spPr>
          <a:xfrm>
            <a:off x="2786137" y="1912888"/>
            <a:ext cx="1212354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⚠️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压力大</a:t>
            </a:r>
            <a:endParaRPr lang="zh-CN" sz="850" dirty="0"/>
          </a:p>
        </p:txBody>
      </p:sp>
      <p:sp>
        <p:nvSpPr>
          <p:cNvPr id="16" name="Text 14"/>
          <p:cNvSpPr/>
          <p:nvPr/>
        </p:nvSpPr>
        <p:spPr>
          <a:xfrm>
            <a:off x="3762152" y="1912888"/>
            <a:ext cx="55996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隐私敏感区域受限</a:t>
            </a:r>
            <a:endParaRPr lang="zh-CN" sz="850" dirty="0"/>
          </a:p>
        </p:txBody>
      </p:sp>
      <p:sp>
        <p:nvSpPr>
          <p:cNvPr id="17" name="Text 15"/>
          <p:cNvSpPr/>
          <p:nvPr/>
        </p:nvSpPr>
        <p:spPr>
          <a:xfrm>
            <a:off x="638919" y="2364581"/>
            <a:ext cx="1407542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</a:t>
            </a:r>
            <a:endParaRPr lang="zh-CN" sz="850" dirty="0"/>
          </a:p>
        </p:txBody>
      </p:sp>
      <p:sp>
        <p:nvSpPr>
          <p:cNvPr id="18" name="Text 16"/>
          <p:cNvSpPr/>
          <p:nvPr/>
        </p:nvSpPr>
        <p:spPr>
          <a:xfrm>
            <a:off x="1810122" y="2364581"/>
            <a:ext cx="12123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</a:t>
            </a:r>
            <a:endParaRPr lang="zh-CN" sz="850" dirty="0"/>
          </a:p>
        </p:txBody>
      </p:sp>
      <p:sp>
        <p:nvSpPr>
          <p:cNvPr id="19" name="Text 17"/>
          <p:cNvSpPr/>
          <p:nvPr/>
        </p:nvSpPr>
        <p:spPr>
          <a:xfrm>
            <a:off x="2786137" y="2364581"/>
            <a:ext cx="1212354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友好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3762152" y="2364581"/>
            <a:ext cx="55996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无图像，适合存在感知</a:t>
            </a:r>
            <a:endParaRPr lang="zh-CN" sz="850" dirty="0"/>
          </a:p>
        </p:txBody>
      </p:sp>
      <p:sp>
        <p:nvSpPr>
          <p:cNvPr id="21" name="Text 19"/>
          <p:cNvSpPr/>
          <p:nvPr/>
        </p:nvSpPr>
        <p:spPr>
          <a:xfrm>
            <a:off x="638919" y="2816275"/>
            <a:ext cx="1407542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可穿戴设备</a:t>
            </a:r>
            <a:endParaRPr lang="zh-CN" sz="850" dirty="0"/>
          </a:p>
        </p:txBody>
      </p:sp>
      <p:sp>
        <p:nvSpPr>
          <p:cNvPr id="22" name="Text 20"/>
          <p:cNvSpPr/>
          <p:nvPr/>
        </p:nvSpPr>
        <p:spPr>
          <a:xfrm>
            <a:off x="1810122" y="2816275"/>
            <a:ext cx="121235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强</a:t>
            </a:r>
            <a:endParaRPr lang="zh-CN" sz="850" dirty="0"/>
          </a:p>
        </p:txBody>
      </p:sp>
      <p:sp>
        <p:nvSpPr>
          <p:cNvPr id="23" name="Text 21"/>
          <p:cNvSpPr/>
          <p:nvPr/>
        </p:nvSpPr>
        <p:spPr>
          <a:xfrm>
            <a:off x="2786137" y="2816275"/>
            <a:ext cx="1212354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友好</a:t>
            </a:r>
            <a:endParaRPr lang="zh-CN" sz="850" dirty="0"/>
          </a:p>
        </p:txBody>
      </p:sp>
      <p:sp>
        <p:nvSpPr>
          <p:cNvPr id="24" name="Text 22"/>
          <p:cNvSpPr/>
          <p:nvPr/>
        </p:nvSpPr>
        <p:spPr>
          <a:xfrm>
            <a:off x="3762152" y="2816275"/>
            <a:ext cx="55996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依赖佩戴和充电</a:t>
            </a:r>
            <a:endParaRPr lang="zh-CN" sz="850" dirty="0"/>
          </a:p>
        </p:txBody>
      </p:sp>
      <p:sp>
        <p:nvSpPr>
          <p:cNvPr id="25" name="Shape 23"/>
          <p:cNvSpPr/>
          <p:nvPr/>
        </p:nvSpPr>
        <p:spPr>
          <a:xfrm>
            <a:off x="4631978" y="1198290"/>
            <a:ext cx="4072682" cy="3525664"/>
          </a:xfrm>
          <a:prstGeom prst="roundRect">
            <a:avLst>
              <a:gd name="adj" fmla="val 2256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4742408" y="1291456"/>
            <a:ext cx="3851821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三级响应链</a:t>
            </a:r>
            <a:endParaRPr lang="zh-CN" sz="1000" dirty="0"/>
          </a:p>
        </p:txBody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2408" y="1558603"/>
            <a:ext cx="3851821" cy="714375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4852839" y="1983135"/>
            <a:ext cx="3630960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常规记录</a:t>
            </a:r>
            <a:endParaRPr lang="zh-CN" sz="1000" dirty="0"/>
          </a:p>
        </p:txBody>
      </p:sp>
      <p:sp>
        <p:nvSpPr>
          <p:cNvPr id="29" name="Text 26"/>
          <p:cNvSpPr/>
          <p:nvPr/>
        </p:nvSpPr>
        <p:spPr>
          <a:xfrm>
            <a:off x="4852839" y="2243435"/>
            <a:ext cx="3630960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数据正常，自动存档，无需打扰</a:t>
            </a:r>
            <a:endParaRPr lang="zh-CN" sz="850" dirty="0"/>
          </a:p>
        </p:txBody>
      </p:sp>
      <p:pic>
        <p:nvPicPr>
          <p:cNvPr id="3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054" y="2609850"/>
            <a:ext cx="3686175" cy="714375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5018484" y="3034382"/>
            <a:ext cx="346531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轻度异常提醒</a:t>
            </a:r>
            <a:endParaRPr lang="zh-CN" sz="1000" dirty="0"/>
          </a:p>
        </p:txBody>
      </p:sp>
      <p:sp>
        <p:nvSpPr>
          <p:cNvPr id="32" name="Text 28"/>
          <p:cNvSpPr/>
          <p:nvPr/>
        </p:nvSpPr>
        <p:spPr>
          <a:xfrm>
            <a:off x="5018484" y="3294683"/>
            <a:ext cx="346531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活动停止超时，推送家属APP</a:t>
            </a:r>
            <a:endParaRPr lang="zh-CN" sz="850" dirty="0"/>
          </a:p>
        </p:txBody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774" y="3661097"/>
            <a:ext cx="3520455" cy="714375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5184204" y="4085630"/>
            <a:ext cx="329959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紧急异常升级</a:t>
            </a:r>
            <a:endParaRPr lang="zh-CN" sz="1000" dirty="0"/>
          </a:p>
        </p:txBody>
      </p:sp>
      <p:sp>
        <p:nvSpPr>
          <p:cNvPr id="35" name="Text 30"/>
          <p:cNvSpPr/>
          <p:nvPr/>
        </p:nvSpPr>
        <p:spPr>
          <a:xfrm>
            <a:off x="5184204" y="4345930"/>
            <a:ext cx="329959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跌倒检测或呼叫触发，联动社区服务</a:t>
            </a:r>
            <a:endParaRPr lang="zh-CN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9008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本讲知识地图：从老人需求到产品方案</a:t>
            </a:r>
            <a:endParaRPr lang="zh-CN" sz="2200" dirty="0"/>
          </a:p>
        </p:txBody>
      </p:sp>
      <p:sp>
        <p:nvSpPr>
          <p:cNvPr id="3" name="Text 1"/>
          <p:cNvSpPr/>
          <p:nvPr/>
        </p:nvSpPr>
        <p:spPr>
          <a:xfrm>
            <a:off x="523577" y="976461"/>
            <a:ext cx="855404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本讲围绕六条知识线展开，帮助学习者建立从用户研究到产品落地的完整认知框架。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287066"/>
            <a:ext cx="241325" cy="2413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667396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智慧养老产业认知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523577" y="1911623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理解产业生态与多方角色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1503" y="1287066"/>
            <a:ext cx="241325" cy="2413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1503" y="1667396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老年用户研究方法</a:t>
            </a:r>
            <a:endParaRPr lang="zh-CN" sz="1100" dirty="0"/>
          </a:p>
        </p:txBody>
      </p:sp>
      <p:sp>
        <p:nvSpPr>
          <p:cNvPr id="9" name="Text 5"/>
          <p:cNvSpPr/>
          <p:nvPr/>
        </p:nvSpPr>
        <p:spPr>
          <a:xfrm>
            <a:off x="4641503" y="1911623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深度访谈、观察与画像</a:t>
            </a:r>
            <a:endParaRPr lang="zh-CN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319635"/>
            <a:ext cx="241325" cy="2413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2699965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适老化产品设计方法</a:t>
            </a:r>
            <a:endParaRPr lang="zh-CN" sz="1100" dirty="0"/>
          </a:p>
        </p:txBody>
      </p:sp>
      <p:sp>
        <p:nvSpPr>
          <p:cNvPr id="12" name="Text 7"/>
          <p:cNvSpPr/>
          <p:nvPr/>
        </p:nvSpPr>
        <p:spPr>
          <a:xfrm>
            <a:off x="523577" y="2944192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七原则与CMF设计</a:t>
            </a:r>
            <a:endParaRPr lang="zh-CN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1503" y="2319635"/>
            <a:ext cx="241325" cy="2413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1503" y="2699965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智能药盒技术原理</a:t>
            </a:r>
            <a:endParaRPr lang="zh-CN" sz="1100" dirty="0"/>
          </a:p>
        </p:txBody>
      </p:sp>
      <p:sp>
        <p:nvSpPr>
          <p:cNvPr id="15" name="Text 9"/>
          <p:cNvSpPr/>
          <p:nvPr/>
        </p:nvSpPr>
        <p:spPr>
          <a:xfrm>
            <a:off x="4641503" y="2944192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从分药到用药管理闭环</a:t>
            </a:r>
            <a:endParaRPr lang="zh-CN" sz="9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352205"/>
            <a:ext cx="241325" cy="24132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23577" y="3732535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夜间照明与家庭安全</a:t>
            </a:r>
            <a:endParaRPr lang="zh-CN" sz="1100" dirty="0"/>
          </a:p>
        </p:txBody>
      </p:sp>
      <p:sp>
        <p:nvSpPr>
          <p:cNvPr id="18" name="Text 11"/>
          <p:cNvSpPr/>
          <p:nvPr/>
        </p:nvSpPr>
        <p:spPr>
          <a:xfrm>
            <a:off x="523577" y="3976762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路径联动与隐私分级响应</a:t>
            </a:r>
            <a:endParaRPr lang="zh-CN" sz="9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1503" y="3352205"/>
            <a:ext cx="241325" cy="24132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41503" y="3732535"/>
            <a:ext cx="397892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AI辅助设计与合规边界</a:t>
            </a:r>
            <a:endParaRPr lang="zh-CN" sz="1100" dirty="0"/>
          </a:p>
        </p:txBody>
      </p:sp>
      <p:sp>
        <p:nvSpPr>
          <p:cNvPr id="21" name="Text 13"/>
          <p:cNvSpPr/>
          <p:nvPr/>
        </p:nvSpPr>
        <p:spPr>
          <a:xfrm>
            <a:off x="4641503" y="3976762"/>
            <a:ext cx="397892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辅助范围与不可替代的判断</a:t>
            </a:r>
            <a:endParaRPr lang="zh-CN" sz="950" dirty="0"/>
          </a:p>
        </p:txBody>
      </p:sp>
      <p:sp>
        <p:nvSpPr>
          <p:cNvPr id="22" name="Shape 14"/>
          <p:cNvSpPr/>
          <p:nvPr/>
        </p:nvSpPr>
        <p:spPr>
          <a:xfrm>
            <a:off x="523577" y="4287366"/>
            <a:ext cx="8096845" cy="457126"/>
          </a:xfrm>
          <a:prstGeom prst="roundRect">
            <a:avLst>
              <a:gd name="adj" fmla="val 11088"/>
            </a:avLst>
          </a:prstGeom>
          <a:solidFill>
            <a:srgbClr val="F9D2EB"/>
          </a:solidFill>
          <a:ln/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203" y="4456361"/>
            <a:ext cx="150837" cy="120625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915665" y="4428753"/>
            <a:ext cx="8041332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核心学习目标：理解适老产品不是单纯外观设计，技术必须嵌入服务闭环，AI只能辅助而不能替代调研与判断。</a:t>
            </a:r>
            <a:endParaRPr lang="zh-CN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4852"/>
            <a:ext cx="4667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AI辅助设计与合规边界</a:t>
            </a:r>
            <a:endParaRPr lang="zh-CN" sz="2200" dirty="0"/>
          </a:p>
        </p:txBody>
      </p:sp>
      <p:sp>
        <p:nvSpPr>
          <p:cNvPr id="4" name="Shape 1"/>
          <p:cNvSpPr/>
          <p:nvPr/>
        </p:nvSpPr>
        <p:spPr>
          <a:xfrm>
            <a:off x="3865662" y="886644"/>
            <a:ext cx="2360563" cy="1526902"/>
          </a:xfrm>
          <a:prstGeom prst="roundRect">
            <a:avLst>
              <a:gd name="adj" fmla="val 569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86287" y="997893"/>
            <a:ext cx="2119313" cy="182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AI适合做的工作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3986287" y="1291382"/>
            <a:ext cx="2119313" cy="1083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资料整理与文献梳理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访谈提纲生成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痛点归纳与概念发散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故事板文字与汇报结构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语音提示语与交互脚本</a:t>
            </a:r>
            <a:endParaRPr lang="zh-CN" sz="950" dirty="0"/>
          </a:p>
        </p:txBody>
      </p:sp>
      <p:sp>
        <p:nvSpPr>
          <p:cNvPr id="7" name="Text 4"/>
          <p:cNvSpPr/>
          <p:nvPr/>
        </p:nvSpPr>
        <p:spPr>
          <a:xfrm>
            <a:off x="6438454" y="997893"/>
            <a:ext cx="2186732" cy="182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AI不能替代的工作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6438454" y="1291382"/>
            <a:ext cx="2186732" cy="1083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真实的老人访谈与观察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老人可用性测试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工程与安全判断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伦理判断与设计取舍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最终方案决策</a:t>
            </a:r>
            <a:endParaRPr lang="zh-CN" sz="950" dirty="0"/>
          </a:p>
        </p:txBody>
      </p:sp>
      <p:sp>
        <p:nvSpPr>
          <p:cNvPr id="9" name="Shape 6"/>
          <p:cNvSpPr/>
          <p:nvPr/>
        </p:nvSpPr>
        <p:spPr>
          <a:xfrm>
            <a:off x="3952577" y="2538636"/>
            <a:ext cx="1481733" cy="866031"/>
          </a:xfrm>
          <a:prstGeom prst="roundRect">
            <a:avLst>
              <a:gd name="adj" fmla="val 58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77965" y="2664023"/>
            <a:ext cx="1230957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提醒 ≠ 诊断</a:t>
            </a:r>
            <a:endParaRPr lang="zh-CN" sz="1100" dirty="0"/>
          </a:p>
        </p:txBody>
      </p:sp>
      <p:sp>
        <p:nvSpPr>
          <p:cNvPr id="11" name="Text 8"/>
          <p:cNvSpPr/>
          <p:nvPr/>
        </p:nvSpPr>
        <p:spPr>
          <a:xfrm>
            <a:off x="4077965" y="2908250"/>
            <a:ext cx="1230957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产品只能提示异常，不能给出医疗判断</a:t>
            </a:r>
            <a:endParaRPr lang="zh-CN" sz="950" dirty="0"/>
          </a:p>
        </p:txBody>
      </p:sp>
      <p:sp>
        <p:nvSpPr>
          <p:cNvPr id="12" name="Shape 9"/>
          <p:cNvSpPr/>
          <p:nvPr/>
        </p:nvSpPr>
        <p:spPr>
          <a:xfrm>
            <a:off x="5545559" y="2538636"/>
            <a:ext cx="1481807" cy="866031"/>
          </a:xfrm>
          <a:prstGeom prst="roundRect">
            <a:avLst>
              <a:gd name="adj" fmla="val 58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70947" y="2664023"/>
            <a:ext cx="12310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监测 ≠ 医疗</a:t>
            </a:r>
            <a:endParaRPr lang="zh-CN" sz="1100" dirty="0"/>
          </a:p>
        </p:txBody>
      </p:sp>
      <p:sp>
        <p:nvSpPr>
          <p:cNvPr id="14" name="Text 11"/>
          <p:cNvSpPr/>
          <p:nvPr/>
        </p:nvSpPr>
        <p:spPr>
          <a:xfrm>
            <a:off x="5670947" y="2908250"/>
            <a:ext cx="1231032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健康数据采集须遵循最小必要原则</a:t>
            </a:r>
            <a:endParaRPr lang="zh-CN" sz="950" dirty="0"/>
          </a:p>
        </p:txBody>
      </p:sp>
      <p:sp>
        <p:nvSpPr>
          <p:cNvPr id="15" name="Shape 12"/>
          <p:cNvSpPr/>
          <p:nvPr/>
        </p:nvSpPr>
        <p:spPr>
          <a:xfrm>
            <a:off x="7138615" y="2538636"/>
            <a:ext cx="1481733" cy="866031"/>
          </a:xfrm>
          <a:prstGeom prst="roundRect">
            <a:avLst>
              <a:gd name="adj" fmla="val 58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264003" y="2664023"/>
            <a:ext cx="1230957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数据须核验</a:t>
            </a:r>
            <a:endParaRPr lang="zh-CN" sz="1100" dirty="0"/>
          </a:p>
        </p:txBody>
      </p:sp>
      <p:sp>
        <p:nvSpPr>
          <p:cNvPr id="17" name="Text 14"/>
          <p:cNvSpPr/>
          <p:nvPr/>
        </p:nvSpPr>
        <p:spPr>
          <a:xfrm>
            <a:off x="7264003" y="2908250"/>
            <a:ext cx="1230957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AI生成的数据、政策、标准必须人工核实</a:t>
            </a:r>
            <a:endParaRPr lang="zh-CN" sz="950" dirty="0"/>
          </a:p>
        </p:txBody>
      </p:sp>
      <p:sp>
        <p:nvSpPr>
          <p:cNvPr id="18" name="Shape 15"/>
          <p:cNvSpPr/>
          <p:nvPr/>
        </p:nvSpPr>
        <p:spPr>
          <a:xfrm>
            <a:off x="3952577" y="3515916"/>
            <a:ext cx="4667771" cy="680517"/>
          </a:xfrm>
          <a:prstGeom prst="roundRect">
            <a:avLst>
              <a:gd name="adj" fmla="val 744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077965" y="3641303"/>
            <a:ext cx="441699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使用须记录</a:t>
            </a:r>
            <a:endParaRPr lang="zh-CN" sz="1100" dirty="0"/>
          </a:p>
        </p:txBody>
      </p:sp>
      <p:sp>
        <p:nvSpPr>
          <p:cNvPr id="20" name="Text 17"/>
          <p:cNvSpPr/>
          <p:nvPr/>
        </p:nvSpPr>
        <p:spPr>
          <a:xfrm>
            <a:off x="4077965" y="3885530"/>
            <a:ext cx="441699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记录提示词、生成内容、人工修改与采用情况</a:t>
            </a:r>
            <a:endParaRPr lang="zh-CN" sz="950" dirty="0"/>
          </a:p>
        </p:txBody>
      </p:sp>
      <p:sp>
        <p:nvSpPr>
          <p:cNvPr id="21" name="Shape 18"/>
          <p:cNvSpPr/>
          <p:nvPr/>
        </p:nvSpPr>
        <p:spPr>
          <a:xfrm>
            <a:off x="3952577" y="4321522"/>
            <a:ext cx="4667845" cy="457126"/>
          </a:xfrm>
          <a:prstGeom prst="roundRect">
            <a:avLst>
              <a:gd name="adj" fmla="val 11088"/>
            </a:avLst>
          </a:prstGeom>
          <a:solidFill>
            <a:srgbClr val="F9D2EB"/>
          </a:solidFill>
          <a:ln/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203" y="4490517"/>
            <a:ext cx="150837" cy="120625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4344665" y="4462909"/>
            <a:ext cx="4612332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AI擅长发散与整理，不擅长判断与取舍。设计责任始终由人承担。</a:t>
            </a:r>
            <a:endParaRPr lang="zh-CN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837009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智慧养老不是"给老人装设备"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3858295" y="1418258"/>
            <a:ext cx="2362795" cy="2322091"/>
          </a:xfrm>
          <a:prstGeom prst="roundRect">
            <a:avLst>
              <a:gd name="adj" fmla="val 405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89189" y="1549152"/>
            <a:ext cx="21010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常见误解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3989189" y="1882080"/>
            <a:ext cx="21010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将各类设备堆砌在老人家中——药盒、摄像头、雷达各自孤立运转，数据无人查看，异常无人响应。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3989189" y="2628081"/>
            <a:ext cx="21010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设备多 ≠ 服务好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数据多 ≠ 安全保障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安装完成 ≠ 问题解决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6450955" y="1549152"/>
            <a:ext cx="21742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智慧养老真正解决的问题</a:t>
            </a:r>
            <a:endParaRPr lang="zh-CN" sz="1200" dirty="0"/>
          </a:p>
        </p:txBody>
      </p:sp>
      <p:sp>
        <p:nvSpPr>
          <p:cNvPr id="9" name="Text 6"/>
          <p:cNvSpPr/>
          <p:nvPr/>
        </p:nvSpPr>
        <p:spPr>
          <a:xfrm>
            <a:off x="6450955" y="1882080"/>
            <a:ext cx="2174230" cy="18125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技术补偿能力：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老人能力变化后，如何继续自主生活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数据预防风险：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家属不在身边时，如何及时知道异常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连接减少孤独：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服务人员有限时，如何提高响应效率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服务完成响应：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设备信息如何被平台和真人服务接住</a:t>
            </a:r>
            <a:endParaRPr lang="zh-CN" sz="1000" dirty="0"/>
          </a:p>
        </p:txBody>
      </p:sp>
      <p:sp>
        <p:nvSpPr>
          <p:cNvPr id="10" name="Text 7"/>
          <p:cNvSpPr/>
          <p:nvPr/>
        </p:nvSpPr>
        <p:spPr>
          <a:xfrm>
            <a:off x="3952577" y="3887614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智慧养老的本质是围绕安全、健康、生活、精神四类需求，在居家、社区、机构场景中构建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人—设备—服务的完整闭环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，而非单纯的设备销售。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四大需求决定产品方向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每一款适老产品在立项前，都需要先回答：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我解决哪类需求？发生在哪个场景？技术如何实现？异常后由谁处理？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四类需求并非孤立，安全是底线，健康是核心，生活是日常，精神是尊严。优秀的适老产品往往能同时回应多个层次的需求。</a:t>
            </a:r>
            <a:endParaRPr lang="zh-CN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9631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三类养老场景决定产品形态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4305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同一款产品进入不同养老场景，设计需求会发生根本性变化。场景适配是适老产品落地的关键决策。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899717"/>
            <a:ext cx="1502048" cy="9283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991669"/>
            <a:ext cx="2589833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居家场景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272210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低成本、免安装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低学习成本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隐私友好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家居化外观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899717"/>
            <a:ext cx="1502048" cy="9283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991669"/>
            <a:ext cx="2589833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🏘️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社区场景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272210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服务连接与站点管理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人员协同与派单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记录可追溯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多用户统一管理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899717"/>
            <a:ext cx="1502122" cy="92831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991669"/>
            <a:ext cx="25899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机构场景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272210"/>
            <a:ext cx="25899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批量设备管理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统一数据看板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流程规范化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设备运维与对接监管平台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智慧养老产业里有哪些角色？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智慧养老不是单一产品市场，而是一个由多方协同构成的服务生态。产品设计人员需理解各方角色的诉求与关系。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支付方由老人本人、子女、民政补贴及长期护理保险共同构成，理解支付结构是产品商业化落地的重要前提。</a:t>
            </a:r>
            <a:endParaRPr lang="zh-CN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974378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老年用户不是"年轻人的慢速版"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3858295" y="1555626"/>
            <a:ext cx="2362795" cy="2613496"/>
          </a:xfrm>
          <a:prstGeom prst="roundRect">
            <a:avLst>
              <a:gd name="adj" fmla="val 398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89189" y="1686520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老年人常见身体变化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3989189" y="2009924"/>
            <a:ext cx="2101007" cy="21134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视觉：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看不清小字，暗处适应慢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听觉：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高频听不清，嘈杂环境分辨困难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触觉：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指尖灵敏度下降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运动：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握力下降，手指颤抖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认知：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短期记忆下降，新技术陌生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平衡：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起夜、转身、湿滑地面风险增加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6450955" y="1686520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对应的设计要求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450955" y="2009924"/>
            <a:ext cx="21742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字体更大、对比度更高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语音播报辅助视觉提示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按键更大、间距更宽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操作步骤更少、流程更短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反馈更明确（声音+灯光+震动）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容错更充分，误操作可恢复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159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心理变化比身体变化更容易被忽略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626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老年用户的心理特征深刻影响产品接受度。忽视心理需求，功能再强大的产品也可能被束之高阁。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719337"/>
            <a:ext cx="4077295" cy="2708151"/>
          </a:xfrm>
          <a:prstGeom prst="roundRect">
            <a:avLst>
              <a:gd name="adj" fmla="val 348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850231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"被监护感"——老人的顾虑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183160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自尊心强，不愿被当成病人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重视体面，拒绝"老人专用"标签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渴望自主，希望自己能做的事自己做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害怕技术，怕学不会、怕弄坏、怕被诈骗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重视隐私，卧室卫生间不希望被摄像头监控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不想麻烦子女，即使有困难也可能不主动说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850231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"被支持感"——设计策略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18316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辅助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而不是替代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家居化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而不是医疗化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提醒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而不是命令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解释清楚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而不是强制监测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让老人保留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控制权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736455" y="3560490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752329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61880" y="3710955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理想状态：老人不明显感觉"这是专门给老人设计的"，但问题确实得到了解决。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06226"/>
            <a:ext cx="4667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老年用户研究不能只发问卷</a:t>
            </a:r>
            <a:endParaRPr lang="zh-CN" sz="1750" dirty="0"/>
          </a:p>
        </p:txBody>
      </p:sp>
      <p:sp>
        <p:nvSpPr>
          <p:cNvPr id="4" name="Text 1"/>
          <p:cNvSpPr/>
          <p:nvPr/>
        </p:nvSpPr>
        <p:spPr>
          <a:xfrm>
            <a:off x="523577" y="865436"/>
            <a:ext cx="2216646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问卷容易得到的表面答案</a:t>
            </a:r>
            <a:endParaRPr lang="zh-CN" sz="850" dirty="0"/>
          </a:p>
        </p:txBody>
      </p:sp>
      <p:sp>
        <p:nvSpPr>
          <p:cNvPr id="5" name="Shape 2"/>
          <p:cNvSpPr/>
          <p:nvPr/>
        </p:nvSpPr>
        <p:spPr>
          <a:xfrm>
            <a:off x="523577" y="1090985"/>
            <a:ext cx="2216646" cy="450205"/>
          </a:xfrm>
          <a:prstGeom prst="roundRect">
            <a:avLst>
              <a:gd name="adj" fmla="val 896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94" y="1047601"/>
            <a:ext cx="115342" cy="115342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265" y="1469231"/>
            <a:ext cx="115342" cy="11534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82005" y="1249412"/>
            <a:ext cx="189979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"我不需要。"</a:t>
            </a:r>
            <a:endParaRPr lang="zh-CN" sz="750" dirty="0"/>
          </a:p>
        </p:txBody>
      </p:sp>
      <p:sp>
        <p:nvSpPr>
          <p:cNvPr id="9" name="Shape 4"/>
          <p:cNvSpPr/>
          <p:nvPr/>
        </p:nvSpPr>
        <p:spPr>
          <a:xfrm>
            <a:off x="523577" y="1611734"/>
            <a:ext cx="2216646" cy="450205"/>
          </a:xfrm>
          <a:prstGeom prst="roundRect">
            <a:avLst>
              <a:gd name="adj" fmla="val 896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94" y="1568351"/>
            <a:ext cx="115342" cy="115342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265" y="1989981"/>
            <a:ext cx="115342" cy="115342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82005" y="1770162"/>
            <a:ext cx="189979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"挺好的。"</a:t>
            </a:r>
            <a:endParaRPr lang="zh-CN" sz="750" dirty="0"/>
          </a:p>
        </p:txBody>
      </p:sp>
      <p:sp>
        <p:nvSpPr>
          <p:cNvPr id="13" name="Shape 6"/>
          <p:cNvSpPr/>
          <p:nvPr/>
        </p:nvSpPr>
        <p:spPr>
          <a:xfrm>
            <a:off x="523577" y="2132484"/>
            <a:ext cx="2216646" cy="450205"/>
          </a:xfrm>
          <a:prstGeom prst="roundRect">
            <a:avLst>
              <a:gd name="adj" fmla="val 896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94" y="2089100"/>
            <a:ext cx="115342" cy="115342"/>
          </a:xfrm>
          <a:prstGeom prst="rect">
            <a:avLst/>
          </a:prstGeom>
        </p:spPr>
      </p:pic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8265" y="2510730"/>
            <a:ext cx="115342" cy="115342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682005" y="2290911"/>
            <a:ext cx="189979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"孩子给我买啥我用啥。"</a:t>
            </a:r>
            <a:endParaRPr lang="zh-CN" sz="750" dirty="0"/>
          </a:p>
        </p:txBody>
      </p:sp>
      <p:sp>
        <p:nvSpPr>
          <p:cNvPr id="17" name="Text 8"/>
          <p:cNvSpPr/>
          <p:nvPr/>
        </p:nvSpPr>
        <p:spPr>
          <a:xfrm>
            <a:off x="523577" y="2662089"/>
            <a:ext cx="267384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这些回答掩盖了真实的行为困难和未被满足的需求。</a:t>
            </a:r>
            <a:endParaRPr lang="zh-CN" sz="750" dirty="0"/>
          </a:p>
        </p:txBody>
      </p:sp>
      <p:sp>
        <p:nvSpPr>
          <p:cNvPr id="18" name="Text 9"/>
          <p:cNvSpPr/>
          <p:nvPr/>
        </p:nvSpPr>
        <p:spPr>
          <a:xfrm>
            <a:off x="2979539" y="865436"/>
            <a:ext cx="2216646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真实研究应该关注行为</a:t>
            </a:r>
            <a:endParaRPr lang="zh-CN" sz="850" dirty="0"/>
          </a:p>
        </p:txBody>
      </p:sp>
      <p:sp>
        <p:nvSpPr>
          <p:cNvPr id="19" name="Text 10"/>
          <p:cNvSpPr/>
          <p:nvPr/>
        </p:nvSpPr>
        <p:spPr>
          <a:xfrm>
            <a:off x="2979539" y="1082129"/>
            <a:ext cx="2216646" cy="7655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老人实际怎么吃药？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夜间怎么去卫生间？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出事时能不能呼叫？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现在用什么替代方案？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哪里慢了、错了、停了、绕路了？</a:t>
            </a:r>
            <a:endParaRPr lang="zh-CN" sz="750" dirty="0"/>
          </a:p>
        </p:txBody>
      </p:sp>
      <p:sp>
        <p:nvSpPr>
          <p:cNvPr id="20" name="Text 11"/>
          <p:cNvSpPr/>
          <p:nvPr/>
        </p:nvSpPr>
        <p:spPr>
          <a:xfrm>
            <a:off x="2979539" y="1918246"/>
            <a:ext cx="2216646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四种有效研究方法</a:t>
            </a:r>
            <a:endParaRPr lang="zh-CN" sz="850" dirty="0"/>
          </a:p>
        </p:txBody>
      </p:sp>
      <p:sp>
        <p:nvSpPr>
          <p:cNvPr id="21" name="Shape 12"/>
          <p:cNvSpPr/>
          <p:nvPr/>
        </p:nvSpPr>
        <p:spPr>
          <a:xfrm>
            <a:off x="2979539" y="2139032"/>
            <a:ext cx="384497" cy="5767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3"/>
          <p:cNvSpPr/>
          <p:nvPr/>
        </p:nvSpPr>
        <p:spPr>
          <a:xfrm>
            <a:off x="3099718" y="2337271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3434581" y="2235101"/>
            <a:ext cx="176160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深度访谈</a:t>
            </a:r>
            <a:endParaRPr lang="zh-CN" sz="850" dirty="0"/>
          </a:p>
        </p:txBody>
      </p:sp>
      <p:sp>
        <p:nvSpPr>
          <p:cNvPr id="24" name="Shape 15"/>
          <p:cNvSpPr/>
          <p:nvPr/>
        </p:nvSpPr>
        <p:spPr>
          <a:xfrm>
            <a:off x="2979539" y="2786360"/>
            <a:ext cx="384497" cy="5767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Text 16"/>
          <p:cNvSpPr/>
          <p:nvPr/>
        </p:nvSpPr>
        <p:spPr>
          <a:xfrm>
            <a:off x="3099718" y="2984599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26" name="Text 17"/>
          <p:cNvSpPr/>
          <p:nvPr/>
        </p:nvSpPr>
        <p:spPr>
          <a:xfrm>
            <a:off x="3434581" y="2882429"/>
            <a:ext cx="176160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现场观察</a:t>
            </a:r>
            <a:endParaRPr lang="zh-CN" sz="850" dirty="0"/>
          </a:p>
        </p:txBody>
      </p:sp>
      <p:sp>
        <p:nvSpPr>
          <p:cNvPr id="27" name="Shape 18"/>
          <p:cNvSpPr/>
          <p:nvPr/>
        </p:nvSpPr>
        <p:spPr>
          <a:xfrm>
            <a:off x="2979539" y="3433688"/>
            <a:ext cx="384497" cy="5767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19"/>
          <p:cNvSpPr/>
          <p:nvPr/>
        </p:nvSpPr>
        <p:spPr>
          <a:xfrm>
            <a:off x="3099718" y="3631927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29" name="Text 20"/>
          <p:cNvSpPr/>
          <p:nvPr/>
        </p:nvSpPr>
        <p:spPr>
          <a:xfrm>
            <a:off x="3434581" y="3529757"/>
            <a:ext cx="176160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影子跟随</a:t>
            </a:r>
            <a:endParaRPr lang="zh-CN" sz="850" dirty="0"/>
          </a:p>
        </p:txBody>
      </p:sp>
      <p:sp>
        <p:nvSpPr>
          <p:cNvPr id="30" name="Shape 21"/>
          <p:cNvSpPr/>
          <p:nvPr/>
        </p:nvSpPr>
        <p:spPr>
          <a:xfrm>
            <a:off x="2979539" y="4081016"/>
            <a:ext cx="384497" cy="5767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2"/>
          <p:cNvSpPr/>
          <p:nvPr/>
        </p:nvSpPr>
        <p:spPr>
          <a:xfrm>
            <a:off x="3099718" y="4279255"/>
            <a:ext cx="144140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00" dirty="0"/>
          </a:p>
        </p:txBody>
      </p:sp>
      <p:sp>
        <p:nvSpPr>
          <p:cNvPr id="32" name="Text 23"/>
          <p:cNvSpPr/>
          <p:nvPr/>
        </p:nvSpPr>
        <p:spPr>
          <a:xfrm>
            <a:off x="3434581" y="4177085"/>
            <a:ext cx="176160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日记研究</a:t>
            </a:r>
            <a:endParaRPr lang="zh-CN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2026-08-01T11:48:43Z</dcterms:created>
  <dcterms:modified xsi:type="dcterms:W3CDTF">2026-08-01T11:48:43Z</dcterms:modified>
</cp:coreProperties>
</file>