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embeddedFontLst>
    <p:embeddedFont>
      <p:font typeface="Noto Serif Black"/>
      <p:regular r:id="rId201314"/>
    </p:embeddedFont>
    <p:embeddedFont>
      <p:font typeface="Noto Serif"/>
      <p:regular r:id="rId201315"/>
    </p:embeddedFont>
    <p:embeddedFont>
      <p:font typeface="Noto Serif SemiBold"/>
      <p:regular r:id="rId201316"/>
    </p:embeddedFont>
    <p:embeddedFont>
      <p:font typeface="Noto Serif Bold"/>
      <p:regular r:id="rId201317"/>
    </p:embeddedFont>
    <p:embeddedFont>
      <p:font typeface="Source Sans 3"/>
      <p:regular r:id="rId201318"/>
    </p:embeddedFont>
    <p:embeddedFont>
      <p:font typeface="Source Sans 3 SemiBold"/>
      <p:regular r:id="rId201319"/>
    </p:embeddedFont>
    <p:embeddedFont>
      <p:font typeface="Source Sans 3 Bold"/>
      <p:regular r:id="rId201320"/>
    </p:embeddedFont>
    <p:embeddedFont>
      <p:font typeface="Source Sans 3 Black"/>
      <p:regular r:id="rId20132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1.png"/><Relationship Id="rId4" Type="http://schemas.openxmlformats.org/officeDocument/2006/relationships/image" Target="../media/image-10-2.svg"/><Relationship Id="rId5" Type="http://schemas.openxmlformats.org/officeDocument/2006/relationships/image" Target="../media/image-10-1.png"/><Relationship Id="rId6" Type="http://schemas.openxmlformats.org/officeDocument/2006/relationships/image" Target="../media/image-10-2.svg"/><Relationship Id="rId7" Type="http://schemas.openxmlformats.org/officeDocument/2006/relationships/slideLayout" Target="../slideLayouts/slideLayout2.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slideLayout" Target="../slideLayouts/slideLayout2.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1.png"/><Relationship Id="rId4" Type="http://schemas.openxmlformats.org/officeDocument/2006/relationships/image" Target="../media/image-12-2.svg"/><Relationship Id="rId5" Type="http://schemas.openxmlformats.org/officeDocument/2006/relationships/image" Target="../media/image-12-1.png"/><Relationship Id="rId6" Type="http://schemas.openxmlformats.org/officeDocument/2006/relationships/image" Target="../media/image-12-2.svg"/><Relationship Id="rId7" Type="http://schemas.openxmlformats.org/officeDocument/2006/relationships/image" Target="../media/image-12-1.png"/><Relationship Id="rId8" Type="http://schemas.openxmlformats.org/officeDocument/2006/relationships/image" Target="../media/image-12-2.svg"/><Relationship Id="rId9" Type="http://schemas.openxmlformats.org/officeDocument/2006/relationships/image" Target="../media/image-12-9.png"/><Relationship Id="rId10" Type="http://schemas.openxmlformats.org/officeDocument/2006/relationships/slideLayout" Target="../slideLayouts/slideLayout2.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e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7-7.png"/><Relationship Id="rId8" Type="http://schemas.openxmlformats.org/officeDocument/2006/relationships/slideLayout" Target="../slideLayouts/slideLayout2.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image" Target="../media/image-16-2.png"/><Relationship Id="rId3" Type="http://schemas.openxmlformats.org/officeDocument/2006/relationships/image" Target="../media/image-16-3.sv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slideLayout" Target="../slideLayouts/slideLayout2.xml"/><Relationship Id="rId11"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2.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1.png"/><Relationship Id="rId4" Type="http://schemas.openxmlformats.org/officeDocument/2006/relationships/image" Target="../media/image-5-2.svg"/><Relationship Id="rId5" Type="http://schemas.openxmlformats.org/officeDocument/2006/relationships/image" Target="../media/image-5-1.png"/><Relationship Id="rId6" Type="http://schemas.openxmlformats.org/officeDocument/2006/relationships/image" Target="../media/image-5-2.svg"/><Relationship Id="rId7" Type="http://schemas.openxmlformats.org/officeDocument/2006/relationships/image" Target="../media/image-5-1.png"/><Relationship Id="rId8" Type="http://schemas.openxmlformats.org/officeDocument/2006/relationships/image" Target="../media/image-5-2.svg"/><Relationship Id="rId9" Type="http://schemas.openxmlformats.org/officeDocument/2006/relationships/image" Target="../media/image-5-1.png"/><Relationship Id="rId10" Type="http://schemas.openxmlformats.org/officeDocument/2006/relationships/image" Target="../media/image-5-2.svg"/><Relationship Id="rId11" Type="http://schemas.openxmlformats.org/officeDocument/2006/relationships/slideLayout" Target="../slideLayouts/slideLayout2.xml"/><Relationship Id="rId1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slideLayout" Target="../slideLayouts/slideLayout2.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png"/><Relationship Id="rId3" Type="http://schemas.openxmlformats.org/officeDocument/2006/relationships/slideLayout" Target="../slideLayouts/slideLayout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1776264"/>
            <a:ext cx="4667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智能适老生活用品创新升级项目</a:t>
            </a:r>
            <a:endParaRPr lang="zh-CN" sz="2400" dirty="0"/>
          </a:p>
        </p:txBody>
      </p:sp>
      <p:sp>
        <p:nvSpPr>
          <p:cNvPr id="4" name="Text 1"/>
          <p:cNvSpPr/>
          <p:nvPr/>
        </p:nvSpPr>
        <p:spPr>
          <a:xfrm>
            <a:off x="3952577" y="2213521"/>
            <a:ext cx="466784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企业SOP与实操指导 · 工业设计专业项目教学</a:t>
            </a:r>
            <a:endParaRPr lang="zh-CN" sz="1200" dirty="0"/>
          </a:p>
        </p:txBody>
      </p:sp>
      <p:sp>
        <p:nvSpPr>
          <p:cNvPr id="5" name="Text 2"/>
          <p:cNvSpPr/>
          <p:nvPr/>
        </p:nvSpPr>
        <p:spPr>
          <a:xfrm>
            <a:off x="3952577" y="2602334"/>
            <a:ext cx="4667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本课程以企业真实研发流程为蓝本，带领同学们完整走过从用户调研到工程交付的全链路设计实践，聚焦人工智能赋能智慧养老产品系统设计。</a:t>
            </a:r>
            <a:endParaRPr lang="zh-CN" sz="1000" dirty="0"/>
          </a:p>
        </p:txBody>
      </p:sp>
      <p:sp>
        <p:nvSpPr>
          <p:cNvPr id="6" name="Shape 3"/>
          <p:cNvSpPr/>
          <p:nvPr/>
        </p:nvSpPr>
        <p:spPr>
          <a:xfrm>
            <a:off x="3952577" y="3168402"/>
            <a:ext cx="994395" cy="198834"/>
          </a:xfrm>
          <a:prstGeom prst="roundRect">
            <a:avLst>
              <a:gd name="adj" fmla="val 22122"/>
            </a:avLst>
          </a:prstGeom>
          <a:solidFill>
            <a:srgbClr val="F9D2EB"/>
          </a:solidFill>
          <a:ln/>
        </p:spPr>
      </p:sp>
      <p:pic>
        <p:nvPicPr>
          <p:cNvPr id="7" name="Image 1" descr="preencoded.png">    </p:cNvPr>
          <p:cNvPicPr>
            <a:picLocks noChangeAspect="1"/>
          </p:cNvPicPr>
          <p:nvPr/>
        </p:nvPicPr>
        <p:blipFill>
          <a:blip r:embed="rId2"/>
          <a:stretch>
            <a:fillRect/>
          </a:stretch>
        </p:blipFill>
        <p:spPr>
          <a:xfrm>
            <a:off x="4031084" y="3215432"/>
            <a:ext cx="104701" cy="104701"/>
          </a:xfrm>
          <a:prstGeom prst="rect">
            <a:avLst/>
          </a:prstGeom>
        </p:spPr>
      </p:pic>
      <p:sp>
        <p:nvSpPr>
          <p:cNvPr id="8" name="Text 4"/>
          <p:cNvSpPr/>
          <p:nvPr/>
        </p:nvSpPr>
        <p:spPr>
          <a:xfrm>
            <a:off x="4188098" y="3207618"/>
            <a:ext cx="1137568" cy="120402"/>
          </a:xfrm>
          <a:prstGeom prst="rect">
            <a:avLst/>
          </a:prstGeom>
          <a:noFill/>
          <a:ln/>
        </p:spPr>
        <p:txBody>
          <a:bodyPr wrap="none" lIns="0" tIns="0" rIns="0" bIns="0" rtlCol="0" anchor="t"/>
          <a:lstStyle/>
          <a:p>
            <a:pPr algn="l" indent="0" marL="0">
              <a:lnSpc>
                <a:spcPct val="96000"/>
              </a:lnSpc>
              <a:buNone/>
            </a:pPr>
            <a:r>
              <a:rPr lang="zh-CN" altLang="en-US" sz="800" dirty="0">
                <a:solidFill>
                  <a:srgbClr val="432338"/>
                </a:solidFill>
                <a:latin typeface="Source Sans 3" pitchFamily="34" charset="0"/>
                <a:ea typeface="Source Sans 3" pitchFamily="34" charset="-122"/>
                <a:cs typeface="Source Sans 3" pitchFamily="34" charset="-120"/>
              </a:rPr>
              <a:t>设计·工程·交付</a:t>
            </a:r>
            <a:endParaRPr lang="zh-CN" sz="800" dirty="0"/>
          </a:p>
        </p:txBody>
      </p:sp>
      <p:sp>
        <p:nvSpPr>
          <p:cNvPr id="9" name="Shape 5"/>
          <p:cNvSpPr/>
          <p:nvPr/>
        </p:nvSpPr>
        <p:spPr>
          <a:xfrm>
            <a:off x="5012382" y="3168402"/>
            <a:ext cx="157014" cy="198834"/>
          </a:xfrm>
          <a:prstGeom prst="roundRect">
            <a:avLst>
              <a:gd name="adj" fmla="val 28014"/>
            </a:avLst>
          </a:prstGeom>
          <a:noFill/>
          <a:ln w="4763">
            <a:solidFill>
              <a:srgbClr val="E851B2"/>
            </a:solidFill>
            <a:prstDash val="solid"/>
          </a:ln>
        </p:spPr>
      </p:sp>
      <p:sp>
        <p:nvSpPr>
          <p:cNvPr id="10" name="Shape 6"/>
          <p:cNvSpPr/>
          <p:nvPr/>
        </p:nvSpPr>
        <p:spPr>
          <a:xfrm>
            <a:off x="5234806" y="3168402"/>
            <a:ext cx="157014" cy="198834"/>
          </a:xfrm>
          <a:prstGeom prst="roundRect">
            <a:avLst>
              <a:gd name="adj" fmla="val 28014"/>
            </a:avLst>
          </a:prstGeom>
          <a:noFill/>
          <a:ln w="4763">
            <a:solidFill>
              <a:srgbClr val="E851B2"/>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1169566"/>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产品深化设计需要考虑什么？</a:t>
            </a:r>
            <a:endParaRPr lang="zh-CN" sz="2400" dirty="0"/>
          </a:p>
        </p:txBody>
      </p:sp>
      <p:sp>
        <p:nvSpPr>
          <p:cNvPr id="3" name="Text 1"/>
          <p:cNvSpPr/>
          <p:nvPr/>
        </p:nvSpPr>
        <p:spPr>
          <a:xfrm>
            <a:off x="523577" y="1816298"/>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深化设计不只是让产品"看起来好看"，更要让产品"用得顺手、造得出来、修得方便"。以下三个维度是工业设计专业同学在此阶段必须系统思考的核心内容。</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2382366"/>
            <a:ext cx="2611636" cy="1591494"/>
          </a:xfrm>
          <a:prstGeom prst="rect">
            <a:avLst/>
          </a:prstGeom>
        </p:spPr>
      </p:pic>
      <p:sp>
        <p:nvSpPr>
          <p:cNvPr id="5" name="Text 2"/>
          <p:cNvSpPr/>
          <p:nvPr/>
        </p:nvSpPr>
        <p:spPr>
          <a:xfrm>
            <a:off x="725909" y="2527548"/>
            <a:ext cx="226412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外观设计：符合老人使用习惯</a:t>
            </a:r>
            <a:endParaRPr lang="zh-CN" sz="1200" dirty="0"/>
          </a:p>
        </p:txBody>
      </p:sp>
      <p:sp>
        <p:nvSpPr>
          <p:cNvPr id="6" name="Text 3"/>
          <p:cNvSpPr/>
          <p:nvPr/>
        </p:nvSpPr>
        <p:spPr>
          <a:xfrm>
            <a:off x="725909" y="2798564"/>
            <a:ext cx="2264122" cy="837605"/>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按键尺寸放大、字体清晰易读、颜色对比明显、握持舒适防滑。造型亲切不科技感过强，降低心理使用门槛，提升老人的接受意愿。</a:t>
            </a:r>
            <a:endParaRPr lang="zh-CN"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108" y="2382366"/>
            <a:ext cx="2611710" cy="1591494"/>
          </a:xfrm>
          <a:prstGeom prst="rect">
            <a:avLst/>
          </a:prstGeom>
        </p:spPr>
      </p:pic>
      <p:sp>
        <p:nvSpPr>
          <p:cNvPr id="8" name="Text 4"/>
          <p:cNvSpPr/>
          <p:nvPr/>
        </p:nvSpPr>
        <p:spPr>
          <a:xfrm>
            <a:off x="3468439" y="2527548"/>
            <a:ext cx="2264197" cy="385018"/>
          </a:xfrm>
          <a:prstGeom prst="rect">
            <a:avLst/>
          </a:prstGeom>
          <a:noFill/>
          <a:ln/>
        </p:spPr>
        <p:txBody>
          <a:bodyPr wrap="square" lIns="0" tIns="0" rIns="0" bIns="0" rtlCol="0" anchor="t">
            <a:normAutofit/>
          </a:bodyPr>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结构设计：考虑装配、维修与制造</a:t>
            </a:r>
            <a:endParaRPr lang="zh-CN" sz="1200" dirty="0"/>
          </a:p>
        </p:txBody>
      </p:sp>
      <p:sp>
        <p:nvSpPr>
          <p:cNvPr id="9" name="Text 5"/>
          <p:cNvSpPr/>
          <p:nvPr/>
        </p:nvSpPr>
        <p:spPr>
          <a:xfrm>
            <a:off x="3468439" y="2991073"/>
            <a:ext cx="2264197" cy="837605"/>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合理规划零部件数量与装配顺序，减少紧固件种类。预留维修检修口，考虑模块化设计以降低售后成本。遵循DFM原则，确保工厂可批量生产。</a:t>
            </a:r>
            <a:endParaRPr lang="zh-CN"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8712" y="2382366"/>
            <a:ext cx="2611710" cy="1591494"/>
          </a:xfrm>
          <a:prstGeom prst="rect">
            <a:avLst/>
          </a:prstGeom>
        </p:spPr>
      </p:pic>
      <p:sp>
        <p:nvSpPr>
          <p:cNvPr id="11" name="Text 6"/>
          <p:cNvSpPr/>
          <p:nvPr/>
        </p:nvSpPr>
        <p:spPr>
          <a:xfrm>
            <a:off x="6211044" y="2527548"/>
            <a:ext cx="2264197" cy="385018"/>
          </a:xfrm>
          <a:prstGeom prst="rect">
            <a:avLst/>
          </a:prstGeom>
          <a:noFill/>
          <a:ln/>
        </p:spPr>
        <p:txBody>
          <a:bodyPr wrap="square" lIns="0" tIns="0" rIns="0" bIns="0" rtlCol="0" anchor="t">
            <a:normAutofit/>
          </a:bodyPr>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交互设计：操作简单、明确、安全</a:t>
            </a:r>
            <a:endParaRPr lang="zh-CN" sz="1200" dirty="0"/>
          </a:p>
        </p:txBody>
      </p:sp>
      <p:sp>
        <p:nvSpPr>
          <p:cNvPr id="12" name="Text 7"/>
          <p:cNvSpPr/>
          <p:nvPr/>
        </p:nvSpPr>
        <p:spPr>
          <a:xfrm>
            <a:off x="6211044" y="2991073"/>
            <a:ext cx="2264197" cy="837605"/>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单步操作完成核心功能，避免多级菜单嵌套。提供语音、触觉等多模态反馈。紧急求助功能一键直达，界面无歧义，安全性优先。</a:t>
            </a:r>
            <a:endParaRPr lang="zh-CN"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681930"/>
            <a:ext cx="4667845" cy="769888"/>
          </a:xfrm>
          <a:prstGeom prst="rect">
            <a:avLst/>
          </a:prstGeom>
          <a:noFill/>
          <a:ln/>
        </p:spPr>
        <p:txBody>
          <a:bodyPr wrap="square" lIns="0" tIns="0" rIns="0" bIns="0" rtlCol="0" anchor="t">
            <a:normAutofit/>
          </a:bodyPr>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阶段四：工程验证——设计能不能制造？</a:t>
            </a:r>
            <a:endParaRPr lang="zh-CN" sz="2400" dirty="0"/>
          </a:p>
        </p:txBody>
      </p:sp>
      <p:sp>
        <p:nvSpPr>
          <p:cNvPr id="4" name="Text 1"/>
          <p:cNvSpPr/>
          <p:nvPr/>
        </p:nvSpPr>
        <p:spPr>
          <a:xfrm>
            <a:off x="523577" y="1648123"/>
            <a:ext cx="4667845" cy="628204"/>
          </a:xfrm>
          <a:prstGeom prst="rect">
            <a:avLst/>
          </a:prstGeom>
          <a:noFill/>
          <a:ln/>
        </p:spPr>
        <p:txBody>
          <a:bodyPr wrap="square" lIns="0" tIns="0" rIns="0" bIns="0" rtlCol="0" anchor="t">
            <a:normAutofit/>
          </a:bodyPr>
          <a:lstStyle/>
          <a:p>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设计不能停留在效果图。</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再美的外观，如果无法批量生产，就没有商业价值。工程验证阶段是设计从"图纸"走向"产品"的关键关口，也是校内作品与企业产品最大的分水岭。</a:t>
            </a:r>
            <a:endParaRPr lang="zh-CN" sz="1000" dirty="0"/>
          </a:p>
        </p:txBody>
      </p:sp>
      <p:sp>
        <p:nvSpPr>
          <p:cNvPr id="5" name="Shape 2"/>
          <p:cNvSpPr/>
          <p:nvPr/>
        </p:nvSpPr>
        <p:spPr>
          <a:xfrm>
            <a:off x="429295" y="2423592"/>
            <a:ext cx="2362795" cy="2037904"/>
          </a:xfrm>
          <a:prstGeom prst="roundRect">
            <a:avLst>
              <a:gd name="adj" fmla="val 4625"/>
            </a:avLst>
          </a:prstGeom>
          <a:solidFill>
            <a:srgbClr val="E851B2">
              <a:alpha val="95000"/>
            </a:srgbClr>
          </a:solidFill>
          <a:ln/>
        </p:spPr>
      </p:sp>
      <p:sp>
        <p:nvSpPr>
          <p:cNvPr id="6" name="Text 3"/>
          <p:cNvSpPr/>
          <p:nvPr/>
        </p:nvSpPr>
        <p:spPr>
          <a:xfrm>
            <a:off x="560189" y="2554486"/>
            <a:ext cx="21010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工程验证核心目标</a:t>
            </a:r>
            <a:endParaRPr lang="zh-CN" sz="1200" dirty="0"/>
          </a:p>
        </p:txBody>
      </p:sp>
      <p:sp>
        <p:nvSpPr>
          <p:cNvPr id="7" name="Text 4"/>
          <p:cNvSpPr/>
          <p:nvPr/>
        </p:nvSpPr>
        <p:spPr>
          <a:xfrm>
            <a:off x="560189" y="2877889"/>
            <a:ext cx="2101007" cy="974899"/>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DFM可制造性评估</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材料选型与成本控制</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供应链可行性调研</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加工工艺路线确认</a:t>
            </a:r>
            <a:endParaRPr lang="zh-CN" sz="1000" dirty="0"/>
          </a:p>
        </p:txBody>
      </p:sp>
      <p:sp>
        <p:nvSpPr>
          <p:cNvPr id="8" name="Text 5"/>
          <p:cNvSpPr/>
          <p:nvPr/>
        </p:nvSpPr>
        <p:spPr>
          <a:xfrm>
            <a:off x="3021955" y="2554486"/>
            <a:ext cx="21742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为什么工程验证至关重要？</a:t>
            </a:r>
            <a:endParaRPr lang="zh-CN" sz="1200" dirty="0"/>
          </a:p>
        </p:txBody>
      </p:sp>
      <p:sp>
        <p:nvSpPr>
          <p:cNvPr id="9" name="Text 6"/>
          <p:cNvSpPr/>
          <p:nvPr/>
        </p:nvSpPr>
        <p:spPr>
          <a:xfrm>
            <a:off x="3021955" y="2877889"/>
            <a:ext cx="2174230" cy="1465808"/>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企业SOP第四阶段明确要求：设计方案必须经过可制造性、成本核算与供应商沟通三项验证。任何一项不通过，设计均需返回修改。这一环节培养同学们的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工程意识与成本意识</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，是从设计师成长为产品经理的必经阶段。</a:t>
            </a:r>
            <a:endParaRPr lang="zh-CN"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3577" y="520080"/>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工程验证核心检查内容</a:t>
            </a:r>
            <a:endParaRPr lang="zh-CN" sz="2400" dirty="0"/>
          </a:p>
        </p:txBody>
      </p:sp>
      <p:sp>
        <p:nvSpPr>
          <p:cNvPr id="3" name="Text 1"/>
          <p:cNvSpPr/>
          <p:nvPr/>
        </p:nvSpPr>
        <p:spPr>
          <a:xfrm>
            <a:off x="523577" y="1166813"/>
            <a:ext cx="855404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工程验证不是凭感觉判断，而是依据清单逐项核实。每一项检查都直接影响产品能否顺利量产，以及最终的产品质量与成本结构。</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523479"/>
            <a:ext cx="3982938" cy="1149176"/>
          </a:xfrm>
          <a:prstGeom prst="rect">
            <a:avLst/>
          </a:prstGeom>
        </p:spPr>
      </p:pic>
      <p:sp>
        <p:nvSpPr>
          <p:cNvPr id="5" name="Text 2"/>
          <p:cNvSpPr/>
          <p:nvPr/>
        </p:nvSpPr>
        <p:spPr>
          <a:xfrm>
            <a:off x="2436502" y="1621631"/>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1</a:t>
            </a:r>
            <a:endParaRPr lang="en-US" sz="1200" dirty="0"/>
          </a:p>
        </p:txBody>
      </p:sp>
      <p:sp>
        <p:nvSpPr>
          <p:cNvPr id="6" name="Text 3"/>
          <p:cNvSpPr/>
          <p:nvPr/>
        </p:nvSpPr>
        <p:spPr>
          <a:xfrm>
            <a:off x="668759" y="2047056"/>
            <a:ext cx="369257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结构合理性</a:t>
            </a:r>
            <a:endParaRPr lang="zh-CN" sz="1200" dirty="0"/>
          </a:p>
        </p:txBody>
      </p:sp>
      <p:sp>
        <p:nvSpPr>
          <p:cNvPr id="7" name="Text 4"/>
          <p:cNvSpPr/>
          <p:nvPr/>
        </p:nvSpPr>
        <p:spPr>
          <a:xfrm>
            <a:off x="668759" y="2318072"/>
            <a:ext cx="36925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壁厚均匀、拔模角度合理、无结构干涉，强度满足使用要求</a:t>
            </a:r>
            <a:endParaRPr lang="zh-CN" sz="100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37410" y="1523479"/>
            <a:ext cx="3983013" cy="1149176"/>
          </a:xfrm>
          <a:prstGeom prst="rect">
            <a:avLst/>
          </a:prstGeom>
        </p:spPr>
      </p:pic>
      <p:sp>
        <p:nvSpPr>
          <p:cNvPr id="9" name="Text 5"/>
          <p:cNvSpPr/>
          <p:nvPr/>
        </p:nvSpPr>
        <p:spPr>
          <a:xfrm>
            <a:off x="6550335" y="1621631"/>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2</a:t>
            </a:r>
            <a:endParaRPr lang="en-US" sz="1200" dirty="0"/>
          </a:p>
        </p:txBody>
      </p:sp>
      <p:sp>
        <p:nvSpPr>
          <p:cNvPr id="10" name="Text 6"/>
          <p:cNvSpPr/>
          <p:nvPr/>
        </p:nvSpPr>
        <p:spPr>
          <a:xfrm>
            <a:off x="4782592" y="2047056"/>
            <a:ext cx="369264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材料适配性</a:t>
            </a:r>
            <a:endParaRPr lang="zh-CN" sz="1200" dirty="0"/>
          </a:p>
        </p:txBody>
      </p:sp>
      <p:sp>
        <p:nvSpPr>
          <p:cNvPr id="11" name="Text 7"/>
          <p:cNvSpPr/>
          <p:nvPr/>
        </p:nvSpPr>
        <p:spPr>
          <a:xfrm>
            <a:off x="4782592" y="2318072"/>
            <a:ext cx="369264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材料性能匹配使用场景，通过老化、耐候、安全认证要求</a:t>
            </a:r>
            <a:endParaRPr lang="zh-CN" sz="100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2803550"/>
            <a:ext cx="3982938" cy="1149176"/>
          </a:xfrm>
          <a:prstGeom prst="rect">
            <a:avLst/>
          </a:prstGeom>
        </p:spPr>
      </p:pic>
      <p:sp>
        <p:nvSpPr>
          <p:cNvPr id="13" name="Text 8"/>
          <p:cNvSpPr/>
          <p:nvPr/>
        </p:nvSpPr>
        <p:spPr>
          <a:xfrm>
            <a:off x="2436502" y="2901702"/>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3</a:t>
            </a:r>
            <a:endParaRPr lang="en-US" sz="1200" dirty="0"/>
          </a:p>
        </p:txBody>
      </p:sp>
      <p:sp>
        <p:nvSpPr>
          <p:cNvPr id="14" name="Text 9"/>
          <p:cNvSpPr/>
          <p:nvPr/>
        </p:nvSpPr>
        <p:spPr>
          <a:xfrm>
            <a:off x="668759" y="3327127"/>
            <a:ext cx="3692575"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成本可控性</a:t>
            </a:r>
            <a:endParaRPr lang="zh-CN" sz="1200" dirty="0"/>
          </a:p>
        </p:txBody>
      </p:sp>
      <p:sp>
        <p:nvSpPr>
          <p:cNvPr id="15" name="Text 10"/>
          <p:cNvSpPr/>
          <p:nvPr/>
        </p:nvSpPr>
        <p:spPr>
          <a:xfrm>
            <a:off x="668759" y="3598143"/>
            <a:ext cx="3692575"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BOM清单成本核算，与目标零售价形成合理利润空间</a:t>
            </a:r>
            <a:endParaRPr lang="zh-CN" sz="100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37410" y="2803550"/>
            <a:ext cx="3983013" cy="1149176"/>
          </a:xfrm>
          <a:prstGeom prst="rect">
            <a:avLst/>
          </a:prstGeom>
        </p:spPr>
      </p:pic>
      <p:sp>
        <p:nvSpPr>
          <p:cNvPr id="17" name="Text 11"/>
          <p:cNvSpPr/>
          <p:nvPr/>
        </p:nvSpPr>
        <p:spPr>
          <a:xfrm>
            <a:off x="6550335" y="2901702"/>
            <a:ext cx="157088" cy="196304"/>
          </a:xfrm>
          <a:prstGeom prst="rect">
            <a:avLst/>
          </a:prstGeom>
          <a:noFill/>
          <a:ln/>
        </p:spPr>
        <p:txBody>
          <a:bodyPr wrap="none" lIns="0" tIns="0" rIns="0" bIns="0" rtlCol="0" anchor="ctr"/>
          <a:lstStyle/>
          <a:p>
            <a:pPr algn="ctr" indent="0" marL="0">
              <a:lnSpc>
                <a:spcPct val="100000"/>
              </a:lnSpc>
              <a:buNone/>
            </a:pPr>
            <a:r>
              <a:rPr lang="en-US" sz="1200" dirty="0">
                <a:solidFill>
                  <a:srgbClr val="000000"/>
                </a:solidFill>
                <a:latin typeface="Noto Serif SemiBold" pitchFamily="34" charset="0"/>
                <a:ea typeface="Noto Serif SemiBold" pitchFamily="34" charset="-122"/>
                <a:cs typeface="Noto Serif SemiBold" pitchFamily="34" charset="-120"/>
              </a:rPr>
              <a:t>4</a:t>
            </a:r>
            <a:endParaRPr lang="en-US" sz="1200" dirty="0"/>
          </a:p>
        </p:txBody>
      </p:sp>
      <p:sp>
        <p:nvSpPr>
          <p:cNvPr id="18" name="Text 12"/>
          <p:cNvSpPr/>
          <p:nvPr/>
        </p:nvSpPr>
        <p:spPr>
          <a:xfrm>
            <a:off x="4782592" y="3327127"/>
            <a:ext cx="3692649"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加工可实现性</a:t>
            </a:r>
            <a:endParaRPr lang="zh-CN" sz="1200" dirty="0"/>
          </a:p>
        </p:txBody>
      </p:sp>
      <p:sp>
        <p:nvSpPr>
          <p:cNvPr id="19" name="Text 13"/>
          <p:cNvSpPr/>
          <p:nvPr/>
        </p:nvSpPr>
        <p:spPr>
          <a:xfrm>
            <a:off x="4782592" y="3598143"/>
            <a:ext cx="3692649"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现有工艺可实现所有结构特征，无需特殊定制工装</a:t>
            </a:r>
            <a:endParaRPr lang="zh-CN" sz="1000" dirty="0"/>
          </a:p>
        </p:txBody>
      </p:sp>
      <p:sp>
        <p:nvSpPr>
          <p:cNvPr id="20" name="Shape 14"/>
          <p:cNvSpPr/>
          <p:nvPr/>
        </p:nvSpPr>
        <p:spPr>
          <a:xfrm>
            <a:off x="523577" y="4099992"/>
            <a:ext cx="8096845" cy="523429"/>
          </a:xfrm>
          <a:prstGeom prst="roundRect">
            <a:avLst>
              <a:gd name="adj" fmla="val 10504"/>
            </a:avLst>
          </a:prstGeom>
          <a:solidFill>
            <a:srgbClr val="B6FCB8"/>
          </a:solidFill>
          <a:ln/>
        </p:spPr>
      </p:sp>
      <p:pic>
        <p:nvPicPr>
          <p:cNvPr id="21" name="Image 4" descr="preencoded.png">    </p:cNvPr>
          <p:cNvPicPr>
            <a:picLocks noChangeAspect="1"/>
          </p:cNvPicPr>
          <p:nvPr/>
        </p:nvPicPr>
        <p:blipFill>
          <a:blip r:embed="rId9"/>
          <a:stretch>
            <a:fillRect/>
          </a:stretch>
        </p:blipFill>
        <p:spPr>
          <a:xfrm>
            <a:off x="654472" y="4287069"/>
            <a:ext cx="163637" cy="130894"/>
          </a:xfrm>
          <a:prstGeom prst="rect">
            <a:avLst/>
          </a:prstGeom>
        </p:spPr>
      </p:pic>
      <p:sp>
        <p:nvSpPr>
          <p:cNvPr id="22" name="Text 15"/>
          <p:cNvSpPr/>
          <p:nvPr/>
        </p:nvSpPr>
        <p:spPr>
          <a:xfrm>
            <a:off x="949003" y="4263554"/>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本阶段输出成果：《工程验证报告》，包含问题清单、修改建议与通过确认。</a:t>
            </a:r>
            <a:endParaRPr lang="zh-CN"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362173"/>
            <a:ext cx="4667845" cy="769888"/>
          </a:xfrm>
          <a:prstGeom prst="rect">
            <a:avLst/>
          </a:prstGeom>
          <a:noFill/>
          <a:ln/>
        </p:spPr>
        <p:txBody>
          <a:bodyPr wrap="square" lIns="0" tIns="0" rIns="0" bIns="0" rtlCol="0" anchor="t">
            <a:normAutofit/>
          </a:bodyPr>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阶段五：成果汇报——讲清楚你的设计价值</a:t>
            </a:r>
            <a:endParaRPr lang="zh-CN" sz="2400" dirty="0"/>
          </a:p>
        </p:txBody>
      </p:sp>
      <p:sp>
        <p:nvSpPr>
          <p:cNvPr id="4" name="Text 1"/>
          <p:cNvSpPr/>
          <p:nvPr/>
        </p:nvSpPr>
        <p:spPr>
          <a:xfrm>
            <a:off x="3952577" y="1328365"/>
            <a:ext cx="4667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优秀的设计需要被清晰地表达。成果汇报不是简单展示图片集锦，而是向评委和用户</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完整还原设计决策的全过程</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，证明你的方案有价值、有逻辑、有落地可能。</a:t>
            </a:r>
            <a:endParaRPr lang="zh-CN" sz="1000" dirty="0"/>
          </a:p>
        </p:txBody>
      </p:sp>
      <p:sp>
        <p:nvSpPr>
          <p:cNvPr id="5" name="Shape 2"/>
          <p:cNvSpPr/>
          <p:nvPr/>
        </p:nvSpPr>
        <p:spPr>
          <a:xfrm>
            <a:off x="3952577" y="1894433"/>
            <a:ext cx="294531" cy="294531"/>
          </a:xfrm>
          <a:prstGeom prst="roundRect">
            <a:avLst>
              <a:gd name="adj" fmla="val 18668"/>
            </a:avLst>
          </a:prstGeom>
          <a:solidFill>
            <a:srgbClr val="F9D2EB"/>
          </a:solidFill>
          <a:ln w="4763">
            <a:solidFill>
              <a:srgbClr val="DFB8D1"/>
            </a:solidFill>
            <a:prstDash val="solid"/>
          </a:ln>
        </p:spPr>
      </p:sp>
      <p:sp>
        <p:nvSpPr>
          <p:cNvPr id="6" name="Text 3"/>
          <p:cNvSpPr/>
          <p:nvPr/>
        </p:nvSpPr>
        <p:spPr>
          <a:xfrm>
            <a:off x="4007458" y="192620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1</a:t>
            </a:r>
            <a:endParaRPr lang="en-US" sz="1450" dirty="0"/>
          </a:p>
        </p:txBody>
      </p:sp>
      <p:sp>
        <p:nvSpPr>
          <p:cNvPr id="7" name="Text 4"/>
          <p:cNvSpPr/>
          <p:nvPr/>
        </p:nvSpPr>
        <p:spPr>
          <a:xfrm>
            <a:off x="4378003" y="1939379"/>
            <a:ext cx="424242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为什么设计这个产品？</a:t>
            </a:r>
            <a:endParaRPr lang="zh-CN" sz="1200" dirty="0"/>
          </a:p>
        </p:txBody>
      </p:sp>
      <p:sp>
        <p:nvSpPr>
          <p:cNvPr id="8" name="Text 5"/>
          <p:cNvSpPr/>
          <p:nvPr/>
        </p:nvSpPr>
        <p:spPr>
          <a:xfrm>
            <a:off x="4378003" y="2210395"/>
            <a:ext cx="424242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从用户调研出发，讲述发现问题的过程，建立方案的必要性</a:t>
            </a:r>
            <a:endParaRPr lang="zh-CN" sz="1000" dirty="0"/>
          </a:p>
        </p:txBody>
      </p:sp>
      <p:sp>
        <p:nvSpPr>
          <p:cNvPr id="9" name="Shape 6"/>
          <p:cNvSpPr/>
          <p:nvPr/>
        </p:nvSpPr>
        <p:spPr>
          <a:xfrm>
            <a:off x="3952577" y="2681585"/>
            <a:ext cx="294531" cy="294531"/>
          </a:xfrm>
          <a:prstGeom prst="roundRect">
            <a:avLst>
              <a:gd name="adj" fmla="val 18668"/>
            </a:avLst>
          </a:prstGeom>
          <a:solidFill>
            <a:srgbClr val="F9D2EB"/>
          </a:solidFill>
          <a:ln w="4763">
            <a:solidFill>
              <a:srgbClr val="DFB8D1"/>
            </a:solidFill>
            <a:prstDash val="solid"/>
          </a:ln>
        </p:spPr>
      </p:sp>
      <p:sp>
        <p:nvSpPr>
          <p:cNvPr id="10" name="Text 7"/>
          <p:cNvSpPr/>
          <p:nvPr/>
        </p:nvSpPr>
        <p:spPr>
          <a:xfrm>
            <a:off x="4007458" y="2713360"/>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2</a:t>
            </a:r>
            <a:endParaRPr lang="en-US" sz="1450" dirty="0"/>
          </a:p>
        </p:txBody>
      </p:sp>
      <p:sp>
        <p:nvSpPr>
          <p:cNvPr id="11" name="Text 8"/>
          <p:cNvSpPr/>
          <p:nvPr/>
        </p:nvSpPr>
        <p:spPr>
          <a:xfrm>
            <a:off x="4378003" y="2726531"/>
            <a:ext cx="424242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解决了什么问题？</a:t>
            </a:r>
            <a:endParaRPr lang="zh-CN" sz="1200" dirty="0"/>
          </a:p>
        </p:txBody>
      </p:sp>
      <p:sp>
        <p:nvSpPr>
          <p:cNvPr id="12" name="Text 9"/>
          <p:cNvSpPr/>
          <p:nvPr/>
        </p:nvSpPr>
        <p:spPr>
          <a:xfrm>
            <a:off x="4378003" y="2997547"/>
            <a:ext cx="424242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对应痛点，说明设计如何有效改善老人的生活质量与安全性</a:t>
            </a:r>
            <a:endParaRPr lang="zh-CN" sz="1000" dirty="0"/>
          </a:p>
        </p:txBody>
      </p:sp>
      <p:sp>
        <p:nvSpPr>
          <p:cNvPr id="13" name="Shape 10"/>
          <p:cNvSpPr/>
          <p:nvPr/>
        </p:nvSpPr>
        <p:spPr>
          <a:xfrm>
            <a:off x="3952577" y="3468737"/>
            <a:ext cx="294531" cy="294531"/>
          </a:xfrm>
          <a:prstGeom prst="roundRect">
            <a:avLst>
              <a:gd name="adj" fmla="val 18668"/>
            </a:avLst>
          </a:prstGeom>
          <a:solidFill>
            <a:srgbClr val="F9D2EB"/>
          </a:solidFill>
          <a:ln w="4763">
            <a:solidFill>
              <a:srgbClr val="DFB8D1"/>
            </a:solidFill>
            <a:prstDash val="solid"/>
          </a:ln>
        </p:spPr>
      </p:sp>
      <p:sp>
        <p:nvSpPr>
          <p:cNvPr id="14" name="Text 11"/>
          <p:cNvSpPr/>
          <p:nvPr/>
        </p:nvSpPr>
        <p:spPr>
          <a:xfrm>
            <a:off x="4007458" y="3500512"/>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3</a:t>
            </a:r>
            <a:endParaRPr lang="en-US" sz="1450" dirty="0"/>
          </a:p>
        </p:txBody>
      </p:sp>
      <p:sp>
        <p:nvSpPr>
          <p:cNvPr id="15" name="Text 12"/>
          <p:cNvSpPr/>
          <p:nvPr/>
        </p:nvSpPr>
        <p:spPr>
          <a:xfrm>
            <a:off x="4378003" y="3513683"/>
            <a:ext cx="424242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如何实现的？</a:t>
            </a:r>
            <a:endParaRPr lang="zh-CN" sz="1200" dirty="0"/>
          </a:p>
        </p:txBody>
      </p:sp>
      <p:sp>
        <p:nvSpPr>
          <p:cNvPr id="16" name="Text 13"/>
          <p:cNvSpPr/>
          <p:nvPr/>
        </p:nvSpPr>
        <p:spPr>
          <a:xfrm>
            <a:off x="4378003" y="3784699"/>
            <a:ext cx="424242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展示结构、材料、工艺方案，证明技术可行性与工程合理性</a:t>
            </a:r>
            <a:endParaRPr lang="zh-CN" sz="1000" dirty="0"/>
          </a:p>
        </p:txBody>
      </p:sp>
      <p:sp>
        <p:nvSpPr>
          <p:cNvPr id="17" name="Shape 14"/>
          <p:cNvSpPr/>
          <p:nvPr/>
        </p:nvSpPr>
        <p:spPr>
          <a:xfrm>
            <a:off x="3952577" y="4255889"/>
            <a:ext cx="294531" cy="294531"/>
          </a:xfrm>
          <a:prstGeom prst="roundRect">
            <a:avLst>
              <a:gd name="adj" fmla="val 18668"/>
            </a:avLst>
          </a:prstGeom>
          <a:solidFill>
            <a:srgbClr val="F9D2EB"/>
          </a:solidFill>
          <a:ln w="4763">
            <a:solidFill>
              <a:srgbClr val="DFB8D1"/>
            </a:solidFill>
            <a:prstDash val="solid"/>
          </a:ln>
        </p:spPr>
      </p:sp>
      <p:sp>
        <p:nvSpPr>
          <p:cNvPr id="18" name="Text 15"/>
          <p:cNvSpPr/>
          <p:nvPr/>
        </p:nvSpPr>
        <p:spPr>
          <a:xfrm>
            <a:off x="4007458" y="4287664"/>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4</a:t>
            </a:r>
            <a:endParaRPr lang="en-US" sz="1450" dirty="0"/>
          </a:p>
        </p:txBody>
      </p:sp>
      <p:sp>
        <p:nvSpPr>
          <p:cNvPr id="19" name="Text 16"/>
          <p:cNvSpPr/>
          <p:nvPr/>
        </p:nvSpPr>
        <p:spPr>
          <a:xfrm>
            <a:off x="4378003" y="4300835"/>
            <a:ext cx="424242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未来如何推广？</a:t>
            </a:r>
            <a:endParaRPr lang="zh-CN" sz="1200" dirty="0"/>
          </a:p>
        </p:txBody>
      </p:sp>
      <p:sp>
        <p:nvSpPr>
          <p:cNvPr id="20" name="Text 17"/>
          <p:cNvSpPr/>
          <p:nvPr/>
        </p:nvSpPr>
        <p:spPr>
          <a:xfrm>
            <a:off x="4378003" y="4571851"/>
            <a:ext cx="4242420"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分析市场机会、目标渠道与商业化路径，体现产品的市场价值</a:t>
            </a:r>
            <a:endParaRPr lang="zh-CN"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23577" y="934938"/>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企业项目中的双导师协作模式</a:t>
            </a:r>
            <a:endParaRPr lang="zh-CN" sz="2400" dirty="0"/>
          </a:p>
        </p:txBody>
      </p:sp>
      <p:sp>
        <p:nvSpPr>
          <p:cNvPr id="3" name="Text 1"/>
          <p:cNvSpPr/>
          <p:nvPr/>
        </p:nvSpPr>
        <p:spPr>
          <a:xfrm>
            <a:off x="523577" y="1581671"/>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本项目引入</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产业—学校—用户三方协同</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机制，打破传统课堂的单一教学模式。校内教师与企业导师分工明确、优势互补，养老机构则提供真实需求验证场景。</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2147739"/>
            <a:ext cx="327273" cy="327273"/>
          </a:xfrm>
          <a:prstGeom prst="rect">
            <a:avLst/>
          </a:prstGeom>
        </p:spPr>
      </p:pic>
      <p:sp>
        <p:nvSpPr>
          <p:cNvPr id="5" name="Text 2"/>
          <p:cNvSpPr/>
          <p:nvPr/>
        </p:nvSpPr>
        <p:spPr>
          <a:xfrm>
            <a:off x="523577" y="2638648"/>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校内教师</a:t>
            </a:r>
            <a:endParaRPr lang="zh-CN" sz="1200" dirty="0"/>
          </a:p>
        </p:txBody>
      </p:sp>
      <p:sp>
        <p:nvSpPr>
          <p:cNvPr id="6" name="Text 3"/>
          <p:cNvSpPr/>
          <p:nvPr/>
        </p:nvSpPr>
        <p:spPr>
          <a:xfrm>
            <a:off x="523577" y="2909664"/>
            <a:ext cx="2589833"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负责设计方法论指导，包括用户研究方法、概念设计工具、设计评价标准，确保同学掌握系统的设计思维框架</a:t>
            </a:r>
            <a:endParaRPr lang="zh-CN"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7046" y="2147739"/>
            <a:ext cx="327273" cy="327273"/>
          </a:xfrm>
          <a:prstGeom prst="rect">
            <a:avLst/>
          </a:prstGeom>
        </p:spPr>
      </p:pic>
      <p:sp>
        <p:nvSpPr>
          <p:cNvPr id="8" name="Text 4"/>
          <p:cNvSpPr/>
          <p:nvPr/>
        </p:nvSpPr>
        <p:spPr>
          <a:xfrm>
            <a:off x="3277046" y="2638648"/>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企业导师</a:t>
            </a:r>
            <a:endParaRPr lang="zh-CN" sz="1200" dirty="0"/>
          </a:p>
        </p:txBody>
      </p:sp>
      <p:sp>
        <p:nvSpPr>
          <p:cNvPr id="9" name="Text 5"/>
          <p:cNvSpPr/>
          <p:nvPr/>
        </p:nvSpPr>
        <p:spPr>
          <a:xfrm>
            <a:off x="3277046" y="2909664"/>
            <a:ext cx="2589833" cy="628204"/>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提供工程经验与行业视角，介入结构审查、成本控制与供应链对接，将企业真实项目标准带入教学</a:t>
            </a:r>
            <a:endParaRPr lang="zh-CN"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0516" y="2147739"/>
            <a:ext cx="327273" cy="327273"/>
          </a:xfrm>
          <a:prstGeom prst="rect">
            <a:avLst/>
          </a:prstGeom>
        </p:spPr>
      </p:pic>
      <p:sp>
        <p:nvSpPr>
          <p:cNvPr id="11" name="Text 6"/>
          <p:cNvSpPr/>
          <p:nvPr/>
        </p:nvSpPr>
        <p:spPr>
          <a:xfrm>
            <a:off x="6030516" y="2638648"/>
            <a:ext cx="25899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用户·养老机构</a:t>
            </a:r>
            <a:endParaRPr lang="zh-CN" sz="1200" dirty="0"/>
          </a:p>
        </p:txBody>
      </p:sp>
      <p:sp>
        <p:nvSpPr>
          <p:cNvPr id="12" name="Text 7"/>
          <p:cNvSpPr/>
          <p:nvPr/>
        </p:nvSpPr>
        <p:spPr>
          <a:xfrm>
            <a:off x="6030516" y="2909664"/>
            <a:ext cx="258990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参与需求验证与方案反馈，确保设计方案真正符合老人的实际需求，避免闭门造车</a:t>
            </a:r>
            <a:endParaRPr lang="zh-CN" sz="1000" dirty="0"/>
          </a:p>
        </p:txBody>
      </p:sp>
      <p:sp>
        <p:nvSpPr>
          <p:cNvPr id="13" name="Shape 8"/>
          <p:cNvSpPr/>
          <p:nvPr/>
        </p:nvSpPr>
        <p:spPr>
          <a:xfrm>
            <a:off x="523577" y="3685133"/>
            <a:ext cx="8096845" cy="523429"/>
          </a:xfrm>
          <a:prstGeom prst="roundRect">
            <a:avLst>
              <a:gd name="adj" fmla="val 10504"/>
            </a:avLst>
          </a:prstGeom>
          <a:solidFill>
            <a:srgbClr val="F9D2EB"/>
          </a:solidFill>
          <a:ln/>
        </p:spPr>
      </p:sp>
      <p:pic>
        <p:nvPicPr>
          <p:cNvPr id="14" name="Image 3" descr="preencoded.png">    </p:cNvPr>
          <p:cNvPicPr>
            <a:picLocks noChangeAspect="1"/>
          </p:cNvPicPr>
          <p:nvPr/>
        </p:nvPicPr>
        <p:blipFill>
          <a:blip r:embed="rId7"/>
          <a:stretch>
            <a:fillRect/>
          </a:stretch>
        </p:blipFill>
        <p:spPr>
          <a:xfrm>
            <a:off x="654472" y="3872210"/>
            <a:ext cx="163637" cy="130894"/>
          </a:xfrm>
          <a:prstGeom prst="rect">
            <a:avLst/>
          </a:prstGeom>
        </p:spPr>
      </p:pic>
      <p:sp>
        <p:nvSpPr>
          <p:cNvPr id="15" name="Text 9"/>
          <p:cNvSpPr/>
          <p:nvPr/>
        </p:nvSpPr>
        <p:spPr>
          <a:xfrm>
            <a:off x="949003" y="3848695"/>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三方协作机制是本项目区别于普通课程设计的核心优势，也是同学们获得真实职业体验的关键路径。</a:t>
            </a:r>
            <a:endParaRPr lang="zh-CN"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23577" y="678284"/>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项目全过程交付物管理</a:t>
            </a:r>
            <a:endParaRPr lang="zh-CN" sz="2400" dirty="0"/>
          </a:p>
        </p:txBody>
      </p:sp>
      <p:sp>
        <p:nvSpPr>
          <p:cNvPr id="3" name="Text 1"/>
          <p:cNvSpPr/>
          <p:nvPr/>
        </p:nvSpPr>
        <p:spPr>
          <a:xfrm>
            <a:off x="523577" y="1325017"/>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每个设计阶段均有对应的标准交付物，形成完整的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设计文件链路</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。这不仅是评分依据，更是同学们未来进入企业工作时必须掌握的项目文档管理能力。</a:t>
            </a:r>
            <a:endParaRPr lang="zh-CN" sz="1000" dirty="0"/>
          </a:p>
        </p:txBody>
      </p:sp>
      <p:sp>
        <p:nvSpPr>
          <p:cNvPr id="4" name="Shape 2"/>
          <p:cNvSpPr/>
          <p:nvPr/>
        </p:nvSpPr>
        <p:spPr>
          <a:xfrm>
            <a:off x="523577" y="2895079"/>
            <a:ext cx="8096845" cy="14288"/>
          </a:xfrm>
          <a:prstGeom prst="roundRect">
            <a:avLst>
              <a:gd name="adj" fmla="val 49998"/>
            </a:avLst>
          </a:prstGeom>
          <a:solidFill>
            <a:srgbClr val="DFB8D1"/>
          </a:solidFill>
          <a:ln/>
        </p:spPr>
      </p:sp>
      <p:sp>
        <p:nvSpPr>
          <p:cNvPr id="5" name="Shape 3"/>
          <p:cNvSpPr/>
          <p:nvPr/>
        </p:nvSpPr>
        <p:spPr>
          <a:xfrm>
            <a:off x="1811313" y="2502396"/>
            <a:ext cx="14288" cy="392683"/>
          </a:xfrm>
          <a:prstGeom prst="roundRect">
            <a:avLst>
              <a:gd name="adj" fmla="val 49998"/>
            </a:avLst>
          </a:prstGeom>
          <a:solidFill>
            <a:srgbClr val="DFB8D1"/>
          </a:solidFill>
          <a:ln/>
        </p:spPr>
      </p:sp>
      <p:sp>
        <p:nvSpPr>
          <p:cNvPr id="6" name="Shape 4"/>
          <p:cNvSpPr/>
          <p:nvPr/>
        </p:nvSpPr>
        <p:spPr>
          <a:xfrm>
            <a:off x="1671191" y="2747814"/>
            <a:ext cx="294531" cy="294531"/>
          </a:xfrm>
          <a:prstGeom prst="roundRect">
            <a:avLst>
              <a:gd name="adj" fmla="val 18668"/>
            </a:avLst>
          </a:prstGeom>
          <a:solidFill>
            <a:srgbClr val="F9D2EB"/>
          </a:solidFill>
          <a:ln w="4763">
            <a:solidFill>
              <a:srgbClr val="DFB8D1"/>
            </a:solidFill>
            <a:prstDash val="solid"/>
          </a:ln>
        </p:spPr>
      </p:sp>
      <p:sp>
        <p:nvSpPr>
          <p:cNvPr id="7" name="Text 5"/>
          <p:cNvSpPr/>
          <p:nvPr/>
        </p:nvSpPr>
        <p:spPr>
          <a:xfrm>
            <a:off x="1726071" y="277958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1</a:t>
            </a:r>
            <a:endParaRPr lang="en-US" sz="1450" dirty="0"/>
          </a:p>
        </p:txBody>
      </p:sp>
      <p:sp>
        <p:nvSpPr>
          <p:cNvPr id="8" name="Text 6"/>
          <p:cNvSpPr/>
          <p:nvPr/>
        </p:nvSpPr>
        <p:spPr>
          <a:xfrm>
            <a:off x="654472" y="1891085"/>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阶段一</a:t>
            </a:r>
            <a:endParaRPr lang="zh-CN" sz="1200" dirty="0"/>
          </a:p>
        </p:txBody>
      </p:sp>
      <p:sp>
        <p:nvSpPr>
          <p:cNvPr id="9" name="Text 7"/>
          <p:cNvSpPr/>
          <p:nvPr/>
        </p:nvSpPr>
        <p:spPr>
          <a:xfrm>
            <a:off x="654472" y="2162101"/>
            <a:ext cx="2328044"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《用户需求报告》</a:t>
            </a:r>
            <a:endParaRPr lang="zh-CN" sz="1000" dirty="0"/>
          </a:p>
        </p:txBody>
      </p:sp>
      <p:sp>
        <p:nvSpPr>
          <p:cNvPr id="10" name="Shape 8"/>
          <p:cNvSpPr/>
          <p:nvPr/>
        </p:nvSpPr>
        <p:spPr>
          <a:xfrm>
            <a:off x="3188047" y="2895079"/>
            <a:ext cx="14288" cy="392683"/>
          </a:xfrm>
          <a:prstGeom prst="roundRect">
            <a:avLst>
              <a:gd name="adj" fmla="val 49998"/>
            </a:avLst>
          </a:prstGeom>
          <a:solidFill>
            <a:srgbClr val="DFB8D1"/>
          </a:solidFill>
          <a:ln/>
        </p:spPr>
      </p:sp>
      <p:sp>
        <p:nvSpPr>
          <p:cNvPr id="11" name="Shape 9"/>
          <p:cNvSpPr/>
          <p:nvPr/>
        </p:nvSpPr>
        <p:spPr>
          <a:xfrm>
            <a:off x="3047926" y="2747814"/>
            <a:ext cx="294531" cy="294531"/>
          </a:xfrm>
          <a:prstGeom prst="roundRect">
            <a:avLst>
              <a:gd name="adj" fmla="val 18668"/>
            </a:avLst>
          </a:prstGeom>
          <a:solidFill>
            <a:srgbClr val="F9D2EB"/>
          </a:solidFill>
          <a:ln w="4763">
            <a:solidFill>
              <a:srgbClr val="DFB8D1"/>
            </a:solidFill>
            <a:prstDash val="solid"/>
          </a:ln>
        </p:spPr>
      </p:sp>
      <p:sp>
        <p:nvSpPr>
          <p:cNvPr id="12" name="Text 10"/>
          <p:cNvSpPr/>
          <p:nvPr/>
        </p:nvSpPr>
        <p:spPr>
          <a:xfrm>
            <a:off x="3102806" y="277958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2</a:t>
            </a:r>
            <a:endParaRPr lang="en-US" sz="1450" dirty="0"/>
          </a:p>
        </p:txBody>
      </p:sp>
      <p:sp>
        <p:nvSpPr>
          <p:cNvPr id="13" name="Text 11"/>
          <p:cNvSpPr/>
          <p:nvPr/>
        </p:nvSpPr>
        <p:spPr>
          <a:xfrm>
            <a:off x="2031206" y="3418656"/>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阶段二</a:t>
            </a:r>
            <a:endParaRPr lang="zh-CN" sz="1200" dirty="0"/>
          </a:p>
        </p:txBody>
      </p:sp>
      <p:sp>
        <p:nvSpPr>
          <p:cNvPr id="14" name="Text 12"/>
          <p:cNvSpPr/>
          <p:nvPr/>
        </p:nvSpPr>
        <p:spPr>
          <a:xfrm>
            <a:off x="2031206" y="3689672"/>
            <a:ext cx="2328044"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《产品定义书》</a:t>
            </a:r>
            <a:endParaRPr lang="zh-CN" sz="1000" dirty="0"/>
          </a:p>
        </p:txBody>
      </p:sp>
      <p:sp>
        <p:nvSpPr>
          <p:cNvPr id="15" name="Shape 13"/>
          <p:cNvSpPr/>
          <p:nvPr/>
        </p:nvSpPr>
        <p:spPr>
          <a:xfrm>
            <a:off x="4564782" y="2502396"/>
            <a:ext cx="14288" cy="392683"/>
          </a:xfrm>
          <a:prstGeom prst="roundRect">
            <a:avLst>
              <a:gd name="adj" fmla="val 49998"/>
            </a:avLst>
          </a:prstGeom>
          <a:solidFill>
            <a:srgbClr val="DFB8D1"/>
          </a:solidFill>
          <a:ln/>
        </p:spPr>
      </p:sp>
      <p:sp>
        <p:nvSpPr>
          <p:cNvPr id="16" name="Shape 14"/>
          <p:cNvSpPr/>
          <p:nvPr/>
        </p:nvSpPr>
        <p:spPr>
          <a:xfrm>
            <a:off x="4424660" y="2747814"/>
            <a:ext cx="294531" cy="294531"/>
          </a:xfrm>
          <a:prstGeom prst="roundRect">
            <a:avLst>
              <a:gd name="adj" fmla="val 18668"/>
            </a:avLst>
          </a:prstGeom>
          <a:solidFill>
            <a:srgbClr val="F9D2EB"/>
          </a:solidFill>
          <a:ln w="4763">
            <a:solidFill>
              <a:srgbClr val="DFB8D1"/>
            </a:solidFill>
            <a:prstDash val="solid"/>
          </a:ln>
        </p:spPr>
      </p:sp>
      <p:sp>
        <p:nvSpPr>
          <p:cNvPr id="17" name="Text 15"/>
          <p:cNvSpPr/>
          <p:nvPr/>
        </p:nvSpPr>
        <p:spPr>
          <a:xfrm>
            <a:off x="4479541" y="277958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3</a:t>
            </a:r>
            <a:endParaRPr lang="en-US" sz="1450" dirty="0"/>
          </a:p>
        </p:txBody>
      </p:sp>
      <p:sp>
        <p:nvSpPr>
          <p:cNvPr id="18" name="Text 16"/>
          <p:cNvSpPr/>
          <p:nvPr/>
        </p:nvSpPr>
        <p:spPr>
          <a:xfrm>
            <a:off x="3407941" y="1891085"/>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阶段三</a:t>
            </a:r>
            <a:endParaRPr lang="zh-CN" sz="1200" dirty="0"/>
          </a:p>
        </p:txBody>
      </p:sp>
      <p:sp>
        <p:nvSpPr>
          <p:cNvPr id="19" name="Text 17"/>
          <p:cNvSpPr/>
          <p:nvPr/>
        </p:nvSpPr>
        <p:spPr>
          <a:xfrm>
            <a:off x="3407941" y="2162101"/>
            <a:ext cx="2328044"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《概念设计方案》</a:t>
            </a:r>
            <a:endParaRPr lang="zh-CN" sz="1000" dirty="0"/>
          </a:p>
        </p:txBody>
      </p:sp>
      <p:sp>
        <p:nvSpPr>
          <p:cNvPr id="20" name="Shape 18"/>
          <p:cNvSpPr/>
          <p:nvPr/>
        </p:nvSpPr>
        <p:spPr>
          <a:xfrm>
            <a:off x="5941516" y="2895079"/>
            <a:ext cx="14288" cy="392683"/>
          </a:xfrm>
          <a:prstGeom prst="roundRect">
            <a:avLst>
              <a:gd name="adj" fmla="val 49998"/>
            </a:avLst>
          </a:prstGeom>
          <a:solidFill>
            <a:srgbClr val="DFB8D1"/>
          </a:solidFill>
          <a:ln/>
        </p:spPr>
      </p:sp>
      <p:sp>
        <p:nvSpPr>
          <p:cNvPr id="21" name="Shape 19"/>
          <p:cNvSpPr/>
          <p:nvPr/>
        </p:nvSpPr>
        <p:spPr>
          <a:xfrm>
            <a:off x="5801395" y="2747814"/>
            <a:ext cx="294531" cy="294531"/>
          </a:xfrm>
          <a:prstGeom prst="roundRect">
            <a:avLst>
              <a:gd name="adj" fmla="val 18668"/>
            </a:avLst>
          </a:prstGeom>
          <a:solidFill>
            <a:srgbClr val="F9D2EB"/>
          </a:solidFill>
          <a:ln w="4763">
            <a:solidFill>
              <a:srgbClr val="DFB8D1"/>
            </a:solidFill>
            <a:prstDash val="solid"/>
          </a:ln>
        </p:spPr>
      </p:sp>
      <p:sp>
        <p:nvSpPr>
          <p:cNvPr id="22" name="Text 20"/>
          <p:cNvSpPr/>
          <p:nvPr/>
        </p:nvSpPr>
        <p:spPr>
          <a:xfrm>
            <a:off x="5856275" y="277958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4</a:t>
            </a:r>
            <a:endParaRPr lang="en-US" sz="1450" dirty="0"/>
          </a:p>
        </p:txBody>
      </p:sp>
      <p:sp>
        <p:nvSpPr>
          <p:cNvPr id="23" name="Text 21"/>
          <p:cNvSpPr/>
          <p:nvPr/>
        </p:nvSpPr>
        <p:spPr>
          <a:xfrm>
            <a:off x="4784675" y="3418656"/>
            <a:ext cx="2328044"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阶段四</a:t>
            </a:r>
            <a:endParaRPr lang="zh-CN" sz="1200" dirty="0"/>
          </a:p>
        </p:txBody>
      </p:sp>
      <p:sp>
        <p:nvSpPr>
          <p:cNvPr id="24" name="Text 22"/>
          <p:cNvSpPr/>
          <p:nvPr/>
        </p:nvSpPr>
        <p:spPr>
          <a:xfrm>
            <a:off x="4784675" y="3689672"/>
            <a:ext cx="2328044"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《深化设计稿》</a:t>
            </a:r>
            <a:endParaRPr lang="zh-CN" sz="1000" dirty="0"/>
          </a:p>
        </p:txBody>
      </p:sp>
      <p:sp>
        <p:nvSpPr>
          <p:cNvPr id="25" name="Shape 23"/>
          <p:cNvSpPr/>
          <p:nvPr/>
        </p:nvSpPr>
        <p:spPr>
          <a:xfrm>
            <a:off x="7318325" y="2502396"/>
            <a:ext cx="14288" cy="392683"/>
          </a:xfrm>
          <a:prstGeom prst="roundRect">
            <a:avLst>
              <a:gd name="adj" fmla="val 49998"/>
            </a:avLst>
          </a:prstGeom>
          <a:solidFill>
            <a:srgbClr val="DFB8D1"/>
          </a:solidFill>
          <a:ln/>
        </p:spPr>
      </p:sp>
      <p:sp>
        <p:nvSpPr>
          <p:cNvPr id="26" name="Shape 24"/>
          <p:cNvSpPr/>
          <p:nvPr/>
        </p:nvSpPr>
        <p:spPr>
          <a:xfrm>
            <a:off x="7178204" y="2747814"/>
            <a:ext cx="294531" cy="294531"/>
          </a:xfrm>
          <a:prstGeom prst="roundRect">
            <a:avLst>
              <a:gd name="adj" fmla="val 18668"/>
            </a:avLst>
          </a:prstGeom>
          <a:solidFill>
            <a:srgbClr val="F9D2EB"/>
          </a:solidFill>
          <a:ln w="4763">
            <a:solidFill>
              <a:srgbClr val="DFB8D1"/>
            </a:solidFill>
            <a:prstDash val="solid"/>
          </a:ln>
        </p:spPr>
      </p:sp>
      <p:sp>
        <p:nvSpPr>
          <p:cNvPr id="27" name="Text 25"/>
          <p:cNvSpPr/>
          <p:nvPr/>
        </p:nvSpPr>
        <p:spPr>
          <a:xfrm>
            <a:off x="7233084" y="2779588"/>
            <a:ext cx="184770" cy="230981"/>
          </a:xfrm>
          <a:prstGeom prst="rect">
            <a:avLst/>
          </a:prstGeom>
          <a:noFill/>
          <a:ln/>
        </p:spPr>
        <p:txBody>
          <a:bodyPr wrap="none" lIns="0" tIns="0" rIns="0" bIns="0" rtlCol="0" anchor="ctr"/>
          <a:lstStyle/>
          <a:p>
            <a:pPr algn="ctr" indent="0" marL="0">
              <a:lnSpc>
                <a:spcPct val="100000"/>
              </a:lnSpc>
              <a:buNone/>
            </a:pPr>
            <a:r>
              <a:rPr lang="en-US" sz="1450" dirty="0">
                <a:solidFill>
                  <a:srgbClr val="432338"/>
                </a:solidFill>
                <a:latin typeface="Noto Serif SemiBold" pitchFamily="34" charset="0"/>
                <a:ea typeface="Noto Serif SemiBold" pitchFamily="34" charset="-122"/>
                <a:cs typeface="Noto Serif SemiBold" pitchFamily="34" charset="-120"/>
              </a:rPr>
              <a:t>5</a:t>
            </a:r>
            <a:endParaRPr lang="en-US" sz="1450" dirty="0"/>
          </a:p>
        </p:txBody>
      </p:sp>
      <p:sp>
        <p:nvSpPr>
          <p:cNvPr id="28" name="Text 26"/>
          <p:cNvSpPr/>
          <p:nvPr/>
        </p:nvSpPr>
        <p:spPr>
          <a:xfrm>
            <a:off x="6161410" y="1891085"/>
            <a:ext cx="2328118" cy="192509"/>
          </a:xfrm>
          <a:prstGeom prst="rect">
            <a:avLst/>
          </a:prstGeom>
          <a:noFill/>
          <a:ln/>
        </p:spPr>
        <p:txBody>
          <a:bodyPr wrap="none" lIns="0" tIns="0" rIns="0" bIns="0" rtlCol="0" anchor="t"/>
          <a:lstStyle/>
          <a:p>
            <a:pPr algn="ctr"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阶段五</a:t>
            </a:r>
            <a:endParaRPr lang="zh-CN" sz="1200" dirty="0"/>
          </a:p>
        </p:txBody>
      </p:sp>
      <p:sp>
        <p:nvSpPr>
          <p:cNvPr id="29" name="Text 27"/>
          <p:cNvSpPr/>
          <p:nvPr/>
        </p:nvSpPr>
        <p:spPr>
          <a:xfrm>
            <a:off x="6161410" y="2162101"/>
            <a:ext cx="2328118" cy="209401"/>
          </a:xfrm>
          <a:prstGeom prst="rect">
            <a:avLst/>
          </a:prstGeom>
          <a:noFill/>
          <a:ln/>
        </p:spPr>
        <p:txBody>
          <a:bodyPr wrap="none" lIns="0" tIns="0" rIns="0" bIns="0" rtlCol="0" anchor="t"/>
          <a:lstStyle/>
          <a:p>
            <a:pPr algn="ctr"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《项目汇报材料》</a:t>
            </a:r>
            <a:endParaRPr lang="zh-CN" sz="1000" dirty="0"/>
          </a:p>
        </p:txBody>
      </p:sp>
      <p:sp>
        <p:nvSpPr>
          <p:cNvPr id="30" name="Text 28"/>
          <p:cNvSpPr/>
          <p:nvPr/>
        </p:nvSpPr>
        <p:spPr>
          <a:xfrm>
            <a:off x="523577" y="4046339"/>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五份交付物环环相扣，每一份文件都以上一阶段成果为基础。完整的文件链路证明同学具备企业级的</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设计过程管理能力</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，是求职简历中最有说服力的作品集内容。</a:t>
            </a:r>
            <a:endParaRPr lang="zh-CN"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360387"/>
            <a:ext cx="4667845" cy="258663"/>
          </a:xfrm>
          <a:prstGeom prst="rect">
            <a:avLst/>
          </a:prstGeom>
          <a:noFill/>
          <a:ln/>
        </p:spPr>
        <p:txBody>
          <a:bodyPr wrap="none" lIns="0" tIns="0" rIns="0" bIns="0" rtlCol="0" anchor="t"/>
          <a:lstStyle/>
          <a:p>
            <a:pPr algn="l" indent="0" marL="0">
              <a:lnSpc>
                <a:spcPct val="104000"/>
              </a:lnSpc>
              <a:buNone/>
            </a:pPr>
            <a:r>
              <a:rPr lang="zh-CN" altLang="en-US" sz="1600" dirty="0">
                <a:solidFill>
                  <a:srgbClr val="371A2D"/>
                </a:solidFill>
                <a:latin typeface="Noto Serif SemiBold" pitchFamily="34" charset="0"/>
                <a:ea typeface="Noto Serif SemiBold" pitchFamily="34" charset="-122"/>
                <a:cs typeface="Noto Serif SemiBold" pitchFamily="34" charset="-120"/>
              </a:rPr>
              <a:t>从学生作品到企业产品</a:t>
            </a:r>
            <a:endParaRPr lang="zh-CN" sz="1600" dirty="0"/>
          </a:p>
        </p:txBody>
      </p:sp>
      <p:sp>
        <p:nvSpPr>
          <p:cNvPr id="4" name="Text 1"/>
          <p:cNvSpPr/>
          <p:nvPr/>
        </p:nvSpPr>
        <p:spPr>
          <a:xfrm>
            <a:off x="523577" y="707678"/>
            <a:ext cx="4667845" cy="235148"/>
          </a:xfrm>
          <a:prstGeom prst="rect">
            <a:avLst/>
          </a:prstGeom>
          <a:noFill/>
          <a:ln/>
        </p:spPr>
        <p:txBody>
          <a:bodyPr wrap="square" lIns="0" tIns="0" rIns="0" bIns="0" rtlCol="0" anchor="t">
            <a:normAutofit/>
          </a:bodyPr>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本项目培养的，不只是"会画图的人"。通过完整的企业SOP实训，同学们将成长为能够真正参与智慧养老产品全链路研发的复合型设计人才。</a:t>
            </a:r>
            <a:endParaRPr lang="zh-CN" sz="650" dirty="0"/>
          </a:p>
        </p:txBody>
      </p:sp>
      <p:sp>
        <p:nvSpPr>
          <p:cNvPr id="5" name="Shape 2"/>
          <p:cNvSpPr/>
          <p:nvPr/>
        </p:nvSpPr>
        <p:spPr>
          <a:xfrm>
            <a:off x="523577" y="1009278"/>
            <a:ext cx="4667845" cy="790501"/>
          </a:xfrm>
          <a:prstGeom prst="roundRect">
            <a:avLst>
              <a:gd name="adj" fmla="val 4673"/>
            </a:avLst>
          </a:prstGeom>
          <a:solidFill>
            <a:srgbClr val="F9D2EB"/>
          </a:solidFill>
          <a:ln w="4763">
            <a:solidFill>
              <a:srgbClr val="DFB8D1"/>
            </a:solidFill>
            <a:prstDash val="solid"/>
          </a:ln>
        </p:spPr>
      </p:sp>
      <p:sp>
        <p:nvSpPr>
          <p:cNvPr id="6" name="Shape 3"/>
          <p:cNvSpPr/>
          <p:nvPr/>
        </p:nvSpPr>
        <p:spPr>
          <a:xfrm>
            <a:off x="616223" y="1101923"/>
            <a:ext cx="263798" cy="263798"/>
          </a:xfrm>
          <a:prstGeom prst="ellipse">
            <a:avLst/>
          </a:prstGeom>
          <a:solidFill>
            <a:srgbClr val="E851B2"/>
          </a:solidFill>
          <a:ln/>
        </p:spPr>
      </p:sp>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8777" y="1174403"/>
            <a:ext cx="118690" cy="118690"/>
          </a:xfrm>
          <a:prstGeom prst="rect">
            <a:avLst/>
          </a:prstGeom>
        </p:spPr>
      </p:pic>
      <p:sp>
        <p:nvSpPr>
          <p:cNvPr id="8" name="Text 4"/>
          <p:cNvSpPr/>
          <p:nvPr/>
        </p:nvSpPr>
        <p:spPr>
          <a:xfrm>
            <a:off x="616223" y="1424806"/>
            <a:ext cx="4482554" cy="129332"/>
          </a:xfrm>
          <a:prstGeom prst="rect">
            <a:avLst/>
          </a:prstGeom>
          <a:noFill/>
          <a:ln/>
        </p:spPr>
        <p:txBody>
          <a:bodyPr wrap="none" lIns="0" tIns="0" rIns="0" bIns="0" rtlCol="0" anchor="t"/>
          <a:lstStyle/>
          <a:p>
            <a:pPr algn="l"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理解用户</a:t>
            </a:r>
            <a:endParaRPr lang="zh-CN" sz="800" dirty="0"/>
          </a:p>
        </p:txBody>
      </p:sp>
      <p:sp>
        <p:nvSpPr>
          <p:cNvPr id="9" name="Text 5"/>
          <p:cNvSpPr/>
          <p:nvPr/>
        </p:nvSpPr>
        <p:spPr>
          <a:xfrm>
            <a:off x="616223" y="1589559"/>
            <a:ext cx="4482554"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深入老人真实生活，建立用户同理心，发现真实设计机会</a:t>
            </a:r>
            <a:endParaRPr lang="zh-CN" sz="650" dirty="0"/>
          </a:p>
        </p:txBody>
      </p:sp>
      <p:sp>
        <p:nvSpPr>
          <p:cNvPr id="10" name="Shape 6"/>
          <p:cNvSpPr/>
          <p:nvPr/>
        </p:nvSpPr>
        <p:spPr>
          <a:xfrm>
            <a:off x="523577" y="1858863"/>
            <a:ext cx="4667845" cy="790501"/>
          </a:xfrm>
          <a:prstGeom prst="roundRect">
            <a:avLst>
              <a:gd name="adj" fmla="val 4673"/>
            </a:avLst>
          </a:prstGeom>
          <a:solidFill>
            <a:srgbClr val="F9D2EB"/>
          </a:solidFill>
          <a:ln w="4763">
            <a:solidFill>
              <a:srgbClr val="DFB8D1"/>
            </a:solidFill>
            <a:prstDash val="solid"/>
          </a:ln>
        </p:spPr>
      </p:sp>
      <p:sp>
        <p:nvSpPr>
          <p:cNvPr id="11" name="Shape 7"/>
          <p:cNvSpPr/>
          <p:nvPr/>
        </p:nvSpPr>
        <p:spPr>
          <a:xfrm>
            <a:off x="616223" y="1951509"/>
            <a:ext cx="263798" cy="263798"/>
          </a:xfrm>
          <a:prstGeom prst="ellipse">
            <a:avLst/>
          </a:prstGeom>
          <a:solidFill>
            <a:srgbClr val="E851B2"/>
          </a:solidFill>
          <a:ln/>
        </p:spPr>
      </p:sp>
      <p:pic>
        <p:nvPicPr>
          <p:cNvPr id="12"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8777" y="2023988"/>
            <a:ext cx="118690" cy="118690"/>
          </a:xfrm>
          <a:prstGeom prst="rect">
            <a:avLst/>
          </a:prstGeom>
        </p:spPr>
      </p:pic>
      <p:sp>
        <p:nvSpPr>
          <p:cNvPr id="13" name="Text 8"/>
          <p:cNvSpPr/>
          <p:nvPr/>
        </p:nvSpPr>
        <p:spPr>
          <a:xfrm>
            <a:off x="616223" y="2274391"/>
            <a:ext cx="4482554" cy="129332"/>
          </a:xfrm>
          <a:prstGeom prst="rect">
            <a:avLst/>
          </a:prstGeom>
          <a:noFill/>
          <a:ln/>
        </p:spPr>
        <p:txBody>
          <a:bodyPr wrap="none" lIns="0" tIns="0" rIns="0" bIns="0" rtlCol="0" anchor="t"/>
          <a:lstStyle/>
          <a:p>
            <a:pPr algn="l"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应用AI</a:t>
            </a:r>
            <a:endParaRPr lang="zh-CN" sz="800" dirty="0"/>
          </a:p>
        </p:txBody>
      </p:sp>
      <p:sp>
        <p:nvSpPr>
          <p:cNvPr id="14" name="Text 9"/>
          <p:cNvSpPr/>
          <p:nvPr/>
        </p:nvSpPr>
        <p:spPr>
          <a:xfrm>
            <a:off x="616223" y="2439144"/>
            <a:ext cx="4482554"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熟练运用AI工具辅助调研、创意生成与效果表达，提升设计效率</a:t>
            </a:r>
            <a:endParaRPr lang="zh-CN" sz="650" dirty="0"/>
          </a:p>
        </p:txBody>
      </p:sp>
      <p:sp>
        <p:nvSpPr>
          <p:cNvPr id="15" name="Shape 10"/>
          <p:cNvSpPr/>
          <p:nvPr/>
        </p:nvSpPr>
        <p:spPr>
          <a:xfrm>
            <a:off x="523577" y="2708449"/>
            <a:ext cx="4667845" cy="790501"/>
          </a:xfrm>
          <a:prstGeom prst="roundRect">
            <a:avLst>
              <a:gd name="adj" fmla="val 4673"/>
            </a:avLst>
          </a:prstGeom>
          <a:solidFill>
            <a:srgbClr val="F9D2EB"/>
          </a:solidFill>
          <a:ln w="4763">
            <a:solidFill>
              <a:srgbClr val="DFB8D1"/>
            </a:solidFill>
            <a:prstDash val="solid"/>
          </a:ln>
        </p:spPr>
      </p:sp>
      <p:sp>
        <p:nvSpPr>
          <p:cNvPr id="16" name="Shape 11"/>
          <p:cNvSpPr/>
          <p:nvPr/>
        </p:nvSpPr>
        <p:spPr>
          <a:xfrm>
            <a:off x="616223" y="2801094"/>
            <a:ext cx="263798" cy="263798"/>
          </a:xfrm>
          <a:prstGeom prst="ellipse">
            <a:avLst/>
          </a:prstGeom>
          <a:solidFill>
            <a:srgbClr val="E851B2"/>
          </a:solidFill>
          <a:ln/>
        </p:spPr>
      </p:sp>
      <p:pic>
        <p:nvPicPr>
          <p:cNvPr id="17"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8777" y="2873573"/>
            <a:ext cx="118690" cy="118690"/>
          </a:xfrm>
          <a:prstGeom prst="rect">
            <a:avLst/>
          </a:prstGeom>
        </p:spPr>
      </p:pic>
      <p:sp>
        <p:nvSpPr>
          <p:cNvPr id="18" name="Text 12"/>
          <p:cNvSpPr/>
          <p:nvPr/>
        </p:nvSpPr>
        <p:spPr>
          <a:xfrm>
            <a:off x="616223" y="3123977"/>
            <a:ext cx="4482554" cy="129332"/>
          </a:xfrm>
          <a:prstGeom prst="rect">
            <a:avLst/>
          </a:prstGeom>
          <a:noFill/>
          <a:ln/>
        </p:spPr>
        <p:txBody>
          <a:bodyPr wrap="none" lIns="0" tIns="0" rIns="0" bIns="0" rtlCol="0" anchor="t"/>
          <a:lstStyle/>
          <a:p>
            <a:pPr algn="l"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完成产品设计</a:t>
            </a:r>
            <a:endParaRPr lang="zh-CN" sz="800" dirty="0"/>
          </a:p>
        </p:txBody>
      </p:sp>
      <p:sp>
        <p:nvSpPr>
          <p:cNvPr id="19" name="Text 13"/>
          <p:cNvSpPr/>
          <p:nvPr/>
        </p:nvSpPr>
        <p:spPr>
          <a:xfrm>
            <a:off x="616223" y="3288729"/>
            <a:ext cx="4482554"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从概念到深化，输出符合企业标准的完整设计方案与工程文件</a:t>
            </a:r>
            <a:endParaRPr lang="zh-CN" sz="650" dirty="0"/>
          </a:p>
        </p:txBody>
      </p:sp>
      <p:sp>
        <p:nvSpPr>
          <p:cNvPr id="20" name="Shape 14"/>
          <p:cNvSpPr/>
          <p:nvPr/>
        </p:nvSpPr>
        <p:spPr>
          <a:xfrm>
            <a:off x="523577" y="3558034"/>
            <a:ext cx="4667845" cy="790501"/>
          </a:xfrm>
          <a:prstGeom prst="roundRect">
            <a:avLst>
              <a:gd name="adj" fmla="val 4673"/>
            </a:avLst>
          </a:prstGeom>
          <a:solidFill>
            <a:srgbClr val="F9D2EB"/>
          </a:solidFill>
          <a:ln w="4763">
            <a:solidFill>
              <a:srgbClr val="DFB8D1"/>
            </a:solidFill>
            <a:prstDash val="solid"/>
          </a:ln>
        </p:spPr>
      </p:sp>
      <p:sp>
        <p:nvSpPr>
          <p:cNvPr id="21" name="Shape 15"/>
          <p:cNvSpPr/>
          <p:nvPr/>
        </p:nvSpPr>
        <p:spPr>
          <a:xfrm>
            <a:off x="616223" y="3650679"/>
            <a:ext cx="263798" cy="263798"/>
          </a:xfrm>
          <a:prstGeom prst="ellipse">
            <a:avLst/>
          </a:prstGeom>
          <a:solidFill>
            <a:srgbClr val="E851B2"/>
          </a:solidFill>
          <a:ln/>
        </p:spPr>
      </p:sp>
      <p:pic>
        <p:nvPicPr>
          <p:cNvPr id="22"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8777" y="3723159"/>
            <a:ext cx="118690" cy="118690"/>
          </a:xfrm>
          <a:prstGeom prst="rect">
            <a:avLst/>
          </a:prstGeom>
        </p:spPr>
      </p:pic>
      <p:sp>
        <p:nvSpPr>
          <p:cNvPr id="23" name="Text 16"/>
          <p:cNvSpPr/>
          <p:nvPr/>
        </p:nvSpPr>
        <p:spPr>
          <a:xfrm>
            <a:off x="616223" y="3973562"/>
            <a:ext cx="4482554" cy="129332"/>
          </a:xfrm>
          <a:prstGeom prst="rect">
            <a:avLst/>
          </a:prstGeom>
          <a:noFill/>
          <a:ln/>
        </p:spPr>
        <p:txBody>
          <a:bodyPr wrap="none" lIns="0" tIns="0" rIns="0" bIns="0" rtlCol="0" anchor="t"/>
          <a:lstStyle/>
          <a:p>
            <a:pPr algn="l" indent="0" marL="0">
              <a:lnSpc>
                <a:spcPct val="104000"/>
              </a:lnSpc>
              <a:buNone/>
            </a:pPr>
            <a:r>
              <a:rPr lang="zh-CN" altLang="en-US" sz="800" dirty="0">
                <a:solidFill>
                  <a:srgbClr val="432338"/>
                </a:solidFill>
                <a:latin typeface="Noto Serif SemiBold" pitchFamily="34" charset="0"/>
                <a:ea typeface="Noto Serif SemiBold" pitchFamily="34" charset="-122"/>
                <a:cs typeface="Noto Serif SemiBold" pitchFamily="34" charset="-120"/>
              </a:rPr>
              <a:t>参与工程交付</a:t>
            </a:r>
            <a:endParaRPr lang="zh-CN" sz="800" dirty="0"/>
          </a:p>
        </p:txBody>
      </p:sp>
      <p:sp>
        <p:nvSpPr>
          <p:cNvPr id="24" name="Text 17"/>
          <p:cNvSpPr/>
          <p:nvPr/>
        </p:nvSpPr>
        <p:spPr>
          <a:xfrm>
            <a:off x="616223" y="4138315"/>
            <a:ext cx="4482554" cy="117574"/>
          </a:xfrm>
          <a:prstGeom prst="rect">
            <a:avLst/>
          </a:prstGeom>
          <a:noFill/>
          <a:ln/>
        </p:spPr>
        <p:txBody>
          <a:bodyPr wrap="none" lIns="0" tIns="0" rIns="0" bIns="0" rtlCol="0" anchor="t"/>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具备可制造性意识，理解设计与工程协作流程，推动方案落地</a:t>
            </a:r>
            <a:endParaRPr lang="zh-CN" sz="650" dirty="0"/>
          </a:p>
        </p:txBody>
      </p:sp>
      <p:sp>
        <p:nvSpPr>
          <p:cNvPr id="25" name="Text 18"/>
          <p:cNvSpPr/>
          <p:nvPr/>
        </p:nvSpPr>
        <p:spPr>
          <a:xfrm>
            <a:off x="655439" y="4481438"/>
            <a:ext cx="4535984" cy="235148"/>
          </a:xfrm>
          <a:prstGeom prst="rect">
            <a:avLst/>
          </a:prstGeom>
          <a:noFill/>
          <a:ln/>
        </p:spPr>
        <p:txBody>
          <a:bodyPr wrap="square" lIns="0" tIns="0" rIns="0" bIns="0" rtlCol="0" anchor="t">
            <a:normAutofit/>
          </a:bodyPr>
          <a:lstStyle/>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智慧养老产品设计人才，是未来银发经济最需要的跨界复合型人才。</a:t>
            </a:r>
            <a:endParaRPr lang="zh-CN" sz="650" dirty="0"/>
          </a:p>
          <a:p>
            <a:pPr algn="l" indent="0" marL="0">
              <a:lnSpc>
                <a:spcPct val="111000"/>
              </a:lnSpc>
              <a:buNone/>
            </a:pPr>
            <a:r>
              <a:rPr lang="zh-CN" altLang="en-US" sz="650" dirty="0">
                <a:solidFill>
                  <a:srgbClr val="432338"/>
                </a:solidFill>
                <a:latin typeface="Source Sans 3" pitchFamily="34" charset="0"/>
                <a:ea typeface="Source Sans 3" pitchFamily="34" charset="-122"/>
                <a:cs typeface="Source Sans 3" pitchFamily="34" charset="-120"/>
              </a:rPr>
              <a:t>从今天的课堂出发，走向真实的产业舞台。</a:t>
            </a:r>
            <a:endParaRPr lang="zh-CN" sz="650" dirty="0"/>
          </a:p>
        </p:txBody>
      </p:sp>
      <p:sp>
        <p:nvSpPr>
          <p:cNvPr id="26" name="Shape 19"/>
          <p:cNvSpPr/>
          <p:nvPr/>
        </p:nvSpPr>
        <p:spPr>
          <a:xfrm>
            <a:off x="523577" y="4414986"/>
            <a:ext cx="9525" cy="368052"/>
          </a:xfrm>
          <a:prstGeom prst="roundRect">
            <a:avLst>
              <a:gd name="adj" fmla="val 50000"/>
            </a:avLst>
          </a:prstGeom>
          <a:solidFill>
            <a:srgbClr val="E851B2"/>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375121"/>
            <a:ext cx="8096845" cy="330845"/>
          </a:xfrm>
          <a:prstGeom prst="rect">
            <a:avLst/>
          </a:prstGeom>
          <a:noFill/>
          <a:ln/>
        </p:spPr>
        <p:txBody>
          <a:bodyPr wrap="none" lIns="0" tIns="0" rIns="0" bIns="0" rtlCol="0" anchor="t"/>
          <a:lstStyle/>
          <a:p>
            <a:pPr algn="l" indent="0" marL="0">
              <a:lnSpc>
                <a:spcPct val="104000"/>
              </a:lnSpc>
              <a:buNone/>
            </a:pPr>
            <a:r>
              <a:rPr lang="zh-CN" altLang="en-US" sz="2050" dirty="0">
                <a:solidFill>
                  <a:srgbClr val="371A2D"/>
                </a:solidFill>
                <a:latin typeface="Noto Serif SemiBold" pitchFamily="34" charset="0"/>
                <a:ea typeface="Noto Serif SemiBold" pitchFamily="34" charset="-122"/>
                <a:cs typeface="Noto Serif SemiBold" pitchFamily="34" charset="-120"/>
              </a:rPr>
              <a:t>企业级产品开发流程：12学时如何完成一次设计冲刺</a:t>
            </a:r>
            <a:endParaRPr lang="zh-CN" sz="2050" dirty="0"/>
          </a:p>
        </p:txBody>
      </p:sp>
      <p:sp>
        <p:nvSpPr>
          <p:cNvPr id="3" name="Text 1"/>
          <p:cNvSpPr/>
          <p:nvPr/>
        </p:nvSpPr>
        <p:spPr>
          <a:xfrm>
            <a:off x="523577" y="899294"/>
            <a:ext cx="8096845" cy="334714"/>
          </a:xfrm>
          <a:prstGeom prst="rect">
            <a:avLst/>
          </a:prstGeom>
          <a:noFill/>
          <a:ln/>
        </p:spPr>
        <p:txBody>
          <a:bodyPr wrap="square" lIns="0" tIns="0" rIns="0" bIns="0" rtlCol="0" anchor="t">
            <a:normAutofit/>
          </a:bodyPr>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一个智能养老产品从想法到落地，绝非一蹴而就。本项目模拟企业真实研发流程，在12学时内带领同学们经历完整的设计冲刺，感受从模糊需求到可交付产品方案的全过程蜕变。</a:t>
            </a:r>
            <a:endParaRPr lang="zh-CN" sz="850" dirty="0"/>
          </a:p>
        </p:txBody>
      </p:sp>
      <p:pic>
        <p:nvPicPr>
          <p:cNvPr id="4" name="Image 0" descr="preencoded.png">    </p:cNvPr>
          <p:cNvPicPr>
            <a:picLocks noChangeAspect="1"/>
          </p:cNvPicPr>
          <p:nvPr/>
        </p:nvPicPr>
        <p:blipFill>
          <a:blip r:embed="rId1"/>
          <a:stretch>
            <a:fillRect/>
          </a:stretch>
        </p:blipFill>
        <p:spPr>
          <a:xfrm>
            <a:off x="523577" y="1342727"/>
            <a:ext cx="4048423" cy="449982"/>
          </a:xfrm>
          <a:prstGeom prst="rect">
            <a:avLst/>
          </a:prstGeom>
        </p:spPr>
      </p:pic>
      <p:sp>
        <p:nvSpPr>
          <p:cNvPr id="5" name="Text 2"/>
          <p:cNvSpPr/>
          <p:nvPr/>
        </p:nvSpPr>
        <p:spPr>
          <a:xfrm>
            <a:off x="636017" y="1889373"/>
            <a:ext cx="3823543"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用户调研</a:t>
            </a:r>
            <a:endParaRPr lang="zh-CN" sz="1000" dirty="0"/>
          </a:p>
        </p:txBody>
      </p:sp>
      <p:sp>
        <p:nvSpPr>
          <p:cNvPr id="6" name="Text 3"/>
          <p:cNvSpPr/>
          <p:nvPr/>
        </p:nvSpPr>
        <p:spPr>
          <a:xfrm>
            <a:off x="636017" y="2112764"/>
            <a:ext cx="3823543"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发现真实痛点</a:t>
            </a:r>
            <a:endParaRPr lang="zh-CN" sz="850" dirty="0"/>
          </a:p>
        </p:txBody>
      </p:sp>
      <p:pic>
        <p:nvPicPr>
          <p:cNvPr id="7" name="Image 1" descr="preencoded.png">    </p:cNvPr>
          <p:cNvPicPr>
            <a:picLocks noChangeAspect="1"/>
          </p:cNvPicPr>
          <p:nvPr/>
        </p:nvPicPr>
        <p:blipFill>
          <a:blip r:embed="rId2"/>
          <a:stretch>
            <a:fillRect/>
          </a:stretch>
        </p:blipFill>
        <p:spPr>
          <a:xfrm>
            <a:off x="4572000" y="1342727"/>
            <a:ext cx="4048423" cy="449982"/>
          </a:xfrm>
          <a:prstGeom prst="rect">
            <a:avLst/>
          </a:prstGeom>
        </p:spPr>
      </p:pic>
      <p:sp>
        <p:nvSpPr>
          <p:cNvPr id="8" name="Text 4"/>
          <p:cNvSpPr/>
          <p:nvPr/>
        </p:nvSpPr>
        <p:spPr>
          <a:xfrm>
            <a:off x="4684440" y="1889373"/>
            <a:ext cx="3823543"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产品定义</a:t>
            </a:r>
            <a:endParaRPr lang="zh-CN" sz="1000" dirty="0"/>
          </a:p>
        </p:txBody>
      </p:sp>
      <p:sp>
        <p:nvSpPr>
          <p:cNvPr id="9" name="Text 5"/>
          <p:cNvSpPr/>
          <p:nvPr/>
        </p:nvSpPr>
        <p:spPr>
          <a:xfrm>
            <a:off x="4684440" y="2112764"/>
            <a:ext cx="3823543"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明确设计目标</a:t>
            </a:r>
            <a:endParaRPr lang="zh-CN" sz="850" dirty="0"/>
          </a:p>
        </p:txBody>
      </p:sp>
      <p:pic>
        <p:nvPicPr>
          <p:cNvPr id="10" name="Image 2" descr="preencoded.png">    </p:cNvPr>
          <p:cNvPicPr>
            <a:picLocks noChangeAspect="1"/>
          </p:cNvPicPr>
          <p:nvPr/>
        </p:nvPicPr>
        <p:blipFill>
          <a:blip r:embed="rId3"/>
          <a:stretch>
            <a:fillRect/>
          </a:stretch>
        </p:blipFill>
        <p:spPr>
          <a:xfrm>
            <a:off x="523577" y="2392561"/>
            <a:ext cx="4048423" cy="449982"/>
          </a:xfrm>
          <a:prstGeom prst="rect">
            <a:avLst/>
          </a:prstGeom>
        </p:spPr>
      </p:pic>
      <p:sp>
        <p:nvSpPr>
          <p:cNvPr id="11" name="Text 6"/>
          <p:cNvSpPr/>
          <p:nvPr/>
        </p:nvSpPr>
        <p:spPr>
          <a:xfrm>
            <a:off x="636017" y="2939207"/>
            <a:ext cx="3823543"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概念设计</a:t>
            </a:r>
            <a:endParaRPr lang="zh-CN" sz="1000" dirty="0"/>
          </a:p>
        </p:txBody>
      </p:sp>
      <p:sp>
        <p:nvSpPr>
          <p:cNvPr id="12" name="Text 7"/>
          <p:cNvSpPr/>
          <p:nvPr/>
        </p:nvSpPr>
        <p:spPr>
          <a:xfrm>
            <a:off x="636017" y="3162598"/>
            <a:ext cx="3823543"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发散创意方案</a:t>
            </a:r>
            <a:endParaRPr lang="zh-CN" sz="850" dirty="0"/>
          </a:p>
        </p:txBody>
      </p:sp>
      <p:pic>
        <p:nvPicPr>
          <p:cNvPr id="13" name="Image 3" descr="preencoded.png">    </p:cNvPr>
          <p:cNvPicPr>
            <a:picLocks noChangeAspect="1"/>
          </p:cNvPicPr>
          <p:nvPr/>
        </p:nvPicPr>
        <p:blipFill>
          <a:blip r:embed="rId4"/>
          <a:stretch>
            <a:fillRect/>
          </a:stretch>
        </p:blipFill>
        <p:spPr>
          <a:xfrm>
            <a:off x="4572000" y="2392561"/>
            <a:ext cx="4048423" cy="449982"/>
          </a:xfrm>
          <a:prstGeom prst="rect">
            <a:avLst/>
          </a:prstGeom>
        </p:spPr>
      </p:pic>
      <p:sp>
        <p:nvSpPr>
          <p:cNvPr id="14" name="Text 8"/>
          <p:cNvSpPr/>
          <p:nvPr/>
        </p:nvSpPr>
        <p:spPr>
          <a:xfrm>
            <a:off x="4684440" y="2939207"/>
            <a:ext cx="3823543"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深化设计</a:t>
            </a:r>
            <a:endParaRPr lang="zh-CN" sz="1000" dirty="0"/>
          </a:p>
        </p:txBody>
      </p:sp>
      <p:sp>
        <p:nvSpPr>
          <p:cNvPr id="15" name="Text 9"/>
          <p:cNvSpPr/>
          <p:nvPr/>
        </p:nvSpPr>
        <p:spPr>
          <a:xfrm>
            <a:off x="4684440" y="3162598"/>
            <a:ext cx="3823543"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精化产品方案</a:t>
            </a:r>
            <a:endParaRPr lang="zh-CN" sz="850" dirty="0"/>
          </a:p>
        </p:txBody>
      </p:sp>
      <p:pic>
        <p:nvPicPr>
          <p:cNvPr id="16" name="Image 4" descr="preencoded.png">    </p:cNvPr>
          <p:cNvPicPr>
            <a:picLocks noChangeAspect="1"/>
          </p:cNvPicPr>
          <p:nvPr/>
        </p:nvPicPr>
        <p:blipFill>
          <a:blip r:embed="rId5"/>
          <a:stretch>
            <a:fillRect/>
          </a:stretch>
        </p:blipFill>
        <p:spPr>
          <a:xfrm>
            <a:off x="523577" y="3442395"/>
            <a:ext cx="4048423" cy="449982"/>
          </a:xfrm>
          <a:prstGeom prst="rect">
            <a:avLst/>
          </a:prstGeom>
        </p:spPr>
      </p:pic>
      <p:sp>
        <p:nvSpPr>
          <p:cNvPr id="17" name="Text 10"/>
          <p:cNvSpPr/>
          <p:nvPr/>
        </p:nvSpPr>
        <p:spPr>
          <a:xfrm>
            <a:off x="636017" y="3989040"/>
            <a:ext cx="3823543"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工程验证</a:t>
            </a:r>
            <a:endParaRPr lang="zh-CN" sz="1000" dirty="0"/>
          </a:p>
        </p:txBody>
      </p:sp>
      <p:sp>
        <p:nvSpPr>
          <p:cNvPr id="18" name="Text 11"/>
          <p:cNvSpPr/>
          <p:nvPr/>
        </p:nvSpPr>
        <p:spPr>
          <a:xfrm>
            <a:off x="636017" y="4212431"/>
            <a:ext cx="3823543"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确认可制造性</a:t>
            </a:r>
            <a:endParaRPr lang="zh-CN" sz="850" dirty="0"/>
          </a:p>
        </p:txBody>
      </p:sp>
      <p:pic>
        <p:nvPicPr>
          <p:cNvPr id="19" name="Image 5" descr="preencoded.png">    </p:cNvPr>
          <p:cNvPicPr>
            <a:picLocks noChangeAspect="1"/>
          </p:cNvPicPr>
          <p:nvPr/>
        </p:nvPicPr>
        <p:blipFill>
          <a:blip r:embed="rId6"/>
          <a:stretch>
            <a:fillRect/>
          </a:stretch>
        </p:blipFill>
        <p:spPr>
          <a:xfrm>
            <a:off x="4572000" y="3442395"/>
            <a:ext cx="4048423" cy="449982"/>
          </a:xfrm>
          <a:prstGeom prst="rect">
            <a:avLst/>
          </a:prstGeom>
        </p:spPr>
      </p:pic>
      <p:sp>
        <p:nvSpPr>
          <p:cNvPr id="20" name="Text 12"/>
          <p:cNvSpPr/>
          <p:nvPr/>
        </p:nvSpPr>
        <p:spPr>
          <a:xfrm>
            <a:off x="4684440" y="3989040"/>
            <a:ext cx="3823543" cy="165422"/>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成果交付</a:t>
            </a:r>
            <a:endParaRPr lang="zh-CN" sz="1000" dirty="0"/>
          </a:p>
        </p:txBody>
      </p:sp>
      <p:sp>
        <p:nvSpPr>
          <p:cNvPr id="21" name="Text 13"/>
          <p:cNvSpPr/>
          <p:nvPr/>
        </p:nvSpPr>
        <p:spPr>
          <a:xfrm>
            <a:off x="4684440" y="4212431"/>
            <a:ext cx="3823543"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汇报与归档</a:t>
            </a:r>
            <a:endParaRPr lang="zh-CN" sz="850" dirty="0"/>
          </a:p>
        </p:txBody>
      </p:sp>
      <p:sp>
        <p:nvSpPr>
          <p:cNvPr id="22" name="Text 14"/>
          <p:cNvSpPr/>
          <p:nvPr/>
        </p:nvSpPr>
        <p:spPr>
          <a:xfrm>
            <a:off x="523577" y="4600947"/>
            <a:ext cx="8554045" cy="167357"/>
          </a:xfrm>
          <a:prstGeom prst="rect">
            <a:avLst/>
          </a:prstGeom>
          <a:noFill/>
          <a:ln/>
        </p:spPr>
        <p:txBody>
          <a:bodyPr wrap="none" lIns="0" tIns="0" rIns="0" bIns="0" rtlCol="0" anchor="t"/>
          <a:lstStyle/>
          <a:p>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每个阶段均有明确的</a:t>
            </a:r>
            <a:pPr algn="l" indent="0" marL="0">
              <a:lnSpc>
                <a:spcPct val="124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输入要求、过程工具与输出成果</a:t>
            </a:r>
            <a:pPr algn="l" indent="0" marL="0">
              <a:lnSpc>
                <a:spcPct val="124000"/>
              </a:lnSpc>
              <a:buNone/>
            </a:pPr>
            <a:r>
              <a:rPr lang="zh-CN" altLang="en-US" sz="850" dirty="0">
                <a:solidFill>
                  <a:srgbClr val="432338"/>
                </a:solidFill>
                <a:latin typeface="Source Sans 3" pitchFamily="34" charset="0"/>
                <a:ea typeface="Source Sans 3" pitchFamily="34" charset="-122"/>
                <a:cs typeface="Source Sans 3" pitchFamily="34" charset="-120"/>
              </a:rPr>
              <a:t>，确保设计过程可追踪、可评估、可复盘。</a:t>
            </a:r>
            <a:endParaRPr lang="zh-CN"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715000" y="0"/>
            <a:ext cx="3429000" cy="5143500"/>
          </a:xfrm>
          <a:prstGeom prst="rect">
            <a:avLst/>
          </a:prstGeom>
        </p:spPr>
      </p:pic>
      <p:sp>
        <p:nvSpPr>
          <p:cNvPr id="3" name="Text 0"/>
          <p:cNvSpPr/>
          <p:nvPr/>
        </p:nvSpPr>
        <p:spPr>
          <a:xfrm>
            <a:off x="523577" y="881583"/>
            <a:ext cx="4667845" cy="769888"/>
          </a:xfrm>
          <a:prstGeom prst="rect">
            <a:avLst/>
          </a:prstGeom>
          <a:noFill/>
          <a:ln/>
        </p:spPr>
        <p:txBody>
          <a:bodyPr wrap="square" lIns="0" tIns="0" rIns="0" bIns="0" rtlCol="0" anchor="t">
            <a:normAutofit/>
          </a:bodyPr>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阶段一：用户调研——走到老人真实生活中</a:t>
            </a:r>
            <a:endParaRPr lang="zh-CN" sz="2400" dirty="0"/>
          </a:p>
        </p:txBody>
      </p:sp>
      <p:sp>
        <p:nvSpPr>
          <p:cNvPr id="4" name="Text 1"/>
          <p:cNvSpPr/>
          <p:nvPr/>
        </p:nvSpPr>
        <p:spPr>
          <a:xfrm>
            <a:off x="523577" y="1847776"/>
            <a:ext cx="4667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设计的第一步不是画图，而是发现真实问题。</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优秀的产品来自于对用户深刻的理解。走出教室，走进老人的家庭与社区，才能捕捉到真正有价值的设计机会。</a:t>
            </a:r>
            <a:endParaRPr lang="zh-CN" sz="1000" dirty="0"/>
          </a:p>
        </p:txBody>
      </p:sp>
      <p:sp>
        <p:nvSpPr>
          <p:cNvPr id="5" name="Shape 2"/>
          <p:cNvSpPr/>
          <p:nvPr/>
        </p:nvSpPr>
        <p:spPr>
          <a:xfrm>
            <a:off x="429295" y="2413843"/>
            <a:ext cx="2362795" cy="1847999"/>
          </a:xfrm>
          <a:prstGeom prst="roundRect">
            <a:avLst>
              <a:gd name="adj" fmla="val 5100"/>
            </a:avLst>
          </a:prstGeom>
          <a:solidFill>
            <a:srgbClr val="E851B2">
              <a:alpha val="95000"/>
            </a:srgbClr>
          </a:solidFill>
          <a:ln/>
        </p:spPr>
      </p:sp>
      <p:sp>
        <p:nvSpPr>
          <p:cNvPr id="6" name="Text 3"/>
          <p:cNvSpPr/>
          <p:nvPr/>
        </p:nvSpPr>
        <p:spPr>
          <a:xfrm>
            <a:off x="560189" y="2544738"/>
            <a:ext cx="21010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调研目标</a:t>
            </a:r>
            <a:endParaRPr lang="zh-CN" sz="1200" dirty="0"/>
          </a:p>
        </p:txBody>
      </p:sp>
      <p:sp>
        <p:nvSpPr>
          <p:cNvPr id="7" name="Text 4"/>
          <p:cNvSpPr/>
          <p:nvPr/>
        </p:nvSpPr>
        <p:spPr>
          <a:xfrm>
            <a:off x="560189" y="2868141"/>
            <a:ext cx="2101007" cy="1184300"/>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了解老人日常生活习惯与作息规律</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识别使用产品时遇到的困难</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发现潜在安全风险与隐患</a:t>
            </a:r>
            <a:endParaRPr lang="zh-CN" sz="1000" dirty="0"/>
          </a:p>
          <a:p>
            <a:pPr algn="l" marL="203200" indent="-203200">
              <a:lnSpc>
                <a:spcPct val="133000"/>
              </a:lnSpc>
              <a:buSzPct val="100000"/>
              <a:buChar char="•"/>
            </a:pPr>
            <a:r>
              <a:rPr lang="zh-CN" altLang="en-US" sz="1000" dirty="0">
                <a:solidFill>
                  <a:srgbClr val="000000"/>
                </a:solidFill>
                <a:latin typeface="Source Sans 3" pitchFamily="34" charset="0"/>
                <a:ea typeface="Source Sans 3" pitchFamily="34" charset="-122"/>
                <a:cs typeface="Source Sans 3" pitchFamily="34" charset="-120"/>
              </a:rPr>
              <a:t>挖掘尚未被满足的潜在需求</a:t>
            </a:r>
            <a:endParaRPr lang="zh-CN" sz="1000" dirty="0"/>
          </a:p>
        </p:txBody>
      </p:sp>
      <p:sp>
        <p:nvSpPr>
          <p:cNvPr id="8" name="Text 5"/>
          <p:cNvSpPr/>
          <p:nvPr/>
        </p:nvSpPr>
        <p:spPr>
          <a:xfrm>
            <a:off x="3021955" y="2544738"/>
            <a:ext cx="2174230"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调研方法</a:t>
            </a:r>
            <a:endParaRPr lang="zh-CN" sz="1200" dirty="0"/>
          </a:p>
        </p:txBody>
      </p:sp>
      <p:sp>
        <p:nvSpPr>
          <p:cNvPr id="9" name="Text 6"/>
          <p:cNvSpPr/>
          <p:nvPr/>
        </p:nvSpPr>
        <p:spPr>
          <a:xfrm>
            <a:off x="3021955" y="2868141"/>
            <a:ext cx="2174230" cy="1347936"/>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用户访谈</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：面对面深度对话，获取第一手资料</a:t>
            </a:r>
            <a:endParaRPr lang="zh-CN" sz="1000" dirty="0"/>
          </a:p>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场景观察</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：记录真实使用行为与环境</a:t>
            </a:r>
            <a:endParaRPr lang="zh-CN" sz="1000" dirty="0"/>
          </a:p>
          <a:p>
            <a:pPr algn="l" marL="203200" indent="-203200">
              <a:lnSpc>
                <a:spcPct val="133000"/>
              </a:lnSpc>
              <a:buSzPct val="100000"/>
              <a:buChar char="•"/>
            </a:pPr>
            <a:r>
              <a:rPr lang="zh-CN" altLang="en-US" sz="1000" b="1" dirty="0">
                <a:solidFill>
                  <a:srgbClr val="432338"/>
                </a:solidFill>
                <a:latin typeface="Source Sans 3 Bold" pitchFamily="34" charset="0"/>
                <a:ea typeface="Source Sans 3 Bold" pitchFamily="34" charset="-122"/>
                <a:cs typeface="Source Sans 3 Bold" pitchFamily="34" charset="-120"/>
              </a:rPr>
              <a:t>行为记录</a:t>
            </a:r>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：拍摄、笔记、录音，留存原始数据</a:t>
            </a:r>
            <a:endParaRPr lang="zh-CN"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371103"/>
            <a:ext cx="8096845" cy="276671"/>
          </a:xfrm>
          <a:prstGeom prst="rect">
            <a:avLst/>
          </a:prstGeom>
          <a:noFill/>
          <a:ln/>
        </p:spPr>
        <p:txBody>
          <a:bodyPr wrap="none" lIns="0" tIns="0" rIns="0" bIns="0" rtlCol="0" anchor="t"/>
          <a:lstStyle/>
          <a:p>
            <a:pPr algn="l" indent="0" marL="0">
              <a:lnSpc>
                <a:spcPct val="104000"/>
              </a:lnSpc>
              <a:buNone/>
            </a:pPr>
            <a:r>
              <a:rPr lang="zh-CN" altLang="en-US" sz="1700" dirty="0">
                <a:solidFill>
                  <a:srgbClr val="371A2D"/>
                </a:solidFill>
                <a:latin typeface="Noto Serif SemiBold" pitchFamily="34" charset="0"/>
                <a:ea typeface="Noto Serif SemiBold" pitchFamily="34" charset="-122"/>
                <a:cs typeface="Noto Serif SemiBold" pitchFamily="34" charset="-120"/>
              </a:rPr>
              <a:t>用户调研工具与AI辅助分析</a:t>
            </a:r>
            <a:endParaRPr lang="zh-CN" sz="1700" dirty="0"/>
          </a:p>
        </p:txBody>
      </p:sp>
      <p:sp>
        <p:nvSpPr>
          <p:cNvPr id="3" name="Text 1"/>
          <p:cNvSpPr/>
          <p:nvPr/>
        </p:nvSpPr>
        <p:spPr>
          <a:xfrm>
            <a:off x="523577" y="782985"/>
            <a:ext cx="8554045" cy="129332"/>
          </a:xfrm>
          <a:prstGeom prst="rect">
            <a:avLst/>
          </a:prstGeom>
          <a:noFill/>
          <a:ln/>
        </p:spPr>
        <p:txBody>
          <a:bodyPr wrap="none" lIns="0" tIns="0" rIns="0" bIns="0" rtlCol="0" anchor="t"/>
          <a:lstStyle/>
          <a:p>
            <a:pPr algn="l" indent="0" marL="0">
              <a:lnSpc>
                <a:spcPct val="115000"/>
              </a:lnSpc>
              <a:buNone/>
            </a:pPr>
            <a:r>
              <a:rPr lang="zh-CN" altLang="en-US" sz="700" dirty="0">
                <a:solidFill>
                  <a:srgbClr val="432338"/>
                </a:solidFill>
                <a:latin typeface="Source Sans 3" pitchFamily="34" charset="0"/>
                <a:ea typeface="Source Sans 3" pitchFamily="34" charset="-122"/>
                <a:cs typeface="Source Sans 3" pitchFamily="34" charset="-120"/>
              </a:rPr>
              <a:t>科学的调研工具让数据采集更系统，AI辅助分析则大幅提升信息整理效率。两者结合，帮助同学们在有限时间内产出高质量的需求洞察。</a:t>
            </a:r>
            <a:endParaRPr lang="zh-CN" sz="700" dirty="0"/>
          </a:p>
        </p:txBody>
      </p:sp>
      <p:pic>
        <p:nvPicPr>
          <p:cNvPr id="4" name="Image 0" descr="preencoded.png">    </p:cNvPr>
          <p:cNvPicPr>
            <a:picLocks noChangeAspect="1"/>
          </p:cNvPicPr>
          <p:nvPr/>
        </p:nvPicPr>
        <p:blipFill>
          <a:blip r:embed="rId1"/>
          <a:stretch>
            <a:fillRect/>
          </a:stretch>
        </p:blipFill>
        <p:spPr>
          <a:xfrm>
            <a:off x="2194247" y="988368"/>
            <a:ext cx="4755505" cy="2822451"/>
          </a:xfrm>
          <a:prstGeom prst="rect">
            <a:avLst/>
          </a:prstGeom>
        </p:spPr>
      </p:pic>
      <p:sp>
        <p:nvSpPr>
          <p:cNvPr id="5" name="Text 2"/>
          <p:cNvSpPr/>
          <p:nvPr/>
        </p:nvSpPr>
        <p:spPr>
          <a:xfrm>
            <a:off x="5504165" y="3162840"/>
            <a:ext cx="1182128"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输出报告</a:t>
            </a:r>
            <a:endParaRPr lang="zh-CN" sz="1350" dirty="0"/>
          </a:p>
        </p:txBody>
      </p:sp>
      <p:sp>
        <p:nvSpPr>
          <p:cNvPr id="6" name="Text 3"/>
          <p:cNvSpPr/>
          <p:nvPr/>
        </p:nvSpPr>
        <p:spPr>
          <a:xfrm>
            <a:off x="4014360" y="3162840"/>
            <a:ext cx="1182128"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AI辅助分析</a:t>
            </a:r>
            <a:endParaRPr lang="zh-CN" sz="1350" dirty="0"/>
          </a:p>
        </p:txBody>
      </p:sp>
      <p:sp>
        <p:nvSpPr>
          <p:cNvPr id="7" name="Text 4"/>
          <p:cNvSpPr/>
          <p:nvPr/>
        </p:nvSpPr>
        <p:spPr>
          <a:xfrm>
            <a:off x="2500264" y="3162840"/>
            <a:ext cx="1182128" cy="214185"/>
          </a:xfrm>
          <a:prstGeom prst="rect">
            <a:avLst/>
          </a:prstGeom>
          <a:noFill/>
          <a:ln/>
        </p:spPr>
        <p:txBody>
          <a:bodyPr wrap="none" lIns="0" tIns="0" rIns="0" bIns="0" rtlCol="0" anchor="t"/>
          <a:lstStyle/>
          <a:p>
            <a:pPr algn="ctr" indent="0" marL="0">
              <a:lnSpc>
                <a:spcPct val="104000"/>
              </a:lnSpc>
              <a:buNone/>
            </a:pPr>
            <a:r>
              <a:rPr lang="zh-CN" altLang="en-US" sz="1350" dirty="0">
                <a:solidFill>
                  <a:srgbClr val="432338"/>
                </a:solidFill>
                <a:latin typeface="Noto Serif SemiBold" pitchFamily="34" charset="0"/>
                <a:ea typeface="Noto Serif SemiBold" pitchFamily="34" charset="-122"/>
                <a:cs typeface="Noto Serif SemiBold" pitchFamily="34" charset="-120"/>
              </a:rPr>
              <a:t>资料采集</a:t>
            </a:r>
            <a:endParaRPr lang="zh-CN" sz="1350" dirty="0"/>
          </a:p>
        </p:txBody>
      </p:sp>
      <p:sp>
        <p:nvSpPr>
          <p:cNvPr id="8" name="Text 5"/>
          <p:cNvSpPr/>
          <p:nvPr/>
        </p:nvSpPr>
        <p:spPr>
          <a:xfrm>
            <a:off x="523577" y="3954438"/>
            <a:ext cx="3933676" cy="138410"/>
          </a:xfrm>
          <a:prstGeom prst="rect">
            <a:avLst/>
          </a:prstGeom>
          <a:noFill/>
          <a:ln/>
        </p:spPr>
        <p:txBody>
          <a:bodyPr wrap="none" lIns="0" tIns="0" rIns="0" bIns="0" rtlCol="0" anchor="t"/>
          <a:lstStyle/>
          <a:p>
            <a:pPr algn="l" indent="0" marL="0">
              <a:lnSpc>
                <a:spcPct val="104000"/>
              </a:lnSpc>
              <a:buNone/>
            </a:pPr>
            <a:r>
              <a:rPr lang="zh-CN" altLang="en-US" sz="850" dirty="0">
                <a:solidFill>
                  <a:srgbClr val="371A2D"/>
                </a:solidFill>
                <a:latin typeface="Noto Serif SemiBold" pitchFamily="34" charset="0"/>
                <a:ea typeface="Noto Serif SemiBold" pitchFamily="34" charset="-122"/>
                <a:cs typeface="Noto Serif SemiBold" pitchFamily="34" charset="-120"/>
              </a:rPr>
              <a:t>调研工具包</a:t>
            </a:r>
            <a:endParaRPr lang="zh-CN" sz="850" dirty="0"/>
          </a:p>
        </p:txBody>
      </p:sp>
      <p:sp>
        <p:nvSpPr>
          <p:cNvPr id="9" name="Text 6"/>
          <p:cNvSpPr/>
          <p:nvPr/>
        </p:nvSpPr>
        <p:spPr>
          <a:xfrm>
            <a:off x="523577" y="4160416"/>
            <a:ext cx="3933676" cy="588318"/>
          </a:xfrm>
          <a:prstGeom prst="rect">
            <a:avLst/>
          </a:prstGeom>
          <a:noFill/>
          <a:ln/>
        </p:spPr>
        <p:txBody>
          <a:bodyPr wrap="square" lIns="0" tIns="0" rIns="0" bIns="0" rtlCol="0" anchor="t">
            <a:normAutofit/>
          </a:bodyPr>
          <a:lstStyle/>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访谈记录表</a:t>
            </a:r>
            <a:endParaRPr lang="zh-CN" sz="700" dirty="0"/>
          </a:p>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用户观察表</a:t>
            </a:r>
            <a:endParaRPr lang="zh-CN" sz="700" dirty="0"/>
          </a:p>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场景地图</a:t>
            </a:r>
            <a:endParaRPr lang="zh-CN" sz="700" dirty="0"/>
          </a:p>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用户画像模板</a:t>
            </a:r>
            <a:endParaRPr lang="zh-CN" sz="700" dirty="0"/>
          </a:p>
        </p:txBody>
      </p:sp>
      <p:sp>
        <p:nvSpPr>
          <p:cNvPr id="10" name="Text 7"/>
          <p:cNvSpPr/>
          <p:nvPr/>
        </p:nvSpPr>
        <p:spPr>
          <a:xfrm>
            <a:off x="4691509" y="3954438"/>
            <a:ext cx="3933676" cy="138410"/>
          </a:xfrm>
          <a:prstGeom prst="rect">
            <a:avLst/>
          </a:prstGeom>
          <a:noFill/>
          <a:ln/>
        </p:spPr>
        <p:txBody>
          <a:bodyPr wrap="none" lIns="0" tIns="0" rIns="0" bIns="0" rtlCol="0" anchor="t"/>
          <a:lstStyle/>
          <a:p>
            <a:pPr algn="l" indent="0" marL="0">
              <a:lnSpc>
                <a:spcPct val="104000"/>
              </a:lnSpc>
              <a:buNone/>
            </a:pPr>
            <a:r>
              <a:rPr lang="zh-CN" altLang="en-US" sz="850" dirty="0">
                <a:solidFill>
                  <a:srgbClr val="371A2D"/>
                </a:solidFill>
                <a:latin typeface="Noto Serif SemiBold" pitchFamily="34" charset="0"/>
                <a:ea typeface="Noto Serif SemiBold" pitchFamily="34" charset="-122"/>
                <a:cs typeface="Noto Serif SemiBold" pitchFamily="34" charset="-120"/>
              </a:rPr>
              <a:t>AI辅助能力</a:t>
            </a:r>
            <a:endParaRPr lang="zh-CN" sz="850" dirty="0"/>
          </a:p>
        </p:txBody>
      </p:sp>
      <p:sp>
        <p:nvSpPr>
          <p:cNvPr id="11" name="Text 8"/>
          <p:cNvSpPr/>
          <p:nvPr/>
        </p:nvSpPr>
        <p:spPr>
          <a:xfrm>
            <a:off x="4691509" y="4160416"/>
            <a:ext cx="3933676" cy="588318"/>
          </a:xfrm>
          <a:prstGeom prst="rect">
            <a:avLst/>
          </a:prstGeom>
          <a:noFill/>
          <a:ln/>
        </p:spPr>
        <p:txBody>
          <a:bodyPr wrap="square" lIns="0" tIns="0" rIns="0" bIns="0" rtlCol="0" anchor="t">
            <a:normAutofit/>
          </a:bodyPr>
          <a:lstStyle/>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快速整理大量访谈文本</a:t>
            </a:r>
            <a:endParaRPr lang="zh-CN" sz="700" dirty="0"/>
          </a:p>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提炼高频痛点关键词</a:t>
            </a:r>
            <a:endParaRPr lang="zh-CN" sz="700" dirty="0"/>
          </a:p>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自动归类需求维度</a:t>
            </a:r>
            <a:endParaRPr lang="zh-CN" sz="700" dirty="0"/>
          </a:p>
          <a:p>
            <a:pPr algn="l" marL="142240" indent="-142240">
              <a:lnSpc>
                <a:spcPct val="115000"/>
              </a:lnSpc>
              <a:buSzPct val="100000"/>
              <a:buChar char="•"/>
            </a:pPr>
            <a:r>
              <a:rPr lang="zh-CN" altLang="en-US" sz="700" dirty="0">
                <a:solidFill>
                  <a:srgbClr val="432338"/>
                </a:solidFill>
                <a:latin typeface="Source Sans 3" pitchFamily="34" charset="0"/>
                <a:ea typeface="Source Sans 3" pitchFamily="34" charset="-122"/>
                <a:cs typeface="Source Sans 3" pitchFamily="34" charset="-120"/>
              </a:rPr>
              <a:t>辅助撰写需求报告草稿</a:t>
            </a:r>
            <a:endParaRPr lang="zh-CN"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387176"/>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阶段一成果：用户需求报告</a:t>
            </a:r>
            <a:endParaRPr lang="zh-CN" sz="2000" dirty="0"/>
          </a:p>
        </p:txBody>
      </p:sp>
      <p:sp>
        <p:nvSpPr>
          <p:cNvPr id="3" name="Text 1"/>
          <p:cNvSpPr/>
          <p:nvPr/>
        </p:nvSpPr>
        <p:spPr>
          <a:xfrm>
            <a:off x="523577" y="885527"/>
            <a:ext cx="855404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用户调研阶段的核心交付物是一份结构清晰、数据翔实的</a:t>
            </a:r>
            <a:pPr algn="l" indent="0" marL="0">
              <a:lnSpc>
                <a:spcPct val="122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《用户需求报告》</a:t>
            </a:r>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。报告的核心价值在于完成从"老人有什么问题"到"产品可以解决什么问题"的关键转化。</a:t>
            </a:r>
            <a:endParaRPr lang="zh-CN" sz="8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1145009"/>
            <a:ext cx="8096845" cy="650453"/>
          </a:xfrm>
          <a:prstGeom prst="rect">
            <a:avLst/>
          </a:prstGeom>
        </p:spPr>
      </p:pic>
      <p:sp>
        <p:nvSpPr>
          <p:cNvPr id="5" name="Text 2"/>
          <p:cNvSpPr/>
          <p:nvPr/>
        </p:nvSpPr>
        <p:spPr>
          <a:xfrm>
            <a:off x="670992" y="1368623"/>
            <a:ext cx="162595" cy="203225"/>
          </a:xfrm>
          <a:prstGeom prst="rect">
            <a:avLst/>
          </a:prstGeom>
          <a:noFill/>
          <a:ln/>
        </p:spPr>
        <p:txBody>
          <a:bodyPr wrap="none" lIns="0" tIns="0" rIns="0" bIns="0" rtlCol="0" anchor="ctr"/>
          <a:lstStyle/>
          <a:p>
            <a:pPr algn="ctr" indent="0" marL="0">
              <a:lnSpc>
                <a:spcPct val="100000"/>
              </a:lnSpc>
              <a:buNone/>
            </a:pPr>
            <a:r>
              <a:rPr lang="en-US" sz="1250" dirty="0">
                <a:solidFill>
                  <a:srgbClr val="432338"/>
                </a:solidFill>
                <a:latin typeface="Noto Serif SemiBold" pitchFamily="34" charset="0"/>
                <a:ea typeface="Noto Serif SemiBold" pitchFamily="34" charset="-122"/>
                <a:cs typeface="Noto Serif SemiBold" pitchFamily="34" charset="-120"/>
              </a:rPr>
              <a:t>1</a:t>
            </a:r>
            <a:endParaRPr lang="en-US" sz="1250" dirty="0"/>
          </a:p>
        </p:txBody>
      </p:sp>
      <p:sp>
        <p:nvSpPr>
          <p:cNvPr id="6" name="Text 3"/>
          <p:cNvSpPr/>
          <p:nvPr/>
        </p:nvSpPr>
        <p:spPr>
          <a:xfrm>
            <a:off x="1061219" y="1267644"/>
            <a:ext cx="7436569"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调研对象与方法</a:t>
            </a:r>
            <a:endParaRPr lang="zh-CN" sz="1000" dirty="0"/>
          </a:p>
        </p:txBody>
      </p:sp>
      <p:sp>
        <p:nvSpPr>
          <p:cNvPr id="7" name="Text 4"/>
          <p:cNvSpPr/>
          <p:nvPr/>
        </p:nvSpPr>
        <p:spPr>
          <a:xfrm>
            <a:off x="1061219" y="1480840"/>
            <a:ext cx="7436569"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说明调研规模、访谈人数、使用的工具与方法论</a:t>
            </a:r>
            <a:endParaRPr lang="zh-CN" sz="85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577" y="1885206"/>
            <a:ext cx="8096845" cy="650453"/>
          </a:xfrm>
          <a:prstGeom prst="rect">
            <a:avLst/>
          </a:prstGeom>
        </p:spPr>
      </p:pic>
      <p:sp>
        <p:nvSpPr>
          <p:cNvPr id="9" name="Text 5"/>
          <p:cNvSpPr/>
          <p:nvPr/>
        </p:nvSpPr>
        <p:spPr>
          <a:xfrm>
            <a:off x="670992" y="2108820"/>
            <a:ext cx="162595" cy="203225"/>
          </a:xfrm>
          <a:prstGeom prst="rect">
            <a:avLst/>
          </a:prstGeom>
          <a:noFill/>
          <a:ln/>
        </p:spPr>
        <p:txBody>
          <a:bodyPr wrap="none" lIns="0" tIns="0" rIns="0" bIns="0" rtlCol="0" anchor="ctr"/>
          <a:lstStyle/>
          <a:p>
            <a:pPr algn="ctr" indent="0" marL="0">
              <a:lnSpc>
                <a:spcPct val="100000"/>
              </a:lnSpc>
              <a:buNone/>
            </a:pPr>
            <a:r>
              <a:rPr lang="en-US" sz="1250" dirty="0">
                <a:solidFill>
                  <a:srgbClr val="432338"/>
                </a:solidFill>
                <a:latin typeface="Noto Serif SemiBold" pitchFamily="34" charset="0"/>
                <a:ea typeface="Noto Serif SemiBold" pitchFamily="34" charset="-122"/>
                <a:cs typeface="Noto Serif SemiBold" pitchFamily="34" charset="-120"/>
              </a:rPr>
              <a:t>2</a:t>
            </a:r>
            <a:endParaRPr lang="en-US" sz="1250" dirty="0"/>
          </a:p>
        </p:txBody>
      </p:sp>
      <p:sp>
        <p:nvSpPr>
          <p:cNvPr id="10" name="Text 6"/>
          <p:cNvSpPr/>
          <p:nvPr/>
        </p:nvSpPr>
        <p:spPr>
          <a:xfrm>
            <a:off x="1061219" y="2007840"/>
            <a:ext cx="7436569"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老人用户画像</a:t>
            </a:r>
            <a:endParaRPr lang="zh-CN" sz="1000" dirty="0"/>
          </a:p>
        </p:txBody>
      </p:sp>
      <p:sp>
        <p:nvSpPr>
          <p:cNvPr id="11" name="Text 7"/>
          <p:cNvSpPr/>
          <p:nvPr/>
        </p:nvSpPr>
        <p:spPr>
          <a:xfrm>
            <a:off x="1061219" y="2221037"/>
            <a:ext cx="7436569"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典型用户特征、年龄层、健康状态、技术接受度</a:t>
            </a:r>
            <a:endParaRPr lang="zh-CN" sz="85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3577" y="2625403"/>
            <a:ext cx="8096845" cy="650453"/>
          </a:xfrm>
          <a:prstGeom prst="rect">
            <a:avLst/>
          </a:prstGeom>
        </p:spPr>
      </p:pic>
      <p:sp>
        <p:nvSpPr>
          <p:cNvPr id="13" name="Text 8"/>
          <p:cNvSpPr/>
          <p:nvPr/>
        </p:nvSpPr>
        <p:spPr>
          <a:xfrm>
            <a:off x="670992" y="2849017"/>
            <a:ext cx="162595" cy="203225"/>
          </a:xfrm>
          <a:prstGeom prst="rect">
            <a:avLst/>
          </a:prstGeom>
          <a:noFill/>
          <a:ln/>
        </p:spPr>
        <p:txBody>
          <a:bodyPr wrap="none" lIns="0" tIns="0" rIns="0" bIns="0" rtlCol="0" anchor="ctr"/>
          <a:lstStyle/>
          <a:p>
            <a:pPr algn="ctr" indent="0" marL="0">
              <a:lnSpc>
                <a:spcPct val="100000"/>
              </a:lnSpc>
              <a:buNone/>
            </a:pPr>
            <a:r>
              <a:rPr lang="en-US" sz="1250" dirty="0">
                <a:solidFill>
                  <a:srgbClr val="432338"/>
                </a:solidFill>
                <a:latin typeface="Noto Serif SemiBold" pitchFamily="34" charset="0"/>
                <a:ea typeface="Noto Serif SemiBold" pitchFamily="34" charset="-122"/>
                <a:cs typeface="Noto Serif SemiBold" pitchFamily="34" charset="-120"/>
              </a:rPr>
              <a:t>3</a:t>
            </a:r>
            <a:endParaRPr lang="en-US" sz="1250" dirty="0"/>
          </a:p>
        </p:txBody>
      </p:sp>
      <p:sp>
        <p:nvSpPr>
          <p:cNvPr id="14" name="Text 9"/>
          <p:cNvSpPr/>
          <p:nvPr/>
        </p:nvSpPr>
        <p:spPr>
          <a:xfrm>
            <a:off x="1061219" y="2748037"/>
            <a:ext cx="7436569"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行为流程分析</a:t>
            </a:r>
            <a:endParaRPr lang="zh-CN" sz="1000" dirty="0"/>
          </a:p>
        </p:txBody>
      </p:sp>
      <p:sp>
        <p:nvSpPr>
          <p:cNvPr id="15" name="Text 10"/>
          <p:cNvSpPr/>
          <p:nvPr/>
        </p:nvSpPr>
        <p:spPr>
          <a:xfrm>
            <a:off x="1061219" y="2961233"/>
            <a:ext cx="7436569"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老人日常行为路径与关键触点梳理</a:t>
            </a:r>
            <a:endParaRPr lang="zh-CN" sz="85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577" y="3365599"/>
            <a:ext cx="8096845" cy="650453"/>
          </a:xfrm>
          <a:prstGeom prst="rect">
            <a:avLst/>
          </a:prstGeom>
        </p:spPr>
      </p:pic>
      <p:sp>
        <p:nvSpPr>
          <p:cNvPr id="17" name="Text 11"/>
          <p:cNvSpPr/>
          <p:nvPr/>
        </p:nvSpPr>
        <p:spPr>
          <a:xfrm>
            <a:off x="670992" y="3589213"/>
            <a:ext cx="162595" cy="203225"/>
          </a:xfrm>
          <a:prstGeom prst="rect">
            <a:avLst/>
          </a:prstGeom>
          <a:noFill/>
          <a:ln/>
        </p:spPr>
        <p:txBody>
          <a:bodyPr wrap="none" lIns="0" tIns="0" rIns="0" bIns="0" rtlCol="0" anchor="ctr"/>
          <a:lstStyle/>
          <a:p>
            <a:pPr algn="ctr" indent="0" marL="0">
              <a:lnSpc>
                <a:spcPct val="100000"/>
              </a:lnSpc>
              <a:buNone/>
            </a:pPr>
            <a:r>
              <a:rPr lang="en-US" sz="1250" dirty="0">
                <a:solidFill>
                  <a:srgbClr val="432338"/>
                </a:solidFill>
                <a:latin typeface="Noto Serif SemiBold" pitchFamily="34" charset="0"/>
                <a:ea typeface="Noto Serif SemiBold" pitchFamily="34" charset="-122"/>
                <a:cs typeface="Noto Serif SemiBold" pitchFamily="34" charset="-120"/>
              </a:rPr>
              <a:t>4</a:t>
            </a:r>
            <a:endParaRPr lang="en-US" sz="1250" dirty="0"/>
          </a:p>
        </p:txBody>
      </p:sp>
      <p:sp>
        <p:nvSpPr>
          <p:cNvPr id="18" name="Text 12"/>
          <p:cNvSpPr/>
          <p:nvPr/>
        </p:nvSpPr>
        <p:spPr>
          <a:xfrm>
            <a:off x="1061219" y="3488234"/>
            <a:ext cx="7436569"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痛点排序</a:t>
            </a:r>
            <a:endParaRPr lang="zh-CN" sz="1000" dirty="0"/>
          </a:p>
        </p:txBody>
      </p:sp>
      <p:sp>
        <p:nvSpPr>
          <p:cNvPr id="19" name="Text 13"/>
          <p:cNvSpPr/>
          <p:nvPr/>
        </p:nvSpPr>
        <p:spPr>
          <a:xfrm>
            <a:off x="1061219" y="3701430"/>
            <a:ext cx="7436569"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按频率与严重程度对痛点进行优先级排列</a:t>
            </a:r>
            <a:endParaRPr lang="zh-CN" sz="850" dirty="0"/>
          </a:p>
        </p:txBody>
      </p:sp>
      <p:pic>
        <p:nvPicPr>
          <p:cNvPr id="20"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3577" y="4105796"/>
            <a:ext cx="8096845" cy="650453"/>
          </a:xfrm>
          <a:prstGeom prst="rect">
            <a:avLst/>
          </a:prstGeom>
        </p:spPr>
      </p:pic>
      <p:sp>
        <p:nvSpPr>
          <p:cNvPr id="21" name="Text 14"/>
          <p:cNvSpPr/>
          <p:nvPr/>
        </p:nvSpPr>
        <p:spPr>
          <a:xfrm>
            <a:off x="670992" y="4329410"/>
            <a:ext cx="162595" cy="203225"/>
          </a:xfrm>
          <a:prstGeom prst="rect">
            <a:avLst/>
          </a:prstGeom>
          <a:noFill/>
          <a:ln/>
        </p:spPr>
        <p:txBody>
          <a:bodyPr wrap="none" lIns="0" tIns="0" rIns="0" bIns="0" rtlCol="0" anchor="ctr"/>
          <a:lstStyle/>
          <a:p>
            <a:pPr algn="ctr" indent="0" marL="0">
              <a:lnSpc>
                <a:spcPct val="100000"/>
              </a:lnSpc>
              <a:buNone/>
            </a:pPr>
            <a:r>
              <a:rPr lang="en-US" sz="1250" dirty="0">
                <a:solidFill>
                  <a:srgbClr val="432338"/>
                </a:solidFill>
                <a:latin typeface="Noto Serif SemiBold" pitchFamily="34" charset="0"/>
                <a:ea typeface="Noto Serif SemiBold" pitchFamily="34" charset="-122"/>
                <a:cs typeface="Noto Serif SemiBold" pitchFamily="34" charset="-120"/>
              </a:rPr>
              <a:t>5</a:t>
            </a:r>
            <a:endParaRPr lang="en-US" sz="1250" dirty="0"/>
          </a:p>
        </p:txBody>
      </p:sp>
      <p:sp>
        <p:nvSpPr>
          <p:cNvPr id="22" name="Text 15"/>
          <p:cNvSpPr/>
          <p:nvPr/>
        </p:nvSpPr>
        <p:spPr>
          <a:xfrm>
            <a:off x="1061219" y="4228430"/>
            <a:ext cx="7436569"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设计机会点</a:t>
            </a:r>
            <a:endParaRPr lang="zh-CN" sz="1000" dirty="0"/>
          </a:p>
        </p:txBody>
      </p:sp>
      <p:sp>
        <p:nvSpPr>
          <p:cNvPr id="23" name="Text 16"/>
          <p:cNvSpPr/>
          <p:nvPr/>
        </p:nvSpPr>
        <p:spPr>
          <a:xfrm>
            <a:off x="1061219" y="4441627"/>
            <a:ext cx="7436569"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将痛点转化为可落地的产品设计方向</a:t>
            </a:r>
            <a:endParaRPr lang="zh-CN"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387176"/>
            <a:ext cx="8096845" cy="318864"/>
          </a:xfrm>
          <a:prstGeom prst="rect">
            <a:avLst/>
          </a:prstGeom>
          <a:noFill/>
          <a:ln/>
        </p:spPr>
        <p:txBody>
          <a:bodyPr wrap="none" lIns="0" tIns="0" rIns="0" bIns="0" rtlCol="0" anchor="t"/>
          <a:lstStyle/>
          <a:p>
            <a:pPr algn="l" indent="0" marL="0">
              <a:lnSpc>
                <a:spcPct val="104000"/>
              </a:lnSpc>
              <a:buNone/>
            </a:pPr>
            <a:r>
              <a:rPr lang="zh-CN" altLang="en-US" sz="2000" dirty="0">
                <a:solidFill>
                  <a:srgbClr val="371A2D"/>
                </a:solidFill>
                <a:latin typeface="Noto Serif SemiBold" pitchFamily="34" charset="0"/>
                <a:ea typeface="Noto Serif SemiBold" pitchFamily="34" charset="-122"/>
                <a:cs typeface="Noto Serif SemiBold" pitchFamily="34" charset="-120"/>
              </a:rPr>
              <a:t>阶段二：概念设计——从痛点到产品方案</a:t>
            </a:r>
            <a:endParaRPr lang="zh-CN" sz="2000" dirty="0"/>
          </a:p>
        </p:txBody>
      </p:sp>
      <p:sp>
        <p:nvSpPr>
          <p:cNvPr id="3" name="Text 1"/>
          <p:cNvSpPr/>
          <p:nvPr/>
        </p:nvSpPr>
        <p:spPr>
          <a:xfrm>
            <a:off x="523577" y="885527"/>
            <a:ext cx="855404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明确用户需求之后，进入创意发散阶段。概念设计不追求画面漂亮，而是追求</a:t>
            </a:r>
            <a:pPr algn="l" indent="0" marL="0">
              <a:lnSpc>
                <a:spcPct val="122000"/>
              </a:lnSpc>
              <a:buNone/>
            </a:pPr>
            <a:r>
              <a:rPr lang="zh-CN" altLang="en-US" sz="850" b="1" dirty="0">
                <a:solidFill>
                  <a:srgbClr val="432338"/>
                </a:solidFill>
                <a:latin typeface="Source Sans 3 Bold" pitchFamily="34" charset="0"/>
                <a:ea typeface="Source Sans 3 Bold" pitchFamily="34" charset="-122"/>
                <a:cs typeface="Source Sans 3 Bold" pitchFamily="34" charset="-120"/>
              </a:rPr>
              <a:t>解决真实需求</a:t>
            </a:r>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。每一个方向都要回答：这个设计能帮助老人解决什么问题？</a:t>
            </a:r>
            <a:endParaRPr lang="zh-CN" sz="850" dirty="0"/>
          </a:p>
        </p:txBody>
      </p:sp>
      <p:sp>
        <p:nvSpPr>
          <p:cNvPr id="4" name="Shape 2"/>
          <p:cNvSpPr/>
          <p:nvPr/>
        </p:nvSpPr>
        <p:spPr>
          <a:xfrm>
            <a:off x="523577" y="1145009"/>
            <a:ext cx="108347" cy="650453"/>
          </a:xfrm>
          <a:prstGeom prst="roundRect">
            <a:avLst>
              <a:gd name="adj" fmla="val 42025"/>
            </a:avLst>
          </a:prstGeom>
          <a:solidFill>
            <a:srgbClr val="F9D2EB"/>
          </a:solidFill>
          <a:ln w="4763">
            <a:solidFill>
              <a:srgbClr val="DFB8D1"/>
            </a:solidFill>
            <a:prstDash val="solid"/>
          </a:ln>
        </p:spPr>
      </p:sp>
      <p:sp>
        <p:nvSpPr>
          <p:cNvPr id="5" name="Text 3"/>
          <p:cNvSpPr/>
          <p:nvPr/>
        </p:nvSpPr>
        <p:spPr>
          <a:xfrm>
            <a:off x="721668" y="1253356"/>
            <a:ext cx="7898755"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头脑风暴</a:t>
            </a:r>
            <a:endParaRPr lang="zh-CN" sz="1000" dirty="0"/>
          </a:p>
        </p:txBody>
      </p:sp>
      <p:sp>
        <p:nvSpPr>
          <p:cNvPr id="6" name="Text 4"/>
          <p:cNvSpPr/>
          <p:nvPr/>
        </p:nvSpPr>
        <p:spPr>
          <a:xfrm>
            <a:off x="721668" y="1466552"/>
            <a:ext cx="7898755"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不设限制，快速发散所有可能方向</a:t>
            </a:r>
            <a:endParaRPr lang="zh-CN" sz="850" dirty="0"/>
          </a:p>
        </p:txBody>
      </p:sp>
      <p:sp>
        <p:nvSpPr>
          <p:cNvPr id="7" name="Shape 5"/>
          <p:cNvSpPr/>
          <p:nvPr/>
        </p:nvSpPr>
        <p:spPr>
          <a:xfrm>
            <a:off x="686172" y="1885206"/>
            <a:ext cx="108347" cy="650453"/>
          </a:xfrm>
          <a:prstGeom prst="roundRect">
            <a:avLst>
              <a:gd name="adj" fmla="val 42025"/>
            </a:avLst>
          </a:prstGeom>
          <a:solidFill>
            <a:srgbClr val="F9D2EB"/>
          </a:solidFill>
          <a:ln w="4763">
            <a:solidFill>
              <a:srgbClr val="DFB8D1"/>
            </a:solidFill>
            <a:prstDash val="solid"/>
          </a:ln>
        </p:spPr>
      </p:sp>
      <p:sp>
        <p:nvSpPr>
          <p:cNvPr id="8" name="Text 6"/>
          <p:cNvSpPr/>
          <p:nvPr/>
        </p:nvSpPr>
        <p:spPr>
          <a:xfrm>
            <a:off x="884262" y="1993553"/>
            <a:ext cx="7736160"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方案发散</a:t>
            </a:r>
            <a:endParaRPr lang="zh-CN" sz="1000" dirty="0"/>
          </a:p>
        </p:txBody>
      </p:sp>
      <p:sp>
        <p:nvSpPr>
          <p:cNvPr id="9" name="Text 7"/>
          <p:cNvSpPr/>
          <p:nvPr/>
        </p:nvSpPr>
        <p:spPr>
          <a:xfrm>
            <a:off x="884262" y="2206749"/>
            <a:ext cx="7736160"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从多个维度延伸，形成差异化概念群</a:t>
            </a:r>
            <a:endParaRPr lang="zh-CN" sz="850" dirty="0"/>
          </a:p>
        </p:txBody>
      </p:sp>
      <p:sp>
        <p:nvSpPr>
          <p:cNvPr id="10" name="Shape 8"/>
          <p:cNvSpPr/>
          <p:nvPr/>
        </p:nvSpPr>
        <p:spPr>
          <a:xfrm>
            <a:off x="848767" y="2625403"/>
            <a:ext cx="108347" cy="650453"/>
          </a:xfrm>
          <a:prstGeom prst="roundRect">
            <a:avLst>
              <a:gd name="adj" fmla="val 42025"/>
            </a:avLst>
          </a:prstGeom>
          <a:solidFill>
            <a:srgbClr val="F9D2EB"/>
          </a:solidFill>
          <a:ln w="4763">
            <a:solidFill>
              <a:srgbClr val="DFB8D1"/>
            </a:solidFill>
            <a:prstDash val="solid"/>
          </a:ln>
        </p:spPr>
      </p:sp>
      <p:sp>
        <p:nvSpPr>
          <p:cNvPr id="11" name="Text 9"/>
          <p:cNvSpPr/>
          <p:nvPr/>
        </p:nvSpPr>
        <p:spPr>
          <a:xfrm>
            <a:off x="1046857" y="2733749"/>
            <a:ext cx="7573566"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AI辅助生成</a:t>
            </a:r>
            <a:endParaRPr lang="zh-CN" sz="1000" dirty="0"/>
          </a:p>
        </p:txBody>
      </p:sp>
      <p:sp>
        <p:nvSpPr>
          <p:cNvPr id="12" name="Text 10"/>
          <p:cNvSpPr/>
          <p:nvPr/>
        </p:nvSpPr>
        <p:spPr>
          <a:xfrm>
            <a:off x="1046857" y="2946946"/>
            <a:ext cx="7573566"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借助AI工具快速生成参考方向与视觉表达</a:t>
            </a:r>
            <a:endParaRPr lang="zh-CN" sz="850" dirty="0"/>
          </a:p>
        </p:txBody>
      </p:sp>
      <p:sp>
        <p:nvSpPr>
          <p:cNvPr id="13" name="Shape 11"/>
          <p:cNvSpPr/>
          <p:nvPr/>
        </p:nvSpPr>
        <p:spPr>
          <a:xfrm>
            <a:off x="1011362" y="3365599"/>
            <a:ext cx="108347" cy="650453"/>
          </a:xfrm>
          <a:prstGeom prst="roundRect">
            <a:avLst>
              <a:gd name="adj" fmla="val 42025"/>
            </a:avLst>
          </a:prstGeom>
          <a:solidFill>
            <a:srgbClr val="F9D2EB"/>
          </a:solidFill>
          <a:ln w="4763">
            <a:solidFill>
              <a:srgbClr val="DFB8D1"/>
            </a:solidFill>
            <a:prstDash val="solid"/>
          </a:ln>
        </p:spPr>
      </p:sp>
      <p:sp>
        <p:nvSpPr>
          <p:cNvPr id="14" name="Text 12"/>
          <p:cNvSpPr/>
          <p:nvPr/>
        </p:nvSpPr>
        <p:spPr>
          <a:xfrm>
            <a:off x="1209452" y="3473946"/>
            <a:ext cx="7410971"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人工筛选</a:t>
            </a:r>
            <a:endParaRPr lang="zh-CN" sz="1000" dirty="0"/>
          </a:p>
        </p:txBody>
      </p:sp>
      <p:sp>
        <p:nvSpPr>
          <p:cNvPr id="15" name="Text 13"/>
          <p:cNvSpPr/>
          <p:nvPr/>
        </p:nvSpPr>
        <p:spPr>
          <a:xfrm>
            <a:off x="1209452" y="3687142"/>
            <a:ext cx="7410971"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设计师判断方案价值，淘汰不可行路径</a:t>
            </a:r>
            <a:endParaRPr lang="zh-CN" sz="850" dirty="0"/>
          </a:p>
        </p:txBody>
      </p:sp>
      <p:sp>
        <p:nvSpPr>
          <p:cNvPr id="16" name="Shape 14"/>
          <p:cNvSpPr/>
          <p:nvPr/>
        </p:nvSpPr>
        <p:spPr>
          <a:xfrm>
            <a:off x="848767" y="4105796"/>
            <a:ext cx="108347" cy="650453"/>
          </a:xfrm>
          <a:prstGeom prst="roundRect">
            <a:avLst>
              <a:gd name="adj" fmla="val 42025"/>
            </a:avLst>
          </a:prstGeom>
          <a:solidFill>
            <a:srgbClr val="F9D2EB"/>
          </a:solidFill>
          <a:ln w="4763">
            <a:solidFill>
              <a:srgbClr val="DFB8D1"/>
            </a:solidFill>
            <a:prstDash val="solid"/>
          </a:ln>
        </p:spPr>
      </p:sp>
      <p:sp>
        <p:nvSpPr>
          <p:cNvPr id="17" name="Text 15"/>
          <p:cNvSpPr/>
          <p:nvPr/>
        </p:nvSpPr>
        <p:spPr>
          <a:xfrm>
            <a:off x="1046857" y="4214143"/>
            <a:ext cx="7573566" cy="159395"/>
          </a:xfrm>
          <a:prstGeom prst="rect">
            <a:avLst/>
          </a:prstGeom>
          <a:noFill/>
          <a:ln/>
        </p:spPr>
        <p:txBody>
          <a:bodyPr wrap="none" lIns="0" tIns="0" rIns="0" bIns="0" rtlCol="0" anchor="t"/>
          <a:lstStyle/>
          <a:p>
            <a:pPr algn="l"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方案深化</a:t>
            </a:r>
            <a:endParaRPr lang="zh-CN" sz="1000" dirty="0"/>
          </a:p>
        </p:txBody>
      </p:sp>
      <p:sp>
        <p:nvSpPr>
          <p:cNvPr id="18" name="Text 16"/>
          <p:cNvSpPr/>
          <p:nvPr/>
        </p:nvSpPr>
        <p:spPr>
          <a:xfrm>
            <a:off x="1046857" y="4427339"/>
            <a:ext cx="7573566" cy="158502"/>
          </a:xfrm>
          <a:prstGeom prst="rect">
            <a:avLst/>
          </a:prstGeom>
          <a:noFill/>
          <a:ln/>
        </p:spPr>
        <p:txBody>
          <a:bodyPr wrap="none" lIns="0" tIns="0" rIns="0" bIns="0" rtlCol="0" anchor="t"/>
          <a:lstStyle/>
          <a:p>
            <a:pPr algn="l" indent="0" marL="0">
              <a:lnSpc>
                <a:spcPct val="122000"/>
              </a:lnSpc>
              <a:buNone/>
            </a:pPr>
            <a:r>
              <a:rPr lang="zh-CN" altLang="en-US" sz="850" dirty="0">
                <a:solidFill>
                  <a:srgbClr val="432338"/>
                </a:solidFill>
                <a:latin typeface="Source Sans 3" pitchFamily="34" charset="0"/>
                <a:ea typeface="Source Sans 3" pitchFamily="34" charset="-122"/>
                <a:cs typeface="Source Sans 3" pitchFamily="34" charset="-120"/>
              </a:rPr>
              <a:t>对优质概念进行细化，进入下一阶段</a:t>
            </a:r>
            <a:endParaRPr lang="zh-CN"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23577" y="1039639"/>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AI如何辅助产品创意生成</a:t>
            </a:r>
            <a:endParaRPr lang="zh-CN" sz="2400" dirty="0"/>
          </a:p>
        </p:txBody>
      </p:sp>
      <p:sp>
        <p:nvSpPr>
          <p:cNvPr id="3" name="Text 1"/>
          <p:cNvSpPr/>
          <p:nvPr/>
        </p:nvSpPr>
        <p:spPr>
          <a:xfrm>
            <a:off x="523577" y="1686371"/>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AI工具不是替代设计师，而是成为设计师的高效助手。在概念生成阶段，AI可以帮助快速扩展思路、辅助可视化表达，让设计师将精力聚焦在</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价值判断与方案优化</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上。</a:t>
            </a:r>
            <a:endParaRPr lang="zh-CN" sz="10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23577" y="2252439"/>
            <a:ext cx="327273" cy="327273"/>
          </a:xfrm>
          <a:prstGeom prst="rect">
            <a:avLst/>
          </a:prstGeom>
        </p:spPr>
      </p:pic>
      <p:sp>
        <p:nvSpPr>
          <p:cNvPr id="5" name="Text 2"/>
          <p:cNvSpPr/>
          <p:nvPr/>
        </p:nvSpPr>
        <p:spPr>
          <a:xfrm>
            <a:off x="523577" y="2743349"/>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生成产品方向</a:t>
            </a:r>
            <a:endParaRPr lang="zh-CN" sz="1200" dirty="0"/>
          </a:p>
        </p:txBody>
      </p:sp>
      <p:sp>
        <p:nvSpPr>
          <p:cNvPr id="6" name="Text 3"/>
          <p:cNvSpPr/>
          <p:nvPr/>
        </p:nvSpPr>
        <p:spPr>
          <a:xfrm>
            <a:off x="523577" y="3014365"/>
            <a:ext cx="258983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输入用户痛点，AI快速输出多个产品概念方向，供设计师参考与筛选</a:t>
            </a:r>
            <a:endParaRPr lang="zh-CN" sz="10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7046" y="2252439"/>
            <a:ext cx="327273" cy="327273"/>
          </a:xfrm>
          <a:prstGeom prst="rect">
            <a:avLst/>
          </a:prstGeom>
        </p:spPr>
      </p:pic>
      <p:sp>
        <p:nvSpPr>
          <p:cNvPr id="8" name="Text 4"/>
          <p:cNvSpPr/>
          <p:nvPr/>
        </p:nvSpPr>
        <p:spPr>
          <a:xfrm>
            <a:off x="3277046" y="2743349"/>
            <a:ext cx="2589833"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辅助效果图表达</a:t>
            </a:r>
            <a:endParaRPr lang="zh-CN" sz="1200" dirty="0"/>
          </a:p>
        </p:txBody>
      </p:sp>
      <p:sp>
        <p:nvSpPr>
          <p:cNvPr id="9" name="Text 5"/>
          <p:cNvSpPr/>
          <p:nvPr/>
        </p:nvSpPr>
        <p:spPr>
          <a:xfrm>
            <a:off x="3277046" y="3014365"/>
            <a:ext cx="2589833"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借助AI图像工具将草图概念快速转化为高质量效果图，加速评审</a:t>
            </a:r>
            <a:endParaRPr lang="zh-CN" sz="10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30516" y="2252439"/>
            <a:ext cx="327273" cy="327273"/>
          </a:xfrm>
          <a:prstGeom prst="rect">
            <a:avLst/>
          </a:prstGeom>
        </p:spPr>
      </p:pic>
      <p:sp>
        <p:nvSpPr>
          <p:cNvPr id="11" name="Text 6"/>
          <p:cNvSpPr/>
          <p:nvPr/>
        </p:nvSpPr>
        <p:spPr>
          <a:xfrm>
            <a:off x="6030516" y="2743349"/>
            <a:ext cx="25899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快速验证设计想法</a:t>
            </a:r>
            <a:endParaRPr lang="zh-CN" sz="1200" dirty="0"/>
          </a:p>
        </p:txBody>
      </p:sp>
      <p:sp>
        <p:nvSpPr>
          <p:cNvPr id="12" name="Text 7"/>
          <p:cNvSpPr/>
          <p:nvPr/>
        </p:nvSpPr>
        <p:spPr>
          <a:xfrm>
            <a:off x="6030516" y="3014365"/>
            <a:ext cx="258990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在几分钟内对多个方案进行初步视觉验证，节省传统手绘时间</a:t>
            </a:r>
            <a:endParaRPr lang="zh-CN" sz="1000" dirty="0"/>
          </a:p>
        </p:txBody>
      </p:sp>
      <p:sp>
        <p:nvSpPr>
          <p:cNvPr id="13" name="Shape 8"/>
          <p:cNvSpPr/>
          <p:nvPr/>
        </p:nvSpPr>
        <p:spPr>
          <a:xfrm>
            <a:off x="523577" y="3580433"/>
            <a:ext cx="8096845" cy="523429"/>
          </a:xfrm>
          <a:prstGeom prst="roundRect">
            <a:avLst>
              <a:gd name="adj" fmla="val 10504"/>
            </a:avLst>
          </a:prstGeom>
          <a:solidFill>
            <a:srgbClr val="F9D2EB"/>
          </a:solidFill>
          <a:ln/>
        </p:spPr>
      </p:sp>
      <p:pic>
        <p:nvPicPr>
          <p:cNvPr id="14" name="Image 3" descr="preencoded.png">    </p:cNvPr>
          <p:cNvPicPr>
            <a:picLocks noChangeAspect="1"/>
          </p:cNvPicPr>
          <p:nvPr/>
        </p:nvPicPr>
        <p:blipFill>
          <a:blip r:embed="rId7"/>
          <a:stretch>
            <a:fillRect/>
          </a:stretch>
        </p:blipFill>
        <p:spPr>
          <a:xfrm>
            <a:off x="654472" y="3767510"/>
            <a:ext cx="163637" cy="130894"/>
          </a:xfrm>
          <a:prstGeom prst="rect">
            <a:avLst/>
          </a:prstGeom>
        </p:spPr>
      </p:pic>
      <p:sp>
        <p:nvSpPr>
          <p:cNvPr id="15" name="Text 9"/>
          <p:cNvSpPr/>
          <p:nvPr/>
        </p:nvSpPr>
        <p:spPr>
          <a:xfrm>
            <a:off x="949003" y="3743995"/>
            <a:ext cx="7997726" cy="209401"/>
          </a:xfrm>
          <a:prstGeom prst="rect">
            <a:avLst/>
          </a:prstGeom>
          <a:noFill/>
          <a:ln/>
        </p:spPr>
        <p:txBody>
          <a:bodyPr wrap="none" lIns="0" tIns="0" rIns="0" bIns="0" rtlCol="0" anchor="t"/>
          <a:lstStyle/>
          <a:p>
            <a:pPr algn="l" indent="0" marL="0">
              <a:lnSpc>
                <a:spcPct val="133000"/>
              </a:lnSpc>
              <a:buNone/>
            </a:pPr>
            <a:r>
              <a:rPr lang="zh-CN" altLang="en-US" sz="1000" dirty="0">
                <a:solidFill>
                  <a:srgbClr val="000000"/>
                </a:solidFill>
                <a:latin typeface="Source Sans 3" pitchFamily="34" charset="0"/>
                <a:ea typeface="Source Sans 3" pitchFamily="34" charset="-122"/>
                <a:cs typeface="Source Sans 3" pitchFamily="34" charset="-120"/>
              </a:rPr>
              <a:t>推荐工具：通义千问 · 豆包 · 讯飞星火 · 文心一格 — 设计师负责判断方案价值，AI负责提速。</a:t>
            </a:r>
            <a:endParaRPr lang="zh-CN"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801216"/>
            <a:ext cx="8096845" cy="384944"/>
          </a:xfrm>
          <a:prstGeom prst="rect">
            <a:avLst/>
          </a:prstGeom>
          <a:noFill/>
          <a:ln/>
        </p:spPr>
        <p:txBody>
          <a:bodyPr wrap="none" lIns="0" tIns="0" rIns="0" bIns="0" rtlCol="0" anchor="t"/>
          <a:lstStyle/>
          <a:p>
            <a:pPr algn="l" indent="0" marL="0">
              <a:lnSpc>
                <a:spcPct val="104000"/>
              </a:lnSpc>
              <a:buNone/>
            </a:pPr>
            <a:r>
              <a:rPr lang="zh-CN" altLang="en-US" sz="2400" dirty="0">
                <a:solidFill>
                  <a:srgbClr val="371A2D"/>
                </a:solidFill>
                <a:latin typeface="Noto Serif SemiBold" pitchFamily="34" charset="0"/>
                <a:ea typeface="Noto Serif SemiBold" pitchFamily="34" charset="-122"/>
                <a:cs typeface="Noto Serif SemiBold" pitchFamily="34" charset="-120"/>
              </a:rPr>
              <a:t>概念方案需要回答三个问题</a:t>
            </a:r>
            <a:endParaRPr lang="zh-CN" sz="2400" dirty="0"/>
          </a:p>
        </p:txBody>
      </p:sp>
      <p:sp>
        <p:nvSpPr>
          <p:cNvPr id="3" name="Text 1"/>
          <p:cNvSpPr/>
          <p:nvPr/>
        </p:nvSpPr>
        <p:spPr>
          <a:xfrm>
            <a:off x="523577" y="1447949"/>
            <a:ext cx="8096845"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一个优秀的概念方案，必须能够清晰回答以下三个核心问题。这也是企业评审中导师首先审视的维度。只有同时满足技术可行、老人愿意用、产品能落地三个条件，方案才具备推进价值。</a:t>
            </a:r>
            <a:endParaRPr lang="zh-CN" sz="1000" dirty="0"/>
          </a:p>
        </p:txBody>
      </p:sp>
      <p:sp>
        <p:nvSpPr>
          <p:cNvPr id="4" name="Shape 2"/>
          <p:cNvSpPr/>
          <p:nvPr/>
        </p:nvSpPr>
        <p:spPr>
          <a:xfrm>
            <a:off x="523577" y="2014017"/>
            <a:ext cx="2611636" cy="961132"/>
          </a:xfrm>
          <a:prstGeom prst="roundRect">
            <a:avLst>
              <a:gd name="adj" fmla="val 5721"/>
            </a:avLst>
          </a:prstGeom>
          <a:solidFill>
            <a:srgbClr val="F9D2EB"/>
          </a:solidFill>
          <a:ln w="4763">
            <a:solidFill>
              <a:srgbClr val="DFB8D1"/>
            </a:solidFill>
            <a:prstDash val="solid"/>
          </a:ln>
        </p:spPr>
      </p:sp>
      <p:sp>
        <p:nvSpPr>
          <p:cNvPr id="5" name="Text 3"/>
          <p:cNvSpPr/>
          <p:nvPr/>
        </p:nvSpPr>
        <p:spPr>
          <a:xfrm>
            <a:off x="659234" y="2149673"/>
            <a:ext cx="2340322"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❶ 给谁使用？</a:t>
            </a:r>
            <a:endParaRPr lang="zh-CN" sz="1200" dirty="0"/>
          </a:p>
        </p:txBody>
      </p:sp>
      <p:sp>
        <p:nvSpPr>
          <p:cNvPr id="6" name="Text 4"/>
          <p:cNvSpPr/>
          <p:nvPr/>
        </p:nvSpPr>
        <p:spPr>
          <a:xfrm>
            <a:off x="659234" y="2420689"/>
            <a:ext cx="2340322"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明确目标用户群体：年龄段、健康状况、技术接受能力、使用场景</a:t>
            </a:r>
            <a:endParaRPr lang="zh-CN" sz="1000" dirty="0"/>
          </a:p>
        </p:txBody>
      </p:sp>
      <p:sp>
        <p:nvSpPr>
          <p:cNvPr id="7" name="Shape 5"/>
          <p:cNvSpPr/>
          <p:nvPr/>
        </p:nvSpPr>
        <p:spPr>
          <a:xfrm>
            <a:off x="3266108" y="2014017"/>
            <a:ext cx="2611710" cy="961132"/>
          </a:xfrm>
          <a:prstGeom prst="roundRect">
            <a:avLst>
              <a:gd name="adj" fmla="val 5721"/>
            </a:avLst>
          </a:prstGeom>
          <a:solidFill>
            <a:srgbClr val="F9D2EB"/>
          </a:solidFill>
          <a:ln w="4763">
            <a:solidFill>
              <a:srgbClr val="DFB8D1"/>
            </a:solidFill>
            <a:prstDash val="solid"/>
          </a:ln>
        </p:spPr>
      </p:sp>
      <p:sp>
        <p:nvSpPr>
          <p:cNvPr id="8" name="Text 6"/>
          <p:cNvSpPr/>
          <p:nvPr/>
        </p:nvSpPr>
        <p:spPr>
          <a:xfrm>
            <a:off x="3401764" y="2149673"/>
            <a:ext cx="234039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❷ 解决什么问题？</a:t>
            </a:r>
            <a:endParaRPr lang="zh-CN" sz="1200" dirty="0"/>
          </a:p>
        </p:txBody>
      </p:sp>
      <p:sp>
        <p:nvSpPr>
          <p:cNvPr id="9" name="Text 7"/>
          <p:cNvSpPr/>
          <p:nvPr/>
        </p:nvSpPr>
        <p:spPr>
          <a:xfrm>
            <a:off x="3401764" y="2420689"/>
            <a:ext cx="234039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直指核心痛点：安全隐患、操作困难、情感孤独还是健康监测需求</a:t>
            </a:r>
            <a:endParaRPr lang="zh-CN" sz="1000" dirty="0"/>
          </a:p>
        </p:txBody>
      </p:sp>
      <p:sp>
        <p:nvSpPr>
          <p:cNvPr id="10" name="Shape 8"/>
          <p:cNvSpPr/>
          <p:nvPr/>
        </p:nvSpPr>
        <p:spPr>
          <a:xfrm>
            <a:off x="6008712" y="2014017"/>
            <a:ext cx="2611710" cy="961132"/>
          </a:xfrm>
          <a:prstGeom prst="roundRect">
            <a:avLst>
              <a:gd name="adj" fmla="val 5721"/>
            </a:avLst>
          </a:prstGeom>
          <a:solidFill>
            <a:srgbClr val="F9D2EB"/>
          </a:solidFill>
          <a:ln w="4763">
            <a:solidFill>
              <a:srgbClr val="DFB8D1"/>
            </a:solidFill>
            <a:prstDash val="solid"/>
          </a:ln>
        </p:spPr>
      </p:sp>
      <p:sp>
        <p:nvSpPr>
          <p:cNvPr id="11" name="Text 9"/>
          <p:cNvSpPr/>
          <p:nvPr/>
        </p:nvSpPr>
        <p:spPr>
          <a:xfrm>
            <a:off x="6144369" y="2149673"/>
            <a:ext cx="234039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432338"/>
                </a:solidFill>
                <a:latin typeface="Noto Serif SemiBold" pitchFamily="34" charset="0"/>
                <a:ea typeface="Noto Serif SemiBold" pitchFamily="34" charset="-122"/>
                <a:cs typeface="Noto Serif SemiBold" pitchFamily="34" charset="-120"/>
              </a:rPr>
              <a:t>❸ 为什么这样设计？</a:t>
            </a:r>
            <a:endParaRPr lang="zh-CN" sz="1200" dirty="0"/>
          </a:p>
        </p:txBody>
      </p:sp>
      <p:sp>
        <p:nvSpPr>
          <p:cNvPr id="12" name="Text 10"/>
          <p:cNvSpPr/>
          <p:nvPr/>
        </p:nvSpPr>
        <p:spPr>
          <a:xfrm>
            <a:off x="6144369" y="2420689"/>
            <a:ext cx="2340397"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阐明设计逻辑：技术方案选择依据、造型语言来源、交互方式合理性</a:t>
            </a:r>
            <a:endParaRPr lang="zh-CN" sz="1000" dirty="0"/>
          </a:p>
        </p:txBody>
      </p:sp>
      <p:sp>
        <p:nvSpPr>
          <p:cNvPr id="13" name="Shape 11"/>
          <p:cNvSpPr/>
          <p:nvPr/>
        </p:nvSpPr>
        <p:spPr>
          <a:xfrm>
            <a:off x="429295" y="3122414"/>
            <a:ext cx="4077295" cy="1219795"/>
          </a:xfrm>
          <a:prstGeom prst="roundRect">
            <a:avLst>
              <a:gd name="adj" fmla="val 7727"/>
            </a:avLst>
          </a:prstGeom>
          <a:solidFill>
            <a:srgbClr val="FFB6B3">
              <a:alpha val="95000"/>
            </a:srgbClr>
          </a:solidFill>
          <a:ln/>
        </p:spPr>
      </p:sp>
      <p:sp>
        <p:nvSpPr>
          <p:cNvPr id="14" name="Text 12"/>
          <p:cNvSpPr/>
          <p:nvPr/>
        </p:nvSpPr>
        <p:spPr>
          <a:xfrm>
            <a:off x="560189" y="3253308"/>
            <a:ext cx="3815507" cy="192509"/>
          </a:xfrm>
          <a:prstGeom prst="rect">
            <a:avLst/>
          </a:prstGeom>
          <a:noFill/>
          <a:ln/>
        </p:spPr>
        <p:txBody>
          <a:bodyPr wrap="none" lIns="0" tIns="0" rIns="0" bIns="0" rtlCol="0" anchor="t"/>
          <a:lstStyle/>
          <a:p>
            <a:pPr algn="l" indent="0" marL="0">
              <a:lnSpc>
                <a:spcPct val="104000"/>
              </a:lnSpc>
              <a:buNone/>
            </a:pPr>
            <a:r>
              <a:rPr lang="zh-CN" altLang="en-US" sz="1200" dirty="0">
                <a:solidFill>
                  <a:srgbClr val="371A2D"/>
                </a:solidFill>
                <a:latin typeface="Noto Serif SemiBold" pitchFamily="34" charset="0"/>
                <a:ea typeface="Noto Serif SemiBold" pitchFamily="34" charset="-122"/>
                <a:cs typeface="Noto Serif SemiBold" pitchFamily="34" charset="-120"/>
              </a:rPr>
              <a:t>优秀方案的三个标准</a:t>
            </a:r>
            <a:endParaRPr lang="zh-CN" sz="1200" dirty="0"/>
          </a:p>
        </p:txBody>
      </p:sp>
      <p:sp>
        <p:nvSpPr>
          <p:cNvPr id="15" name="Text 13"/>
          <p:cNvSpPr/>
          <p:nvPr/>
        </p:nvSpPr>
        <p:spPr>
          <a:xfrm>
            <a:off x="560189" y="3576712"/>
            <a:ext cx="3815507" cy="719733"/>
          </a:xfrm>
          <a:prstGeom prst="rect">
            <a:avLst/>
          </a:prstGeom>
          <a:noFill/>
          <a:ln/>
        </p:spPr>
        <p:txBody>
          <a:bodyPr wrap="square" lIns="0" tIns="0" rIns="0" bIns="0" rtlCol="0" anchor="t">
            <a:normAutofit/>
          </a:bodyPr>
          <a:lstStyle/>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技术上可行，有实现路径</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老人真正愿意接受和使用</a:t>
            </a:r>
            <a:endParaRPr lang="zh-CN" sz="1000" dirty="0"/>
          </a:p>
          <a:p>
            <a:pPr algn="l" marL="203200" indent="-203200">
              <a:lnSpc>
                <a:spcPct val="133000"/>
              </a:lnSpc>
              <a:buSzPct val="100000"/>
              <a:buChar char="•"/>
            </a:pPr>
            <a:r>
              <a:rPr lang="zh-CN" altLang="en-US" sz="1000" dirty="0">
                <a:solidFill>
                  <a:srgbClr val="432338"/>
                </a:solidFill>
                <a:latin typeface="Source Sans 3" pitchFamily="34" charset="0"/>
                <a:ea typeface="Source Sans 3" pitchFamily="34" charset="-122"/>
                <a:cs typeface="Source Sans 3" pitchFamily="34" charset="-120"/>
              </a:rPr>
              <a:t>产品具备量产落地可能性</a:t>
            </a:r>
            <a:endParaRPr lang="zh-CN" sz="1000" dirty="0"/>
          </a:p>
        </p:txBody>
      </p:sp>
      <p:sp>
        <p:nvSpPr>
          <p:cNvPr id="16" name="Text 14"/>
          <p:cNvSpPr/>
          <p:nvPr/>
        </p:nvSpPr>
        <p:spPr>
          <a:xfrm>
            <a:off x="4736455" y="3240212"/>
            <a:ext cx="3888730" cy="418802"/>
          </a:xfrm>
          <a:prstGeom prst="rect">
            <a:avLst/>
          </a:prstGeom>
          <a:noFill/>
          <a:ln/>
        </p:spPr>
        <p:txBody>
          <a:bodyPr wrap="square" lIns="0" tIns="0" rIns="0" bIns="0" rtlCol="0" anchor="t">
            <a:normAutofit/>
          </a:bodyPr>
          <a:lstStyle/>
          <a:p>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在企业项目评审中，评委不只看创意是否新颖，更看方案是否真正</a:t>
            </a:r>
            <a:pPr algn="l" indent="0" marL="0">
              <a:lnSpc>
                <a:spcPct val="133000"/>
              </a:lnSpc>
              <a:buNone/>
            </a:pPr>
            <a:r>
              <a:rPr lang="zh-CN" altLang="en-US" sz="1000" b="1" dirty="0">
                <a:solidFill>
                  <a:srgbClr val="432338"/>
                </a:solidFill>
                <a:latin typeface="Source Sans 3 Bold" pitchFamily="34" charset="0"/>
                <a:ea typeface="Source Sans 3 Bold" pitchFamily="34" charset="-122"/>
                <a:cs typeface="Source Sans 3 Bold" pitchFamily="34" charset="-120"/>
              </a:rPr>
              <a:t>以用户为中心</a:t>
            </a:r>
            <a:pPr algn="l" indent="0" marL="0">
              <a:lnSpc>
                <a:spcPct val="133000"/>
              </a:lnSpc>
              <a:buNone/>
            </a:pPr>
            <a:r>
              <a:rPr lang="zh-CN" altLang="en-US" sz="1000" dirty="0">
                <a:solidFill>
                  <a:srgbClr val="432338"/>
                </a:solidFill>
                <a:latin typeface="Source Sans 3" pitchFamily="34" charset="0"/>
                <a:ea typeface="Source Sans 3" pitchFamily="34" charset="-122"/>
                <a:cs typeface="Source Sans 3" pitchFamily="34" charset="-120"/>
              </a:rPr>
              <a:t>，能否经受工程化的推敲与市场的检验。</a:t>
            </a:r>
            <a:endParaRPr lang="zh-CN"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429000" cy="5143500"/>
          </a:xfrm>
          <a:prstGeom prst="rect">
            <a:avLst/>
          </a:prstGeom>
        </p:spPr>
      </p:pic>
      <p:sp>
        <p:nvSpPr>
          <p:cNvPr id="3" name="Text 0"/>
          <p:cNvSpPr/>
          <p:nvPr/>
        </p:nvSpPr>
        <p:spPr>
          <a:xfrm>
            <a:off x="3952577" y="387176"/>
            <a:ext cx="4667845" cy="300782"/>
          </a:xfrm>
          <a:prstGeom prst="rect">
            <a:avLst/>
          </a:prstGeom>
          <a:noFill/>
          <a:ln/>
        </p:spPr>
        <p:txBody>
          <a:bodyPr wrap="none" lIns="0" tIns="0" rIns="0" bIns="0" rtlCol="0" anchor="t"/>
          <a:lstStyle/>
          <a:p>
            <a:pPr algn="l" indent="0" marL="0">
              <a:lnSpc>
                <a:spcPct val="104000"/>
              </a:lnSpc>
              <a:buNone/>
            </a:pPr>
            <a:r>
              <a:rPr lang="zh-CN" altLang="en-US" sz="1850" dirty="0">
                <a:solidFill>
                  <a:srgbClr val="371A2D"/>
                </a:solidFill>
                <a:latin typeface="Noto Serif SemiBold" pitchFamily="34" charset="0"/>
                <a:ea typeface="Noto Serif SemiBold" pitchFamily="34" charset="-122"/>
                <a:cs typeface="Noto Serif SemiBold" pitchFamily="34" charset="-120"/>
              </a:rPr>
              <a:t>阶段三：深化设计——把创意变成产品</a:t>
            </a:r>
            <a:endParaRPr lang="zh-CN" sz="1850" dirty="0"/>
          </a:p>
        </p:txBody>
      </p:sp>
      <p:sp>
        <p:nvSpPr>
          <p:cNvPr id="4" name="Text 1"/>
          <p:cNvSpPr/>
          <p:nvPr/>
        </p:nvSpPr>
        <p:spPr>
          <a:xfrm>
            <a:off x="3952577" y="807765"/>
            <a:ext cx="4667845" cy="291257"/>
          </a:xfrm>
          <a:prstGeom prst="rect">
            <a:avLst/>
          </a:prstGeom>
          <a:noFill/>
          <a:ln/>
        </p:spPr>
        <p:txBody>
          <a:bodyPr wrap="square" lIns="0" tIns="0" rIns="0" bIns="0" rtlCol="0" anchor="t">
            <a:normAutofit/>
          </a:bodyPr>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通过评审的概念方案进入深化设计阶段。这一阶段的目标是将创意转化为</a:t>
            </a:r>
            <a:pPr algn="l" indent="0" marL="0">
              <a:lnSpc>
                <a:spcPct val="119000"/>
              </a:lnSpc>
              <a:buNone/>
            </a:pPr>
            <a:r>
              <a:rPr lang="zh-CN" altLang="en-US" sz="800" b="1" dirty="0">
                <a:solidFill>
                  <a:srgbClr val="432338"/>
                </a:solidFill>
                <a:latin typeface="Source Sans 3 Bold" pitchFamily="34" charset="0"/>
                <a:ea typeface="Source Sans 3 Bold" pitchFamily="34" charset="-122"/>
                <a:cs typeface="Source Sans 3 Bold" pitchFamily="34" charset="-120"/>
              </a:rPr>
              <a:t>接近真实生产要求</a:t>
            </a:r>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的完整设计方案，输出可供工程师评审的设计文件。</a:t>
            </a:r>
            <a:endParaRPr lang="zh-CN" sz="800" dirty="0"/>
          </a:p>
        </p:txBody>
      </p:sp>
      <p:pic>
        <p:nvPicPr>
          <p:cNvPr id="5" name="Image 1" descr="preencoded.png">    </p:cNvPr>
          <p:cNvPicPr>
            <a:picLocks noChangeAspect="1"/>
          </p:cNvPicPr>
          <p:nvPr/>
        </p:nvPicPr>
        <p:blipFill>
          <a:blip r:embed="rId2"/>
          <a:stretch>
            <a:fillRect/>
          </a:stretch>
        </p:blipFill>
        <p:spPr>
          <a:xfrm>
            <a:off x="3952577" y="1188839"/>
            <a:ext cx="4667845" cy="2136279"/>
          </a:xfrm>
          <a:prstGeom prst="rect">
            <a:avLst/>
          </a:prstGeom>
        </p:spPr>
      </p:pic>
      <p:sp>
        <p:nvSpPr>
          <p:cNvPr id="6" name="Text 2"/>
          <p:cNvSpPr/>
          <p:nvPr/>
        </p:nvSpPr>
        <p:spPr>
          <a:xfrm>
            <a:off x="7526744" y="2822789"/>
            <a:ext cx="876337" cy="158780"/>
          </a:xfrm>
          <a:prstGeom prst="rect">
            <a:avLst/>
          </a:prstGeom>
          <a:noFill/>
          <a:ln/>
        </p:spPr>
        <p:txBody>
          <a:bodyPr wrap="none" lIns="0" tIns="0" rIns="0" bIns="0" rtlCol="0" anchor="t"/>
          <a:lstStyle/>
          <a:p>
            <a:pPr algn="ctr"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工程图</a:t>
            </a:r>
            <a:endParaRPr lang="zh-CN" sz="1000" dirty="0"/>
          </a:p>
        </p:txBody>
      </p:sp>
      <p:sp>
        <p:nvSpPr>
          <p:cNvPr id="7" name="Text 3"/>
          <p:cNvSpPr/>
          <p:nvPr/>
        </p:nvSpPr>
        <p:spPr>
          <a:xfrm>
            <a:off x="6422320" y="2822789"/>
            <a:ext cx="876337" cy="158780"/>
          </a:xfrm>
          <a:prstGeom prst="rect">
            <a:avLst/>
          </a:prstGeom>
          <a:noFill/>
          <a:ln/>
        </p:spPr>
        <p:txBody>
          <a:bodyPr wrap="none" lIns="0" tIns="0" rIns="0" bIns="0" rtlCol="0" anchor="t"/>
          <a:lstStyle/>
          <a:p>
            <a:pPr algn="ctr"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三视图</a:t>
            </a:r>
            <a:endParaRPr lang="zh-CN" sz="1000" dirty="0"/>
          </a:p>
        </p:txBody>
      </p:sp>
      <p:sp>
        <p:nvSpPr>
          <p:cNvPr id="8" name="Text 4"/>
          <p:cNvSpPr/>
          <p:nvPr/>
        </p:nvSpPr>
        <p:spPr>
          <a:xfrm>
            <a:off x="5323898" y="2822789"/>
            <a:ext cx="876337" cy="158780"/>
          </a:xfrm>
          <a:prstGeom prst="rect">
            <a:avLst/>
          </a:prstGeom>
          <a:noFill/>
          <a:ln/>
        </p:spPr>
        <p:txBody>
          <a:bodyPr wrap="none" lIns="0" tIns="0" rIns="0" bIns="0" rtlCol="0" anchor="t"/>
          <a:lstStyle/>
          <a:p>
            <a:pPr algn="ctr"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效果图</a:t>
            </a:r>
            <a:endParaRPr lang="zh-CN" sz="1000" dirty="0"/>
          </a:p>
        </p:txBody>
      </p:sp>
      <p:sp>
        <p:nvSpPr>
          <p:cNvPr id="9" name="Text 5"/>
          <p:cNvSpPr/>
          <p:nvPr/>
        </p:nvSpPr>
        <p:spPr>
          <a:xfrm>
            <a:off x="4201467" y="2822789"/>
            <a:ext cx="876337" cy="158780"/>
          </a:xfrm>
          <a:prstGeom prst="rect">
            <a:avLst/>
          </a:prstGeom>
          <a:noFill/>
          <a:ln/>
        </p:spPr>
        <p:txBody>
          <a:bodyPr wrap="none" lIns="0" tIns="0" rIns="0" bIns="0" rtlCol="0" anchor="t"/>
          <a:lstStyle/>
          <a:p>
            <a:pPr algn="ctr" indent="0" marL="0">
              <a:lnSpc>
                <a:spcPct val="104000"/>
              </a:lnSpc>
              <a:buNone/>
            </a:pPr>
            <a:r>
              <a:rPr lang="zh-CN" altLang="en-US" sz="1000" dirty="0">
                <a:solidFill>
                  <a:srgbClr val="432338"/>
                </a:solidFill>
                <a:latin typeface="Noto Serif SemiBold" pitchFamily="34" charset="0"/>
                <a:ea typeface="Noto Serif SemiBold" pitchFamily="34" charset="-122"/>
                <a:cs typeface="Noto Serif SemiBold" pitchFamily="34" charset="-120"/>
              </a:rPr>
              <a:t>手绘草图</a:t>
            </a:r>
            <a:endParaRPr lang="zh-CN" sz="1000" dirty="0"/>
          </a:p>
        </p:txBody>
      </p:sp>
      <p:sp>
        <p:nvSpPr>
          <p:cNvPr id="10" name="Shape 6"/>
          <p:cNvSpPr/>
          <p:nvPr/>
        </p:nvSpPr>
        <p:spPr>
          <a:xfrm>
            <a:off x="3952577" y="3414936"/>
            <a:ext cx="1502718" cy="703585"/>
          </a:xfrm>
          <a:prstGeom prst="roundRect">
            <a:avLst>
              <a:gd name="adj" fmla="val 6105"/>
            </a:avLst>
          </a:prstGeom>
          <a:solidFill>
            <a:srgbClr val="F9D2EB"/>
          </a:solidFill>
          <a:ln w="4763">
            <a:solidFill>
              <a:srgbClr val="DFB8D1"/>
            </a:solidFill>
            <a:prstDash val="solid"/>
          </a:ln>
        </p:spPr>
      </p:sp>
      <p:sp>
        <p:nvSpPr>
          <p:cNvPr id="11" name="Text 7"/>
          <p:cNvSpPr/>
          <p:nvPr/>
        </p:nvSpPr>
        <p:spPr>
          <a:xfrm>
            <a:off x="4059585" y="3521943"/>
            <a:ext cx="1288703"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外观设计</a:t>
            </a:r>
            <a:endParaRPr lang="zh-CN" sz="900" dirty="0"/>
          </a:p>
        </p:txBody>
      </p:sp>
      <p:sp>
        <p:nvSpPr>
          <p:cNvPr id="12" name="Text 8"/>
          <p:cNvSpPr/>
          <p:nvPr/>
        </p:nvSpPr>
        <p:spPr>
          <a:xfrm>
            <a:off x="4059585" y="3720257"/>
            <a:ext cx="1288703" cy="291257"/>
          </a:xfrm>
          <a:prstGeom prst="rect">
            <a:avLst/>
          </a:prstGeom>
          <a:noFill/>
          <a:ln/>
        </p:spPr>
        <p:txBody>
          <a:bodyPr wrap="square" lIns="0" tIns="0" rIns="0" bIns="0" rtlCol="0" anchor="t">
            <a:normAutofit/>
          </a:bodyPr>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造型语言、比例关系、品牌风格</a:t>
            </a:r>
            <a:endParaRPr lang="zh-CN" sz="800" dirty="0"/>
          </a:p>
        </p:txBody>
      </p:sp>
      <p:sp>
        <p:nvSpPr>
          <p:cNvPr id="13" name="Shape 9"/>
          <p:cNvSpPr/>
          <p:nvPr/>
        </p:nvSpPr>
        <p:spPr>
          <a:xfrm>
            <a:off x="5535141" y="3414936"/>
            <a:ext cx="1502718" cy="703585"/>
          </a:xfrm>
          <a:prstGeom prst="roundRect">
            <a:avLst>
              <a:gd name="adj" fmla="val 6105"/>
            </a:avLst>
          </a:prstGeom>
          <a:solidFill>
            <a:srgbClr val="F9D2EB"/>
          </a:solidFill>
          <a:ln w="4763">
            <a:solidFill>
              <a:srgbClr val="DFB8D1"/>
            </a:solidFill>
            <a:prstDash val="solid"/>
          </a:ln>
        </p:spPr>
      </p:sp>
      <p:sp>
        <p:nvSpPr>
          <p:cNvPr id="14" name="Text 10"/>
          <p:cNvSpPr/>
          <p:nvPr/>
        </p:nvSpPr>
        <p:spPr>
          <a:xfrm>
            <a:off x="5642149" y="3521943"/>
            <a:ext cx="1288703"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结构设计</a:t>
            </a:r>
            <a:endParaRPr lang="zh-CN" sz="900" dirty="0"/>
          </a:p>
        </p:txBody>
      </p:sp>
      <p:sp>
        <p:nvSpPr>
          <p:cNvPr id="15" name="Text 11"/>
          <p:cNvSpPr/>
          <p:nvPr/>
        </p:nvSpPr>
        <p:spPr>
          <a:xfrm>
            <a:off x="5642149" y="3720257"/>
            <a:ext cx="1288703" cy="291257"/>
          </a:xfrm>
          <a:prstGeom prst="rect">
            <a:avLst/>
          </a:prstGeom>
          <a:noFill/>
          <a:ln/>
        </p:spPr>
        <p:txBody>
          <a:bodyPr wrap="square" lIns="0" tIns="0" rIns="0" bIns="0" rtlCol="0" anchor="t">
            <a:normAutofit/>
          </a:bodyPr>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装配关系、内部结构、维修便利性</a:t>
            </a:r>
            <a:endParaRPr lang="zh-CN" sz="800" dirty="0"/>
          </a:p>
        </p:txBody>
      </p:sp>
      <p:sp>
        <p:nvSpPr>
          <p:cNvPr id="16" name="Shape 12"/>
          <p:cNvSpPr/>
          <p:nvPr/>
        </p:nvSpPr>
        <p:spPr>
          <a:xfrm>
            <a:off x="7117705" y="3414936"/>
            <a:ext cx="1502718" cy="703585"/>
          </a:xfrm>
          <a:prstGeom prst="roundRect">
            <a:avLst>
              <a:gd name="adj" fmla="val 6105"/>
            </a:avLst>
          </a:prstGeom>
          <a:solidFill>
            <a:srgbClr val="F9D2EB"/>
          </a:solidFill>
          <a:ln w="4763">
            <a:solidFill>
              <a:srgbClr val="DFB8D1"/>
            </a:solidFill>
            <a:prstDash val="solid"/>
          </a:ln>
        </p:spPr>
      </p:sp>
      <p:sp>
        <p:nvSpPr>
          <p:cNvPr id="17" name="Text 13"/>
          <p:cNvSpPr/>
          <p:nvPr/>
        </p:nvSpPr>
        <p:spPr>
          <a:xfrm>
            <a:off x="7224713" y="3521943"/>
            <a:ext cx="1288703"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CMF设计</a:t>
            </a:r>
            <a:endParaRPr lang="zh-CN" sz="900" dirty="0"/>
          </a:p>
        </p:txBody>
      </p:sp>
      <p:sp>
        <p:nvSpPr>
          <p:cNvPr id="18" name="Text 14"/>
          <p:cNvSpPr/>
          <p:nvPr/>
        </p:nvSpPr>
        <p:spPr>
          <a:xfrm>
            <a:off x="7224713" y="3720257"/>
            <a:ext cx="1288703"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色彩、材料、表面处理方案</a:t>
            </a:r>
            <a:endParaRPr lang="zh-CN" sz="800" dirty="0"/>
          </a:p>
        </p:txBody>
      </p:sp>
      <p:sp>
        <p:nvSpPr>
          <p:cNvPr id="19" name="Shape 15"/>
          <p:cNvSpPr/>
          <p:nvPr/>
        </p:nvSpPr>
        <p:spPr>
          <a:xfrm>
            <a:off x="3952577" y="4198367"/>
            <a:ext cx="4667845" cy="557957"/>
          </a:xfrm>
          <a:prstGeom prst="roundRect">
            <a:avLst>
              <a:gd name="adj" fmla="val 7699"/>
            </a:avLst>
          </a:prstGeom>
          <a:solidFill>
            <a:srgbClr val="F9D2EB"/>
          </a:solidFill>
          <a:ln w="4763">
            <a:solidFill>
              <a:srgbClr val="DFB8D1"/>
            </a:solidFill>
            <a:prstDash val="solid"/>
          </a:ln>
        </p:spPr>
      </p:sp>
      <p:sp>
        <p:nvSpPr>
          <p:cNvPr id="20" name="Text 16"/>
          <p:cNvSpPr/>
          <p:nvPr/>
        </p:nvSpPr>
        <p:spPr>
          <a:xfrm>
            <a:off x="4059585" y="4305374"/>
            <a:ext cx="4453830" cy="150391"/>
          </a:xfrm>
          <a:prstGeom prst="rect">
            <a:avLst/>
          </a:prstGeom>
          <a:noFill/>
          <a:ln/>
        </p:spPr>
        <p:txBody>
          <a:bodyPr wrap="none" lIns="0" tIns="0" rIns="0" bIns="0" rtlCol="0" anchor="t"/>
          <a:lstStyle/>
          <a:p>
            <a:pPr algn="l" indent="0" marL="0">
              <a:lnSpc>
                <a:spcPct val="104000"/>
              </a:lnSpc>
              <a:buNone/>
            </a:pPr>
            <a:r>
              <a:rPr lang="zh-CN" altLang="en-US" sz="900" dirty="0">
                <a:solidFill>
                  <a:srgbClr val="432338"/>
                </a:solidFill>
                <a:latin typeface="Noto Serif SemiBold" pitchFamily="34" charset="0"/>
                <a:ea typeface="Noto Serif SemiBold" pitchFamily="34" charset="-122"/>
                <a:cs typeface="Noto Serif SemiBold" pitchFamily="34" charset="-120"/>
              </a:rPr>
              <a:t>交互流程</a:t>
            </a:r>
            <a:endParaRPr lang="zh-CN" sz="900" dirty="0"/>
          </a:p>
        </p:txBody>
      </p:sp>
      <p:sp>
        <p:nvSpPr>
          <p:cNvPr id="21" name="Text 17"/>
          <p:cNvSpPr/>
          <p:nvPr/>
        </p:nvSpPr>
        <p:spPr>
          <a:xfrm>
            <a:off x="4059585" y="4503688"/>
            <a:ext cx="4453830" cy="145628"/>
          </a:xfrm>
          <a:prstGeom prst="rect">
            <a:avLst/>
          </a:prstGeom>
          <a:noFill/>
          <a:ln/>
        </p:spPr>
        <p:txBody>
          <a:bodyPr wrap="none" lIns="0" tIns="0" rIns="0" bIns="0" rtlCol="0" anchor="t"/>
          <a:lstStyle/>
          <a:p>
            <a:pPr algn="l" indent="0" marL="0">
              <a:lnSpc>
                <a:spcPct val="119000"/>
              </a:lnSpc>
              <a:buNone/>
            </a:pPr>
            <a:r>
              <a:rPr lang="zh-CN" altLang="en-US" sz="800" dirty="0">
                <a:solidFill>
                  <a:srgbClr val="432338"/>
                </a:solidFill>
                <a:latin typeface="Source Sans 3" pitchFamily="34" charset="0"/>
                <a:ea typeface="Source Sans 3" pitchFamily="34" charset="-122"/>
                <a:cs typeface="Source Sans 3" pitchFamily="34" charset="-120"/>
              </a:rPr>
              <a:t>操作逻辑、界面设计、反馈机制</a:t>
            </a:r>
            <a:endParaRPr lang="zh-CN"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2026-08-01T06:46:47Z</dcterms:created>
  <dcterms:modified xsi:type="dcterms:W3CDTF">2026-08-01T06:46:47Z</dcterms:modified>
</cp:coreProperties>
</file>