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embeddedFontLst>
    <p:embeddedFont>
      <p:font typeface="Noto Serif Black"/>
      <p:regular r:id="rId201314"/>
    </p:embeddedFont>
    <p:embeddedFont>
      <p:font typeface="Noto Serif"/>
      <p:regular r:id="rId201315"/>
    </p:embeddedFont>
    <p:embeddedFont>
      <p:font typeface="Noto Serif SemiBold"/>
      <p:regular r:id="rId201316"/>
    </p:embeddedFont>
    <p:embeddedFont>
      <p:font typeface="Noto Serif Bold"/>
      <p:regular r:id="rId201317"/>
    </p:embeddedFont>
    <p:embeddedFont>
      <p:font typeface="Source Sans 3"/>
      <p:regular r:id="rId201318"/>
    </p:embeddedFont>
    <p:embeddedFont>
      <p:font typeface="Source Sans 3 SemiBold"/>
      <p:regular r:id="rId201319"/>
    </p:embeddedFont>
    <p:embeddedFont>
      <p:font typeface="Source Sans 3 Bold"/>
      <p:regular r:id="rId201320"/>
    </p:embeddedFont>
    <p:embeddedFont>
      <p:font typeface="Source Sans 3 Black"/>
      <p:regular r:id="rId2013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slideLayout" Target="../slideLayouts/slideLayout2.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slideLayout" Target="../slideLayouts/slideLayout2.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3.png"/><Relationship Id="rId6" Type="http://schemas.openxmlformats.org/officeDocument/2006/relationships/image" Target="../media/image-5-4.svg"/><Relationship Id="rId7" Type="http://schemas.openxmlformats.org/officeDocument/2006/relationships/image" Target="../media/image-5-3.png"/><Relationship Id="rId8" Type="http://schemas.openxmlformats.org/officeDocument/2006/relationships/image" Target="../media/image-5-4.svg"/><Relationship Id="rId9" Type="http://schemas.openxmlformats.org/officeDocument/2006/relationships/image" Target="../media/image-5-3.png"/><Relationship Id="rId10" Type="http://schemas.openxmlformats.org/officeDocument/2006/relationships/image" Target="../media/image-5-4.svg"/><Relationship Id="rId11" Type="http://schemas.openxmlformats.org/officeDocument/2006/relationships/slideLayout" Target="../slideLayouts/slideLayout2.xml"/><Relationship Id="rId1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jpeg"/><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slideLayout" Target="../slideLayouts/slideLayout2.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slideLayout" Target="../slideLayouts/slideLayout2.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png"/><Relationship Id="rId3" Type="http://schemas.openxmlformats.org/officeDocument/2006/relationships/slideLayout" Target="../slideLayouts/slideLayout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slideLayout" Target="../slideLayouts/slideLayout2.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2053977"/>
            <a:ext cx="4667845" cy="384944"/>
          </a:xfrm>
          <a:prstGeom prst="rect">
            <a:avLst/>
          </a:prstGeom>
          <a:noFill/>
          <a:ln/>
        </p:spPr>
        <p:txBody>
          <a:bodyPr wrap="none" lIns="0" tIns="0" rIns="0" bIns="0" rtlCol="0" anchor="t"/>
          <a:lstStyle/>
          <a:p>
            <a:pPr algn="ctr"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智能适老生活用品创新升级项目</a:t>
            </a:r>
            <a:endParaRPr lang="zh-CN" sz="2400" dirty="0"/>
          </a:p>
        </p:txBody>
      </p:sp>
      <p:sp>
        <p:nvSpPr>
          <p:cNvPr id="4" name="Text 1"/>
          <p:cNvSpPr/>
          <p:nvPr/>
        </p:nvSpPr>
        <p:spPr>
          <a:xfrm>
            <a:off x="523577" y="2491234"/>
            <a:ext cx="4667845"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E851B2"/>
                </a:solidFill>
                <a:latin typeface="Noto Serif SemiBold" pitchFamily="34" charset="0"/>
                <a:ea typeface="Noto Serif SemiBold" pitchFamily="34" charset="-122"/>
                <a:cs typeface="Noto Serif SemiBold" pitchFamily="34" charset="-120"/>
              </a:rPr>
              <a:t>成果验收与评价</a:t>
            </a:r>
            <a:pPr algn="ctr"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 项目实践教学</a:t>
            </a:r>
            <a:endParaRPr lang="zh-CN" sz="1200" dirty="0"/>
          </a:p>
        </p:txBody>
      </p:sp>
      <p:sp>
        <p:nvSpPr>
          <p:cNvPr id="5" name="Text 2"/>
          <p:cNvSpPr/>
          <p:nvPr/>
        </p:nvSpPr>
        <p:spPr>
          <a:xfrm>
            <a:off x="294977" y="2880047"/>
            <a:ext cx="5125045"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企业项目制教学成果展示</a:t>
            </a:r>
            <a:endParaRPr lang="zh-CN"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380479"/>
            <a:ext cx="4667845" cy="354955"/>
          </a:xfrm>
          <a:prstGeom prst="rect">
            <a:avLst/>
          </a:prstGeom>
          <a:noFill/>
          <a:ln/>
        </p:spPr>
        <p:txBody>
          <a:bodyPr wrap="none" lIns="0" tIns="0" rIns="0" bIns="0" rtlCol="0" anchor="t"/>
          <a:lstStyle/>
          <a:p>
            <a:pPr algn="l" indent="0" marL="0">
              <a:lnSpc>
                <a:spcPct val="104000"/>
              </a:lnSpc>
              <a:buNone/>
            </a:pPr>
            <a:r>
              <a:rPr lang="zh-CN" altLang="en-US" sz="2200" dirty="0">
                <a:solidFill>
                  <a:srgbClr val="371A2D"/>
                </a:solidFill>
                <a:latin typeface="Noto Serif SemiBold" pitchFamily="34" charset="0"/>
                <a:ea typeface="Noto Serif SemiBold" pitchFamily="34" charset="-122"/>
                <a:cs typeface="Noto Serif SemiBold" pitchFamily="34" charset="-120"/>
              </a:rPr>
              <a:t>岗位胜任力评价</a:t>
            </a:r>
            <a:endParaRPr lang="zh-CN" sz="2200" dirty="0"/>
          </a:p>
        </p:txBody>
      </p:sp>
      <p:sp>
        <p:nvSpPr>
          <p:cNvPr id="4" name="Text 1"/>
          <p:cNvSpPr/>
          <p:nvPr/>
        </p:nvSpPr>
        <p:spPr>
          <a:xfrm>
            <a:off x="3952577" y="902271"/>
            <a:ext cx="4667845" cy="371029"/>
          </a:xfrm>
          <a:prstGeom prst="rect">
            <a:avLst/>
          </a:prstGeom>
          <a:noFill/>
          <a:ln/>
        </p:spPr>
        <p:txBody>
          <a:bodyPr wrap="square" lIns="0" tIns="0" rIns="0" bIns="0" rtlCol="0" anchor="t">
            <a:normAutofit/>
          </a:bodyPr>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岗位胜任力是人才评价的核心指标，衡量学生是否能够在真实工作环境中独立承担设计岗位职责，完成从理解需求到交付成果的完整工作闭环。</a:t>
            </a:r>
            <a:endParaRPr lang="zh-CN" sz="950" dirty="0"/>
          </a:p>
        </p:txBody>
      </p:sp>
      <p:sp>
        <p:nvSpPr>
          <p:cNvPr id="5" name="Shape 2"/>
          <p:cNvSpPr/>
          <p:nvPr/>
        </p:nvSpPr>
        <p:spPr>
          <a:xfrm>
            <a:off x="3865662" y="1398389"/>
            <a:ext cx="2360563" cy="3364632"/>
          </a:xfrm>
          <a:prstGeom prst="roundRect">
            <a:avLst>
              <a:gd name="adj" fmla="val 3681"/>
            </a:avLst>
          </a:prstGeom>
          <a:solidFill>
            <a:srgbClr val="FFE1F7">
              <a:alpha val="95000"/>
            </a:srgbClr>
          </a:solidFill>
          <a:ln/>
        </p:spPr>
      </p:sp>
      <p:sp>
        <p:nvSpPr>
          <p:cNvPr id="6" name="Text 3"/>
          <p:cNvSpPr/>
          <p:nvPr/>
        </p:nvSpPr>
        <p:spPr>
          <a:xfrm>
            <a:off x="3986287" y="1509638"/>
            <a:ext cx="2119313"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371A2D"/>
                </a:solidFill>
                <a:latin typeface="Noto Serif SemiBold" pitchFamily="34" charset="0"/>
                <a:ea typeface="Noto Serif SemiBold" pitchFamily="34" charset="-122"/>
                <a:cs typeface="Noto Serif SemiBold" pitchFamily="34" charset="-120"/>
              </a:rPr>
              <a:t>核心能力要求</a:t>
            </a:r>
            <a:endParaRPr lang="zh-CN" sz="1100" dirty="0"/>
          </a:p>
        </p:txBody>
      </p:sp>
      <p:sp>
        <p:nvSpPr>
          <p:cNvPr id="7" name="Text 4"/>
          <p:cNvSpPr/>
          <p:nvPr/>
        </p:nvSpPr>
        <p:spPr>
          <a:xfrm>
            <a:off x="3986287" y="1798365"/>
            <a:ext cx="2119313" cy="1044327"/>
          </a:xfrm>
          <a:prstGeom prst="rect">
            <a:avLst/>
          </a:prstGeom>
          <a:noFill/>
          <a:ln/>
        </p:spPr>
        <p:txBody>
          <a:bodyPr wrap="square" lIns="0" tIns="0" rIns="0" bIns="0" rtlCol="0" anchor="t">
            <a:normAutofit/>
          </a:bodyPr>
          <a:lstStyle/>
          <a:p>
            <a:pPr algn="l" marL="193040" indent="-193040">
              <a:lnSpc>
                <a:spcPct val="128000"/>
              </a:lnSpc>
              <a:buSzPct val="100000"/>
              <a:buChar char="•"/>
            </a:pPr>
            <a:r>
              <a:rPr lang="zh-CN" altLang="en-US" sz="950" dirty="0">
                <a:solidFill>
                  <a:srgbClr val="432338"/>
                </a:solidFill>
                <a:latin typeface="Source Sans 3" pitchFamily="34" charset="0"/>
                <a:ea typeface="Source Sans 3" pitchFamily="34" charset="-122"/>
                <a:cs typeface="Source Sans 3" pitchFamily="34" charset="-120"/>
              </a:rPr>
              <a:t>准确理解项目需求与设计任务书</a:t>
            </a:r>
            <a:endParaRPr lang="zh-CN" sz="950" dirty="0"/>
          </a:p>
          <a:p>
            <a:pPr algn="l" marL="193040" indent="-193040">
              <a:lnSpc>
                <a:spcPct val="128000"/>
              </a:lnSpc>
              <a:buSzPct val="100000"/>
              <a:buChar char="•"/>
            </a:pPr>
            <a:r>
              <a:rPr lang="zh-CN" altLang="en-US" sz="950" dirty="0">
                <a:solidFill>
                  <a:srgbClr val="432338"/>
                </a:solidFill>
                <a:latin typeface="Source Sans 3" pitchFamily="34" charset="0"/>
                <a:ea typeface="Source Sans 3" pitchFamily="34" charset="-122"/>
                <a:cs typeface="Source Sans 3" pitchFamily="34" charset="-120"/>
              </a:rPr>
              <a:t>独立完成各阶段设计任务</a:t>
            </a:r>
            <a:endParaRPr lang="zh-CN" sz="950" dirty="0"/>
          </a:p>
          <a:p>
            <a:pPr algn="l" marL="193040" indent="-193040">
              <a:lnSpc>
                <a:spcPct val="128000"/>
              </a:lnSpc>
              <a:buSzPct val="100000"/>
              <a:buChar char="•"/>
            </a:pPr>
            <a:r>
              <a:rPr lang="zh-CN" altLang="en-US" sz="950" dirty="0">
                <a:solidFill>
                  <a:srgbClr val="432338"/>
                </a:solidFill>
                <a:latin typeface="Source Sans 3" pitchFamily="34" charset="0"/>
                <a:ea typeface="Source Sans 3" pitchFamily="34" charset="-122"/>
                <a:cs typeface="Source Sans 3" pitchFamily="34" charset="-120"/>
              </a:rPr>
              <a:t>熟练使用主流设计工具（AI、CAD、三维软件）</a:t>
            </a:r>
            <a:endParaRPr lang="zh-CN" sz="950" dirty="0"/>
          </a:p>
          <a:p>
            <a:pPr algn="l" marL="193040" indent="-193040">
              <a:lnSpc>
                <a:spcPct val="128000"/>
              </a:lnSpc>
              <a:buSzPct val="100000"/>
              <a:buChar char="•"/>
            </a:pPr>
            <a:r>
              <a:rPr lang="zh-CN" altLang="en-US" sz="950" dirty="0">
                <a:solidFill>
                  <a:srgbClr val="432338"/>
                </a:solidFill>
                <a:latin typeface="Source Sans 3" pitchFamily="34" charset="0"/>
                <a:ea typeface="Source Sans 3" pitchFamily="34" charset="-122"/>
                <a:cs typeface="Source Sans 3" pitchFamily="34" charset="-120"/>
              </a:rPr>
              <a:t>面对实际问题提出可行的解决方案</a:t>
            </a:r>
            <a:endParaRPr lang="zh-CN" sz="950" dirty="0"/>
          </a:p>
        </p:txBody>
      </p:sp>
      <p:sp>
        <p:nvSpPr>
          <p:cNvPr id="8" name="Text 5"/>
          <p:cNvSpPr/>
          <p:nvPr/>
        </p:nvSpPr>
        <p:spPr>
          <a:xfrm>
            <a:off x="6438454" y="1509638"/>
            <a:ext cx="2186732"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371A2D"/>
                </a:solidFill>
                <a:latin typeface="Noto Serif SemiBold" pitchFamily="34" charset="0"/>
                <a:ea typeface="Noto Serif SemiBold" pitchFamily="34" charset="-122"/>
                <a:cs typeface="Noto Serif SemiBold" pitchFamily="34" charset="-120"/>
              </a:rPr>
              <a:t>对应目标岗位</a:t>
            </a:r>
            <a:endParaRPr lang="zh-CN" sz="1100" dirty="0"/>
          </a:p>
        </p:txBody>
      </p:sp>
      <p:sp>
        <p:nvSpPr>
          <p:cNvPr id="9" name="Shape 6"/>
          <p:cNvSpPr/>
          <p:nvPr/>
        </p:nvSpPr>
        <p:spPr>
          <a:xfrm>
            <a:off x="6438454" y="1812206"/>
            <a:ext cx="2186732" cy="744066"/>
          </a:xfrm>
          <a:prstGeom prst="roundRect">
            <a:avLst>
              <a:gd name="adj" fmla="val 6812"/>
            </a:avLst>
          </a:prstGeom>
          <a:solidFill>
            <a:srgbClr val="FFFFFF">
              <a:alpha val="95000"/>
            </a:srgbClr>
          </a:solidFill>
          <a:ln w="14288">
            <a:solidFill>
              <a:srgbClr val="DFB8D1"/>
            </a:solidFill>
            <a:prstDash val="solid"/>
          </a:ln>
        </p:spPr>
      </p:sp>
      <p:sp>
        <p:nvSpPr>
          <p:cNvPr id="10" name="Text 7"/>
          <p:cNvSpPr/>
          <p:nvPr/>
        </p:nvSpPr>
        <p:spPr>
          <a:xfrm>
            <a:off x="6573366" y="1947118"/>
            <a:ext cx="1916906"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产品设计师</a:t>
            </a:r>
            <a:endParaRPr lang="zh-CN" sz="1100" dirty="0"/>
          </a:p>
        </p:txBody>
      </p:sp>
      <p:sp>
        <p:nvSpPr>
          <p:cNvPr id="11" name="Text 8"/>
          <p:cNvSpPr/>
          <p:nvPr/>
        </p:nvSpPr>
        <p:spPr>
          <a:xfrm>
            <a:off x="6573366" y="2235845"/>
            <a:ext cx="1916906"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负责消费类产品的外观与结构设计</a:t>
            </a:r>
            <a:endParaRPr lang="zh-CN" sz="950" dirty="0"/>
          </a:p>
        </p:txBody>
      </p:sp>
      <p:sp>
        <p:nvSpPr>
          <p:cNvPr id="12" name="Shape 9"/>
          <p:cNvSpPr/>
          <p:nvPr/>
        </p:nvSpPr>
        <p:spPr>
          <a:xfrm>
            <a:off x="6438454" y="2667521"/>
            <a:ext cx="2186732" cy="929580"/>
          </a:xfrm>
          <a:prstGeom prst="roundRect">
            <a:avLst>
              <a:gd name="adj" fmla="val 5453"/>
            </a:avLst>
          </a:prstGeom>
          <a:solidFill>
            <a:srgbClr val="FFFFFF">
              <a:alpha val="95000"/>
            </a:srgbClr>
          </a:solidFill>
          <a:ln w="14288">
            <a:solidFill>
              <a:srgbClr val="DFB8D1"/>
            </a:solidFill>
            <a:prstDash val="solid"/>
          </a:ln>
        </p:spPr>
      </p:sp>
      <p:sp>
        <p:nvSpPr>
          <p:cNvPr id="13" name="Text 10"/>
          <p:cNvSpPr/>
          <p:nvPr/>
        </p:nvSpPr>
        <p:spPr>
          <a:xfrm>
            <a:off x="6573366" y="2802434"/>
            <a:ext cx="1916906"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智能硬件设计助理</a:t>
            </a:r>
            <a:endParaRPr lang="zh-CN" sz="1100" dirty="0"/>
          </a:p>
        </p:txBody>
      </p:sp>
      <p:sp>
        <p:nvSpPr>
          <p:cNvPr id="14" name="Text 11"/>
          <p:cNvSpPr/>
          <p:nvPr/>
        </p:nvSpPr>
        <p:spPr>
          <a:xfrm>
            <a:off x="6573366" y="3091160"/>
            <a:ext cx="1916906" cy="371029"/>
          </a:xfrm>
          <a:prstGeom prst="rect">
            <a:avLst/>
          </a:prstGeom>
          <a:noFill/>
          <a:ln/>
        </p:spPr>
        <p:txBody>
          <a:bodyPr wrap="square" lIns="0" tIns="0" rIns="0" bIns="0" rtlCol="0" anchor="t">
            <a:normAutofit/>
          </a:bodyPr>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协助完成智能设备的造型开发与工程对接</a:t>
            </a:r>
            <a:endParaRPr lang="zh-CN" sz="950" dirty="0"/>
          </a:p>
        </p:txBody>
      </p:sp>
      <p:sp>
        <p:nvSpPr>
          <p:cNvPr id="15" name="Shape 12"/>
          <p:cNvSpPr/>
          <p:nvPr/>
        </p:nvSpPr>
        <p:spPr>
          <a:xfrm>
            <a:off x="6438454" y="3708350"/>
            <a:ext cx="2186732" cy="929580"/>
          </a:xfrm>
          <a:prstGeom prst="roundRect">
            <a:avLst>
              <a:gd name="adj" fmla="val 5453"/>
            </a:avLst>
          </a:prstGeom>
          <a:solidFill>
            <a:srgbClr val="FFFFFF">
              <a:alpha val="95000"/>
            </a:srgbClr>
          </a:solidFill>
          <a:ln w="14288">
            <a:solidFill>
              <a:srgbClr val="DFB8D1"/>
            </a:solidFill>
            <a:prstDash val="solid"/>
          </a:ln>
        </p:spPr>
      </p:sp>
      <p:sp>
        <p:nvSpPr>
          <p:cNvPr id="16" name="Text 13"/>
          <p:cNvSpPr/>
          <p:nvPr/>
        </p:nvSpPr>
        <p:spPr>
          <a:xfrm>
            <a:off x="6573366" y="3843263"/>
            <a:ext cx="1916906"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项目设计人员</a:t>
            </a:r>
            <a:endParaRPr lang="zh-CN" sz="1100" dirty="0"/>
          </a:p>
        </p:txBody>
      </p:sp>
      <p:sp>
        <p:nvSpPr>
          <p:cNvPr id="17" name="Text 14"/>
          <p:cNvSpPr/>
          <p:nvPr/>
        </p:nvSpPr>
        <p:spPr>
          <a:xfrm>
            <a:off x="6573366" y="4131990"/>
            <a:ext cx="1916906" cy="371029"/>
          </a:xfrm>
          <a:prstGeom prst="rect">
            <a:avLst/>
          </a:prstGeom>
          <a:noFill/>
          <a:ln/>
        </p:spPr>
        <p:txBody>
          <a:bodyPr wrap="square" lIns="0" tIns="0" rIns="0" bIns="0" rtlCol="0" anchor="t">
            <a:normAutofit/>
          </a:bodyPr>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参与企业研发项目的设计执行与交付</a:t>
            </a:r>
            <a:endParaRPr lang="zh-CN"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1113681"/>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工程思维与团队协作评价</a:t>
            </a:r>
            <a:endParaRPr lang="zh-CN" sz="2400" dirty="0"/>
          </a:p>
        </p:txBody>
      </p:sp>
      <p:sp>
        <p:nvSpPr>
          <p:cNvPr id="3" name="Text 1"/>
          <p:cNvSpPr/>
          <p:nvPr/>
        </p:nvSpPr>
        <p:spPr>
          <a:xfrm>
            <a:off x="523577" y="176041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优秀的工业设计师不仅要会画图，更需要具备工程化思维与高效协作的能力。这两项能力是学生走向企业工作岗位的重要支撑。</a:t>
            </a:r>
            <a:endParaRPr lang="zh-CN" sz="1000" dirty="0"/>
          </a:p>
        </p:txBody>
      </p:sp>
      <p:sp>
        <p:nvSpPr>
          <p:cNvPr id="4" name="Shape 2"/>
          <p:cNvSpPr/>
          <p:nvPr/>
        </p:nvSpPr>
        <p:spPr>
          <a:xfrm>
            <a:off x="523577" y="2117080"/>
            <a:ext cx="8096845" cy="1912739"/>
          </a:xfrm>
          <a:prstGeom prst="roundRect">
            <a:avLst>
              <a:gd name="adj" fmla="val 2875"/>
            </a:avLst>
          </a:prstGeom>
          <a:solidFill>
            <a:srgbClr val="F9D2EB"/>
          </a:solidFill>
          <a:ln w="4763">
            <a:solidFill>
              <a:srgbClr val="DFB8D1"/>
            </a:solidFill>
            <a:prstDash val="solid"/>
          </a:ln>
        </p:spPr>
      </p:sp>
      <p:sp>
        <p:nvSpPr>
          <p:cNvPr id="5" name="Shape 3"/>
          <p:cNvSpPr/>
          <p:nvPr/>
        </p:nvSpPr>
        <p:spPr>
          <a:xfrm>
            <a:off x="528340" y="2121843"/>
            <a:ext cx="4043660" cy="951607"/>
          </a:xfrm>
          <a:custGeom>
            <a:avLst/>
            <a:gdLst/>
            <a:ahLst/>
            <a:cxnLst/>
            <a:rect l="l" t="t" r="r" b="b"/>
            <a:pathLst>
              <a:path w="4043660" h="951607">
                <a:moveTo>
                  <a:pt x="45819" y="0"/>
                </a:moveTo>
                <a:lnTo>
                  <a:pt x="4043660" y="0"/>
                </a:lnTo>
                <a:lnTo>
                  <a:pt x="4043660" y="951607"/>
                </a:lnTo>
                <a:lnTo>
                  <a:pt x="0" y="951607"/>
                </a:lnTo>
                <a:lnTo>
                  <a:pt x="0" y="45819"/>
                </a:lnTo>
                <a:arcTo hR="45819" wR="45819" stAng="10800000" swAng="5400000"/>
                <a:close/>
              </a:path>
            </a:pathLst>
          </a:custGeom>
          <a:solidFill>
            <a:srgbClr val="F9D2EB"/>
          </a:solidFill>
          <a:ln/>
        </p:spPr>
      </p:sp>
      <p:sp>
        <p:nvSpPr>
          <p:cNvPr id="6" name="Text 4"/>
          <p:cNvSpPr/>
          <p:nvPr/>
        </p:nvSpPr>
        <p:spPr>
          <a:xfrm>
            <a:off x="659234" y="2252737"/>
            <a:ext cx="358549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成本意识</a:t>
            </a:r>
            <a:endParaRPr lang="zh-CN" sz="1200" dirty="0"/>
          </a:p>
        </p:txBody>
      </p:sp>
      <p:sp>
        <p:nvSpPr>
          <p:cNvPr id="7" name="Text 5"/>
          <p:cNvSpPr/>
          <p:nvPr/>
        </p:nvSpPr>
        <p:spPr>
          <a:xfrm>
            <a:off x="659234" y="2523753"/>
            <a:ext cx="358549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设计决策需考虑材料与制造成本，方案具备实际量产的经济可行性</a:t>
            </a:r>
            <a:endParaRPr lang="zh-CN" sz="1000" dirty="0"/>
          </a:p>
        </p:txBody>
      </p:sp>
      <p:sp>
        <p:nvSpPr>
          <p:cNvPr id="8" name="Shape 6"/>
          <p:cNvSpPr/>
          <p:nvPr/>
        </p:nvSpPr>
        <p:spPr>
          <a:xfrm>
            <a:off x="4572000" y="2121843"/>
            <a:ext cx="4043660" cy="951607"/>
          </a:xfrm>
          <a:custGeom>
            <a:avLst/>
            <a:gdLst/>
            <a:ahLst/>
            <a:cxnLst/>
            <a:rect l="l" t="t" r="r" b="b"/>
            <a:pathLst>
              <a:path w="4043660" h="951607">
                <a:moveTo>
                  <a:pt x="0" y="0"/>
                </a:moveTo>
                <a:lnTo>
                  <a:pt x="3997841" y="0"/>
                </a:lnTo>
                <a:arcTo hR="45819" wR="45819" stAng="16200000" swAng="5400000"/>
                <a:lnTo>
                  <a:pt x="4043660" y="951607"/>
                </a:lnTo>
                <a:lnTo>
                  <a:pt x="0" y="951607"/>
                </a:lnTo>
                <a:lnTo>
                  <a:pt x="0" y="0"/>
                </a:lnTo>
                <a:close/>
              </a:path>
            </a:pathLst>
          </a:custGeom>
          <a:solidFill>
            <a:srgbClr val="F9D2EB"/>
          </a:solidFill>
          <a:ln/>
        </p:spPr>
      </p:sp>
      <p:sp>
        <p:nvSpPr>
          <p:cNvPr id="9" name="Shape 7"/>
          <p:cNvSpPr/>
          <p:nvPr/>
        </p:nvSpPr>
        <p:spPr>
          <a:xfrm>
            <a:off x="4572000" y="2121843"/>
            <a:ext cx="14288" cy="951607"/>
          </a:xfrm>
          <a:prstGeom prst="roundRect">
            <a:avLst>
              <a:gd name="adj" fmla="val 49998"/>
            </a:avLst>
          </a:prstGeom>
          <a:solidFill>
            <a:srgbClr val="DFB8D1"/>
          </a:solidFill>
          <a:ln/>
        </p:spPr>
      </p:sp>
      <p:sp>
        <p:nvSpPr>
          <p:cNvPr id="10" name="Text 8"/>
          <p:cNvSpPr/>
          <p:nvPr/>
        </p:nvSpPr>
        <p:spPr>
          <a:xfrm>
            <a:off x="4899273" y="2252737"/>
            <a:ext cx="358549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制造与结构</a:t>
            </a:r>
            <a:endParaRPr lang="zh-CN" sz="1200" dirty="0"/>
          </a:p>
        </p:txBody>
      </p:sp>
      <p:sp>
        <p:nvSpPr>
          <p:cNvPr id="11" name="Text 9"/>
          <p:cNvSpPr/>
          <p:nvPr/>
        </p:nvSpPr>
        <p:spPr>
          <a:xfrm>
            <a:off x="4899273" y="2523753"/>
            <a:ext cx="358549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理解产品的结构逻辑与工艺约束，设计方案能够被实际加工制造</a:t>
            </a:r>
            <a:endParaRPr lang="zh-CN" sz="1000" dirty="0"/>
          </a:p>
        </p:txBody>
      </p:sp>
      <p:sp>
        <p:nvSpPr>
          <p:cNvPr id="12" name="Shape 10"/>
          <p:cNvSpPr/>
          <p:nvPr/>
        </p:nvSpPr>
        <p:spPr>
          <a:xfrm>
            <a:off x="4408363" y="2434010"/>
            <a:ext cx="327273" cy="327273"/>
          </a:xfrm>
          <a:prstGeom prst="roundRect">
            <a:avLst>
              <a:gd name="adj" fmla="val 16800"/>
            </a:avLst>
          </a:prstGeom>
          <a:solidFill>
            <a:srgbClr val="FFFFFF">
              <a:alpha val="95000"/>
            </a:srgbClr>
          </a:solidFill>
          <a:ln w="14288">
            <a:solidFill>
              <a:srgbClr val="DFB8D1"/>
            </a:solidFill>
            <a:prstDash val="solid"/>
          </a:ln>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90145" y="2515791"/>
            <a:ext cx="163637" cy="163637"/>
          </a:xfrm>
          <a:prstGeom prst="rect">
            <a:avLst/>
          </a:prstGeom>
        </p:spPr>
      </p:pic>
      <p:sp>
        <p:nvSpPr>
          <p:cNvPr id="14" name="Shape 11"/>
          <p:cNvSpPr/>
          <p:nvPr/>
        </p:nvSpPr>
        <p:spPr>
          <a:xfrm>
            <a:off x="528340" y="3073450"/>
            <a:ext cx="4043660" cy="951607"/>
          </a:xfrm>
          <a:custGeom>
            <a:avLst/>
            <a:gdLst/>
            <a:ahLst/>
            <a:cxnLst/>
            <a:rect l="l" t="t" r="r" b="b"/>
            <a:pathLst>
              <a:path w="4043660" h="951607">
                <a:moveTo>
                  <a:pt x="0" y="0"/>
                </a:moveTo>
                <a:lnTo>
                  <a:pt x="4043660" y="0"/>
                </a:lnTo>
                <a:lnTo>
                  <a:pt x="4043660" y="951607"/>
                </a:lnTo>
                <a:lnTo>
                  <a:pt x="45819" y="951607"/>
                </a:lnTo>
                <a:arcTo hR="45819" wR="45819" stAng="5400000" swAng="5400000"/>
                <a:lnTo>
                  <a:pt x="0" y="0"/>
                </a:lnTo>
                <a:close/>
              </a:path>
            </a:pathLst>
          </a:custGeom>
          <a:solidFill>
            <a:srgbClr val="F9D2EB"/>
          </a:solidFill>
          <a:ln/>
        </p:spPr>
      </p:sp>
      <p:sp>
        <p:nvSpPr>
          <p:cNvPr id="15" name="Shape 12"/>
          <p:cNvSpPr/>
          <p:nvPr/>
        </p:nvSpPr>
        <p:spPr>
          <a:xfrm>
            <a:off x="528340" y="3073450"/>
            <a:ext cx="4043660" cy="14288"/>
          </a:xfrm>
          <a:prstGeom prst="roundRect">
            <a:avLst>
              <a:gd name="adj" fmla="val 49998"/>
            </a:avLst>
          </a:prstGeom>
          <a:solidFill>
            <a:srgbClr val="DFB8D1"/>
          </a:solidFill>
          <a:ln/>
        </p:spPr>
      </p:sp>
      <p:sp>
        <p:nvSpPr>
          <p:cNvPr id="16" name="Text 13"/>
          <p:cNvSpPr/>
          <p:nvPr/>
        </p:nvSpPr>
        <p:spPr>
          <a:xfrm>
            <a:off x="659234" y="3204344"/>
            <a:ext cx="358549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团队沟通</a:t>
            </a:r>
            <a:endParaRPr lang="zh-CN" sz="1200" dirty="0"/>
          </a:p>
        </p:txBody>
      </p:sp>
      <p:sp>
        <p:nvSpPr>
          <p:cNvPr id="17" name="Text 14"/>
          <p:cNvSpPr/>
          <p:nvPr/>
        </p:nvSpPr>
        <p:spPr>
          <a:xfrm>
            <a:off x="659234" y="3475360"/>
            <a:ext cx="358549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能够清晰表达设计意图，有效协调团队内部不同意见与分歧</a:t>
            </a:r>
            <a:endParaRPr lang="zh-CN" sz="1000" dirty="0"/>
          </a:p>
        </p:txBody>
      </p:sp>
      <p:sp>
        <p:nvSpPr>
          <p:cNvPr id="18" name="Shape 15"/>
          <p:cNvSpPr/>
          <p:nvPr/>
        </p:nvSpPr>
        <p:spPr>
          <a:xfrm>
            <a:off x="4572000" y="3073450"/>
            <a:ext cx="4043660" cy="951607"/>
          </a:xfrm>
          <a:custGeom>
            <a:avLst/>
            <a:gdLst/>
            <a:ahLst/>
            <a:cxnLst/>
            <a:rect l="l" t="t" r="r" b="b"/>
            <a:pathLst>
              <a:path w="4043660" h="951607">
                <a:moveTo>
                  <a:pt x="0" y="0"/>
                </a:moveTo>
                <a:lnTo>
                  <a:pt x="4043660" y="0"/>
                </a:lnTo>
                <a:lnTo>
                  <a:pt x="4043660" y="905788"/>
                </a:lnTo>
                <a:arcTo hR="45819" wR="45819" stAng="0" swAng="5400000"/>
                <a:lnTo>
                  <a:pt x="0" y="951607"/>
                </a:lnTo>
                <a:lnTo>
                  <a:pt x="0" y="0"/>
                </a:lnTo>
                <a:close/>
              </a:path>
            </a:pathLst>
          </a:custGeom>
          <a:solidFill>
            <a:srgbClr val="F9D2EB"/>
          </a:solidFill>
          <a:ln/>
        </p:spPr>
      </p:sp>
      <p:sp>
        <p:nvSpPr>
          <p:cNvPr id="19" name="Shape 16"/>
          <p:cNvSpPr/>
          <p:nvPr/>
        </p:nvSpPr>
        <p:spPr>
          <a:xfrm>
            <a:off x="4572000" y="3073450"/>
            <a:ext cx="14288" cy="951607"/>
          </a:xfrm>
          <a:prstGeom prst="roundRect">
            <a:avLst>
              <a:gd name="adj" fmla="val 49998"/>
            </a:avLst>
          </a:prstGeom>
          <a:solidFill>
            <a:srgbClr val="DFB8D1"/>
          </a:solidFill>
          <a:ln/>
        </p:spPr>
      </p:sp>
      <p:sp>
        <p:nvSpPr>
          <p:cNvPr id="20" name="Shape 17"/>
          <p:cNvSpPr/>
          <p:nvPr/>
        </p:nvSpPr>
        <p:spPr>
          <a:xfrm>
            <a:off x="4572000" y="3073450"/>
            <a:ext cx="4043660" cy="14288"/>
          </a:xfrm>
          <a:prstGeom prst="roundRect">
            <a:avLst>
              <a:gd name="adj" fmla="val 49998"/>
            </a:avLst>
          </a:prstGeom>
          <a:solidFill>
            <a:srgbClr val="DFB8D1"/>
          </a:solidFill>
          <a:ln/>
        </p:spPr>
      </p:sp>
      <p:sp>
        <p:nvSpPr>
          <p:cNvPr id="21" name="Text 18"/>
          <p:cNvSpPr/>
          <p:nvPr/>
        </p:nvSpPr>
        <p:spPr>
          <a:xfrm>
            <a:off x="4899273" y="3204344"/>
            <a:ext cx="358549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分工与推进</a:t>
            </a:r>
            <a:endParaRPr lang="zh-CN" sz="1200" dirty="0"/>
          </a:p>
        </p:txBody>
      </p:sp>
      <p:sp>
        <p:nvSpPr>
          <p:cNvPr id="22" name="Text 19"/>
          <p:cNvSpPr/>
          <p:nvPr/>
        </p:nvSpPr>
        <p:spPr>
          <a:xfrm>
            <a:off x="4899273" y="3475360"/>
            <a:ext cx="358549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合理划分团队任务，按节点推进项目进度，具备项目管理基础意识</a:t>
            </a:r>
            <a:endParaRPr lang="zh-CN" sz="1000" dirty="0"/>
          </a:p>
        </p:txBody>
      </p:sp>
      <p:sp>
        <p:nvSpPr>
          <p:cNvPr id="23" name="Shape 20"/>
          <p:cNvSpPr/>
          <p:nvPr/>
        </p:nvSpPr>
        <p:spPr>
          <a:xfrm>
            <a:off x="4408363" y="3385617"/>
            <a:ext cx="327273" cy="327273"/>
          </a:xfrm>
          <a:prstGeom prst="roundRect">
            <a:avLst>
              <a:gd name="adj" fmla="val 16800"/>
            </a:avLst>
          </a:prstGeom>
          <a:solidFill>
            <a:srgbClr val="FFFFFF">
              <a:alpha val="95000"/>
            </a:srgbClr>
          </a:solidFill>
          <a:ln w="14288">
            <a:solidFill>
              <a:srgbClr val="DFB8D1"/>
            </a:solidFill>
            <a:prstDash val="solid"/>
          </a:ln>
        </p:spPr>
      </p:sp>
      <p:pic>
        <p:nvPicPr>
          <p:cNvPr id="2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0145" y="3467398"/>
            <a:ext cx="163637" cy="1636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360387"/>
            <a:ext cx="8096845" cy="306809"/>
          </a:xfrm>
          <a:prstGeom prst="rect">
            <a:avLst/>
          </a:prstGeom>
          <a:noFill/>
          <a:ln/>
        </p:spPr>
        <p:txBody>
          <a:bodyPr wrap="none" lIns="0" tIns="0" rIns="0" bIns="0" rtlCol="0" anchor="t"/>
          <a:lstStyle/>
          <a:p>
            <a:pPr algn="l" indent="0" marL="0">
              <a:lnSpc>
                <a:spcPct val="104000"/>
              </a:lnSpc>
              <a:buNone/>
            </a:pPr>
            <a:r>
              <a:rPr lang="zh-CN" altLang="en-US" sz="1900" dirty="0">
                <a:solidFill>
                  <a:srgbClr val="371A2D"/>
                </a:solidFill>
                <a:latin typeface="Noto Serif SemiBold" pitchFamily="34" charset="0"/>
                <a:ea typeface="Noto Serif SemiBold" pitchFamily="34" charset="-122"/>
                <a:cs typeface="Noto Serif SemiBold" pitchFamily="34" charset="-120"/>
              </a:rPr>
              <a:t>项目评价流程</a:t>
            </a:r>
            <a:endParaRPr lang="zh-CN" sz="1900" dirty="0"/>
          </a:p>
        </p:txBody>
      </p:sp>
      <p:sp>
        <p:nvSpPr>
          <p:cNvPr id="3" name="Text 1"/>
          <p:cNvSpPr/>
          <p:nvPr/>
        </p:nvSpPr>
        <p:spPr>
          <a:xfrm>
            <a:off x="523577" y="833438"/>
            <a:ext cx="8554045" cy="149944"/>
          </a:xfrm>
          <a:prstGeom prst="rect">
            <a:avLst/>
          </a:prstGeom>
          <a:noFill/>
          <a:ln/>
        </p:spPr>
        <p:txBody>
          <a:bodyPr wrap="none" lIns="0" tIns="0" rIns="0" bIns="0" rtlCol="0" anchor="t"/>
          <a:lstStyle/>
          <a:p>
            <a:pPr algn="l" indent="0" marL="0">
              <a:lnSpc>
                <a:spcPct val="120000"/>
              </a:lnSpc>
              <a:buNone/>
            </a:pPr>
            <a:r>
              <a:rPr lang="zh-CN" altLang="en-US" sz="800" dirty="0">
                <a:solidFill>
                  <a:srgbClr val="432338"/>
                </a:solidFill>
                <a:latin typeface="Source Sans 3" pitchFamily="34" charset="0"/>
                <a:ea typeface="Source Sans 3" pitchFamily="34" charset="-122"/>
                <a:cs typeface="Source Sans 3" pitchFamily="34" charset="-120"/>
              </a:rPr>
              <a:t>本项目采用多方参与的综合评价机制，引入企业导师与院校教师共同评审，确保评价结果客观公正，同时贴近企业真实项目验收标准。</a:t>
            </a:r>
            <a:endParaRPr lang="zh-CN" sz="800" dirty="0"/>
          </a:p>
        </p:txBody>
      </p:sp>
      <p:pic>
        <p:nvPicPr>
          <p:cNvPr id="4" name="Image 0" descr="preencoded.png">    </p:cNvPr>
          <p:cNvPicPr>
            <a:picLocks noChangeAspect="1"/>
          </p:cNvPicPr>
          <p:nvPr/>
        </p:nvPicPr>
        <p:blipFill>
          <a:blip r:embed="rId1"/>
          <a:stretch>
            <a:fillRect/>
          </a:stretch>
        </p:blipFill>
        <p:spPr>
          <a:xfrm>
            <a:off x="556915" y="1076846"/>
            <a:ext cx="8030096" cy="3462784"/>
          </a:xfrm>
          <a:prstGeom prst="rect">
            <a:avLst/>
          </a:prstGeom>
        </p:spPr>
      </p:pic>
      <p:sp>
        <p:nvSpPr>
          <p:cNvPr id="5" name="Text 2"/>
          <p:cNvSpPr/>
          <p:nvPr/>
        </p:nvSpPr>
        <p:spPr>
          <a:xfrm>
            <a:off x="1097235" y="3889661"/>
            <a:ext cx="1714487" cy="214185"/>
          </a:xfrm>
          <a:prstGeom prst="rect">
            <a:avLst/>
          </a:prstGeom>
          <a:noFill/>
          <a:ln/>
        </p:spPr>
        <p:txBody>
          <a:bodyPr wrap="none" lIns="0" tIns="0" rIns="0" bIns="0" rtlCol="0" anchor="t"/>
          <a:lstStyle/>
          <a:p>
            <a:pPr algn="l" indent="0" marL="0">
              <a:lnSpc>
                <a:spcPct val="104000"/>
              </a:lnSpc>
              <a:buNone/>
            </a:pPr>
            <a:r>
              <a:rPr lang="zh-CN" altLang="en-US" sz="1350" dirty="0">
                <a:solidFill>
                  <a:srgbClr val="000000"/>
                </a:solidFill>
                <a:latin typeface="Noto Serif SemiBold" pitchFamily="34" charset="0"/>
                <a:ea typeface="Noto Serif SemiBold" pitchFamily="34" charset="-122"/>
                <a:cs typeface="Noto Serif SemiBold" pitchFamily="34" charset="-120"/>
              </a:rPr>
              <a:t>展示答辩</a:t>
            </a:r>
            <a:endParaRPr lang="zh-CN" sz="1350" dirty="0"/>
          </a:p>
        </p:txBody>
      </p:sp>
      <p:sp>
        <p:nvSpPr>
          <p:cNvPr id="6" name="Text 3"/>
          <p:cNvSpPr/>
          <p:nvPr/>
        </p:nvSpPr>
        <p:spPr>
          <a:xfrm>
            <a:off x="1097235" y="3088083"/>
            <a:ext cx="1714487" cy="214184"/>
          </a:xfrm>
          <a:prstGeom prst="rect">
            <a:avLst/>
          </a:prstGeom>
          <a:noFill/>
          <a:ln/>
        </p:spPr>
        <p:txBody>
          <a:bodyPr wrap="none" lIns="0" tIns="0" rIns="0" bIns="0" rtlCol="0" anchor="t"/>
          <a:lstStyle/>
          <a:p>
            <a:pPr algn="l" indent="0" marL="0">
              <a:lnSpc>
                <a:spcPct val="104000"/>
              </a:lnSpc>
              <a:buNone/>
            </a:pPr>
            <a:r>
              <a:rPr lang="zh-CN" altLang="en-US" sz="1350" dirty="0">
                <a:solidFill>
                  <a:srgbClr val="000000"/>
                </a:solidFill>
                <a:latin typeface="Noto Serif SemiBold" pitchFamily="34" charset="0"/>
                <a:ea typeface="Noto Serif SemiBold" pitchFamily="34" charset="-122"/>
                <a:cs typeface="Noto Serif SemiBold" pitchFamily="34" charset="-120"/>
              </a:rPr>
              <a:t>企业评价</a:t>
            </a:r>
            <a:endParaRPr lang="zh-CN" sz="1350" dirty="0"/>
          </a:p>
        </p:txBody>
      </p:sp>
      <p:sp>
        <p:nvSpPr>
          <p:cNvPr id="7" name="Text 4"/>
          <p:cNvSpPr/>
          <p:nvPr/>
        </p:nvSpPr>
        <p:spPr>
          <a:xfrm>
            <a:off x="1097235" y="2294601"/>
            <a:ext cx="1714487" cy="214184"/>
          </a:xfrm>
          <a:prstGeom prst="rect">
            <a:avLst/>
          </a:prstGeom>
          <a:noFill/>
          <a:ln/>
        </p:spPr>
        <p:txBody>
          <a:bodyPr wrap="none" lIns="0" tIns="0" rIns="0" bIns="0" rtlCol="0" anchor="t"/>
          <a:lstStyle/>
          <a:p>
            <a:pPr algn="l" indent="0" marL="0">
              <a:lnSpc>
                <a:spcPct val="104000"/>
              </a:lnSpc>
              <a:buNone/>
            </a:pPr>
            <a:r>
              <a:rPr lang="zh-CN" altLang="en-US" sz="1350" dirty="0">
                <a:solidFill>
                  <a:srgbClr val="000000"/>
                </a:solidFill>
                <a:latin typeface="Noto Serif SemiBold" pitchFamily="34" charset="0"/>
                <a:ea typeface="Noto Serif SemiBold" pitchFamily="34" charset="-122"/>
                <a:cs typeface="Noto Serif SemiBold" pitchFamily="34" charset="-120"/>
              </a:rPr>
              <a:t>教师初评</a:t>
            </a:r>
            <a:endParaRPr lang="zh-CN" sz="1350" dirty="0"/>
          </a:p>
        </p:txBody>
      </p:sp>
      <p:sp>
        <p:nvSpPr>
          <p:cNvPr id="8" name="Text 5"/>
          <p:cNvSpPr/>
          <p:nvPr/>
        </p:nvSpPr>
        <p:spPr>
          <a:xfrm>
            <a:off x="1097235" y="1493023"/>
            <a:ext cx="1714487" cy="214185"/>
          </a:xfrm>
          <a:prstGeom prst="rect">
            <a:avLst/>
          </a:prstGeom>
          <a:noFill/>
          <a:ln/>
        </p:spPr>
        <p:txBody>
          <a:bodyPr wrap="none" lIns="0" tIns="0" rIns="0" bIns="0" rtlCol="0" anchor="t"/>
          <a:lstStyle/>
          <a:p>
            <a:pPr algn="l" indent="0" marL="0">
              <a:lnSpc>
                <a:spcPct val="104000"/>
              </a:lnSpc>
              <a:buNone/>
            </a:pPr>
            <a:r>
              <a:rPr lang="zh-CN" altLang="en-US" sz="1350" dirty="0">
                <a:solidFill>
                  <a:srgbClr val="000000"/>
                </a:solidFill>
                <a:latin typeface="Noto Serif SemiBold" pitchFamily="34" charset="0"/>
                <a:ea typeface="Noto Serif SemiBold" pitchFamily="34" charset="-122"/>
                <a:cs typeface="Noto Serif SemiBold" pitchFamily="34" charset="-120"/>
              </a:rPr>
              <a:t>提交成果</a:t>
            </a:r>
            <a:endParaRPr lang="zh-CN" sz="1350" dirty="0"/>
          </a:p>
        </p:txBody>
      </p:sp>
      <p:sp>
        <p:nvSpPr>
          <p:cNvPr id="9" name="Text 6"/>
          <p:cNvSpPr/>
          <p:nvPr/>
        </p:nvSpPr>
        <p:spPr>
          <a:xfrm>
            <a:off x="523577" y="4633094"/>
            <a:ext cx="8554045" cy="149944"/>
          </a:xfrm>
          <a:prstGeom prst="rect">
            <a:avLst/>
          </a:prstGeom>
          <a:noFill/>
          <a:ln/>
        </p:spPr>
        <p:txBody>
          <a:bodyPr wrap="none" lIns="0" tIns="0" rIns="0" bIns="0" rtlCol="0" anchor="t"/>
          <a:lstStyle/>
          <a:p>
            <a:pPr algn="l" indent="0" marL="0">
              <a:lnSpc>
                <a:spcPct val="120000"/>
              </a:lnSpc>
              <a:buNone/>
            </a:pPr>
            <a:r>
              <a:rPr lang="zh-CN" altLang="en-US" sz="800" dirty="0">
                <a:solidFill>
                  <a:srgbClr val="432338"/>
                </a:solidFill>
                <a:latin typeface="Source Sans 3" pitchFamily="34" charset="0"/>
                <a:ea typeface="Source Sans 3" pitchFamily="34" charset="-122"/>
                <a:cs typeface="Source Sans 3" pitchFamily="34" charset="-120"/>
              </a:rPr>
              <a:t>五阶段评价流程融合了院校教学评价标准与企业项目验收规范，实现</a:t>
            </a:r>
            <a:pPr algn="l" indent="0" marL="0">
              <a:lnSpc>
                <a:spcPct val="120000"/>
              </a:lnSpc>
              <a:buNone/>
            </a:pPr>
            <a:r>
              <a:rPr lang="zh-CN" altLang="en-US" sz="800" b="1" dirty="0">
                <a:solidFill>
                  <a:srgbClr val="432338"/>
                </a:solidFill>
                <a:latin typeface="Source Sans 3 Bold" pitchFamily="34" charset="0"/>
                <a:ea typeface="Source Sans 3 Bold" pitchFamily="34" charset="-122"/>
                <a:cs typeface="Source Sans 3 Bold" pitchFamily="34" charset="-120"/>
              </a:rPr>
              <a:t>过程评价与终期评价相结合</a:t>
            </a:r>
            <a:pPr algn="l" indent="0" marL="0">
              <a:lnSpc>
                <a:spcPct val="120000"/>
              </a:lnSpc>
              <a:buNone/>
            </a:pPr>
            <a:r>
              <a:rPr lang="zh-CN" altLang="en-US" sz="800" dirty="0">
                <a:solidFill>
                  <a:srgbClr val="432338"/>
                </a:solidFill>
                <a:latin typeface="Source Sans 3" pitchFamily="34" charset="0"/>
                <a:ea typeface="Source Sans 3" pitchFamily="34" charset="-122"/>
                <a:cs typeface="Source Sans 3" pitchFamily="34" charset="-120"/>
              </a:rPr>
              <a:t>，全面、客观地呈现学生的项目完成质量与综合能力水平。</a:t>
            </a:r>
            <a:endParaRPr lang="zh-CN"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23577" y="92950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项目完成后的能力提升</a:t>
            </a:r>
            <a:endParaRPr lang="zh-CN" sz="2400" dirty="0"/>
          </a:p>
        </p:txBody>
      </p:sp>
      <p:sp>
        <p:nvSpPr>
          <p:cNvPr id="3" name="Text 1"/>
          <p:cNvSpPr/>
          <p:nvPr/>
        </p:nvSpPr>
        <p:spPr>
          <a:xfrm>
            <a:off x="523577" y="1366763"/>
            <a:ext cx="809684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E851B2"/>
                </a:solidFill>
                <a:latin typeface="Noto Serif SemiBold" pitchFamily="34" charset="0"/>
                <a:ea typeface="Noto Serif SemiBold" pitchFamily="34" charset="-122"/>
                <a:cs typeface="Noto Serif SemiBold" pitchFamily="34" charset="-120"/>
              </a:rPr>
              <a:t>从在校学生到准职业设计师的成长路径</a:t>
            </a:r>
            <a:endParaRPr lang="zh-CN" sz="1200" dirty="0"/>
          </a:p>
        </p:txBody>
      </p:sp>
      <p:sp>
        <p:nvSpPr>
          <p:cNvPr id="4" name="Text 2"/>
          <p:cNvSpPr/>
          <p:nvPr/>
        </p:nvSpPr>
        <p:spPr>
          <a:xfrm>
            <a:off x="523577" y="1755577"/>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完成本项目后，学生将实现从"做作业"到"做项目"的根本性转变，具备进入工业设计相关岗位的核心能力储备。</a:t>
            </a:r>
            <a:endParaRPr lang="zh-CN" sz="1000" dirty="0"/>
          </a:p>
        </p:txBody>
      </p:sp>
      <p:sp>
        <p:nvSpPr>
          <p:cNvPr id="5" name="Text 3"/>
          <p:cNvSpPr/>
          <p:nvPr/>
        </p:nvSpPr>
        <p:spPr>
          <a:xfrm>
            <a:off x="523577" y="2112243"/>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01</a:t>
            </a:r>
            <a:endParaRPr lang="en-US" sz="1000" dirty="0"/>
          </a:p>
        </p:txBody>
      </p:sp>
      <p:sp>
        <p:nvSpPr>
          <p:cNvPr id="6" name="Shape 4"/>
          <p:cNvSpPr/>
          <p:nvPr/>
        </p:nvSpPr>
        <p:spPr>
          <a:xfrm>
            <a:off x="523577" y="2320379"/>
            <a:ext cx="2611636" cy="14288"/>
          </a:xfrm>
          <a:prstGeom prst="rect">
            <a:avLst/>
          </a:prstGeom>
          <a:solidFill>
            <a:srgbClr val="E851B2"/>
          </a:solidFill>
          <a:ln/>
        </p:spPr>
      </p:sp>
      <p:sp>
        <p:nvSpPr>
          <p:cNvPr id="7" name="Text 5"/>
          <p:cNvSpPr/>
          <p:nvPr/>
        </p:nvSpPr>
        <p:spPr>
          <a:xfrm>
            <a:off x="523577" y="2414364"/>
            <a:ext cx="261163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理解智慧养老需求</a:t>
            </a:r>
            <a:endParaRPr lang="zh-CN" sz="1200" dirty="0"/>
          </a:p>
        </p:txBody>
      </p:sp>
      <p:sp>
        <p:nvSpPr>
          <p:cNvPr id="8" name="Text 6"/>
          <p:cNvSpPr/>
          <p:nvPr/>
        </p:nvSpPr>
        <p:spPr>
          <a:xfrm>
            <a:off x="523577" y="2685380"/>
            <a:ext cx="2611636"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掌握老龄化社会背景下适老产品的真实用户需求与设计机会</a:t>
            </a:r>
            <a:endParaRPr lang="zh-CN" sz="1000" dirty="0"/>
          </a:p>
        </p:txBody>
      </p:sp>
      <p:sp>
        <p:nvSpPr>
          <p:cNvPr id="9" name="Text 7"/>
          <p:cNvSpPr/>
          <p:nvPr/>
        </p:nvSpPr>
        <p:spPr>
          <a:xfrm>
            <a:off x="3266108" y="2112243"/>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02</a:t>
            </a:r>
            <a:endParaRPr lang="en-US" sz="1000" dirty="0"/>
          </a:p>
        </p:txBody>
      </p:sp>
      <p:sp>
        <p:nvSpPr>
          <p:cNvPr id="10" name="Shape 8"/>
          <p:cNvSpPr/>
          <p:nvPr/>
        </p:nvSpPr>
        <p:spPr>
          <a:xfrm>
            <a:off x="3266108" y="2320379"/>
            <a:ext cx="2611710" cy="14288"/>
          </a:xfrm>
          <a:prstGeom prst="rect">
            <a:avLst/>
          </a:prstGeom>
          <a:solidFill>
            <a:srgbClr val="E851B2"/>
          </a:solidFill>
          <a:ln/>
        </p:spPr>
      </p:sp>
      <p:sp>
        <p:nvSpPr>
          <p:cNvPr id="11" name="Text 9"/>
          <p:cNvSpPr/>
          <p:nvPr/>
        </p:nvSpPr>
        <p:spPr>
          <a:xfrm>
            <a:off x="3266108" y="2414364"/>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掌握适老产品设计方法</a:t>
            </a:r>
            <a:endParaRPr lang="zh-CN" sz="1200" dirty="0"/>
          </a:p>
        </p:txBody>
      </p:sp>
      <p:sp>
        <p:nvSpPr>
          <p:cNvPr id="12" name="Text 10"/>
          <p:cNvSpPr/>
          <p:nvPr/>
        </p:nvSpPr>
        <p:spPr>
          <a:xfrm>
            <a:off x="3266108" y="2685380"/>
            <a:ext cx="261171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系统掌握以用户为中心的适老产品设计全流程方法论</a:t>
            </a:r>
            <a:endParaRPr lang="zh-CN" sz="1000" dirty="0"/>
          </a:p>
        </p:txBody>
      </p:sp>
      <p:sp>
        <p:nvSpPr>
          <p:cNvPr id="13" name="Text 11"/>
          <p:cNvSpPr/>
          <p:nvPr/>
        </p:nvSpPr>
        <p:spPr>
          <a:xfrm>
            <a:off x="6008712" y="2112243"/>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03</a:t>
            </a:r>
            <a:endParaRPr lang="en-US" sz="1000" dirty="0"/>
          </a:p>
        </p:txBody>
      </p:sp>
      <p:sp>
        <p:nvSpPr>
          <p:cNvPr id="14" name="Shape 12"/>
          <p:cNvSpPr/>
          <p:nvPr/>
        </p:nvSpPr>
        <p:spPr>
          <a:xfrm>
            <a:off x="6008712" y="2320379"/>
            <a:ext cx="2611710" cy="14288"/>
          </a:xfrm>
          <a:prstGeom prst="rect">
            <a:avLst/>
          </a:prstGeom>
          <a:solidFill>
            <a:srgbClr val="E851B2"/>
          </a:solidFill>
          <a:ln/>
        </p:spPr>
      </p:sp>
      <p:sp>
        <p:nvSpPr>
          <p:cNvPr id="15" name="Text 13"/>
          <p:cNvSpPr/>
          <p:nvPr/>
        </p:nvSpPr>
        <p:spPr>
          <a:xfrm>
            <a:off x="6008712" y="2414364"/>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应用AI辅助设计</a:t>
            </a:r>
            <a:endParaRPr lang="zh-CN" sz="1200" dirty="0"/>
          </a:p>
        </p:txBody>
      </p:sp>
      <p:sp>
        <p:nvSpPr>
          <p:cNvPr id="16" name="Text 14"/>
          <p:cNvSpPr/>
          <p:nvPr/>
        </p:nvSpPr>
        <p:spPr>
          <a:xfrm>
            <a:off x="6008712" y="2685380"/>
            <a:ext cx="261171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熟练运用AI工具提升概念生成、效果呈现与方案迭代的效率</a:t>
            </a:r>
            <a:endParaRPr lang="zh-CN" sz="1000" dirty="0"/>
          </a:p>
        </p:txBody>
      </p:sp>
      <p:sp>
        <p:nvSpPr>
          <p:cNvPr id="17" name="Text 15"/>
          <p:cNvSpPr/>
          <p:nvPr/>
        </p:nvSpPr>
        <p:spPr>
          <a:xfrm>
            <a:off x="523577" y="3333229"/>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04</a:t>
            </a:r>
            <a:endParaRPr lang="en-US" sz="1000" dirty="0"/>
          </a:p>
        </p:txBody>
      </p:sp>
      <p:sp>
        <p:nvSpPr>
          <p:cNvPr id="18" name="Shape 16"/>
          <p:cNvSpPr/>
          <p:nvPr/>
        </p:nvSpPr>
        <p:spPr>
          <a:xfrm>
            <a:off x="523577" y="3541365"/>
            <a:ext cx="3982938" cy="14288"/>
          </a:xfrm>
          <a:prstGeom prst="rect">
            <a:avLst/>
          </a:prstGeom>
          <a:solidFill>
            <a:srgbClr val="E851B2"/>
          </a:solidFill>
          <a:ln/>
        </p:spPr>
      </p:sp>
      <p:sp>
        <p:nvSpPr>
          <p:cNvPr id="19" name="Text 17"/>
          <p:cNvSpPr/>
          <p:nvPr/>
        </p:nvSpPr>
        <p:spPr>
          <a:xfrm>
            <a:off x="523577" y="3635350"/>
            <a:ext cx="398293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完成产品工程表达</a:t>
            </a:r>
            <a:endParaRPr lang="zh-CN" sz="1200" dirty="0"/>
          </a:p>
        </p:txBody>
      </p:sp>
      <p:sp>
        <p:nvSpPr>
          <p:cNvPr id="20" name="Text 18"/>
          <p:cNvSpPr/>
          <p:nvPr/>
        </p:nvSpPr>
        <p:spPr>
          <a:xfrm>
            <a:off x="523577" y="3906366"/>
            <a:ext cx="3982938"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能够输出符合企业标准的三维模型、工程图纸与CMF完整设计文件</a:t>
            </a:r>
            <a:endParaRPr lang="zh-CN" sz="1000" dirty="0"/>
          </a:p>
        </p:txBody>
      </p:sp>
      <p:sp>
        <p:nvSpPr>
          <p:cNvPr id="21" name="Text 19"/>
          <p:cNvSpPr/>
          <p:nvPr/>
        </p:nvSpPr>
        <p:spPr>
          <a:xfrm>
            <a:off x="4637410" y="3333229"/>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05</a:t>
            </a:r>
            <a:endParaRPr lang="en-US" sz="1000" dirty="0"/>
          </a:p>
        </p:txBody>
      </p:sp>
      <p:sp>
        <p:nvSpPr>
          <p:cNvPr id="22" name="Shape 20"/>
          <p:cNvSpPr/>
          <p:nvPr/>
        </p:nvSpPr>
        <p:spPr>
          <a:xfrm>
            <a:off x="4637410" y="3541365"/>
            <a:ext cx="3983013" cy="14288"/>
          </a:xfrm>
          <a:prstGeom prst="rect">
            <a:avLst/>
          </a:prstGeom>
          <a:solidFill>
            <a:srgbClr val="E851B2"/>
          </a:solidFill>
          <a:ln/>
        </p:spPr>
      </p:sp>
      <p:sp>
        <p:nvSpPr>
          <p:cNvPr id="23" name="Text 21"/>
          <p:cNvSpPr/>
          <p:nvPr/>
        </p:nvSpPr>
        <p:spPr>
          <a:xfrm>
            <a:off x="4637410" y="3635350"/>
            <a:ext cx="398301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具备项目交付能力</a:t>
            </a:r>
            <a:endParaRPr lang="zh-CN" sz="1200" dirty="0"/>
          </a:p>
        </p:txBody>
      </p:sp>
      <p:sp>
        <p:nvSpPr>
          <p:cNvPr id="24" name="Text 22"/>
          <p:cNvSpPr/>
          <p:nvPr/>
        </p:nvSpPr>
        <p:spPr>
          <a:xfrm>
            <a:off x="4637410" y="3906366"/>
            <a:ext cx="398301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能够独立或协作完成企业级项目的完整交付，达到准职业设计师水准</a:t>
            </a:r>
            <a:endParaRPr lang="zh-CN"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375345"/>
            <a:ext cx="4667845" cy="360983"/>
          </a:xfrm>
          <a:prstGeom prst="rect">
            <a:avLst/>
          </a:prstGeom>
          <a:noFill/>
          <a:ln/>
        </p:spPr>
        <p:txBody>
          <a:bodyPr wrap="none" lIns="0" tIns="0" rIns="0" bIns="0" rtlCol="0" anchor="t"/>
          <a:lstStyle/>
          <a:p>
            <a:pPr algn="l" indent="0" marL="0">
              <a:lnSpc>
                <a:spcPct val="104000"/>
              </a:lnSpc>
              <a:buNone/>
            </a:pPr>
            <a:r>
              <a:rPr lang="zh-CN" altLang="en-US" sz="2250" dirty="0">
                <a:solidFill>
                  <a:srgbClr val="371A2D"/>
                </a:solidFill>
                <a:latin typeface="Noto Serif SemiBold" pitchFamily="34" charset="0"/>
                <a:ea typeface="Noto Serif SemiBold" pitchFamily="34" charset="-122"/>
                <a:cs typeface="Noto Serif SemiBold" pitchFamily="34" charset="-120"/>
              </a:rPr>
              <a:t>从设计作品到企业项目成果</a:t>
            </a:r>
            <a:endParaRPr lang="zh-CN" sz="2250" dirty="0"/>
          </a:p>
        </p:txBody>
      </p:sp>
      <p:sp>
        <p:nvSpPr>
          <p:cNvPr id="4" name="Text 1"/>
          <p:cNvSpPr/>
          <p:nvPr/>
        </p:nvSpPr>
        <p:spPr>
          <a:xfrm>
            <a:off x="523577" y="782315"/>
            <a:ext cx="4667845"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E851B2"/>
                </a:solidFill>
                <a:latin typeface="Noto Serif SemiBold" pitchFamily="34" charset="0"/>
                <a:ea typeface="Noto Serif SemiBold" pitchFamily="34" charset="-122"/>
                <a:cs typeface="Noto Serif SemiBold" pitchFamily="34" charset="-120"/>
              </a:rPr>
              <a:t>智能适老生活用品创新升级项目成果验收</a:t>
            </a:r>
            <a:endParaRPr lang="zh-CN" sz="1100" dirty="0"/>
          </a:p>
        </p:txBody>
      </p:sp>
      <p:sp>
        <p:nvSpPr>
          <p:cNvPr id="5" name="Text 2"/>
          <p:cNvSpPr/>
          <p:nvPr/>
        </p:nvSpPr>
        <p:spPr>
          <a:xfrm>
            <a:off x="523577" y="1135335"/>
            <a:ext cx="4667845" cy="380256"/>
          </a:xfrm>
          <a:prstGeom prst="rect">
            <a:avLst/>
          </a:prstGeom>
          <a:noFill/>
          <a:ln/>
        </p:spPr>
        <p:txBody>
          <a:bodyPr wrap="square" lIns="0" tIns="0" rIns="0" bIns="0" rtlCol="0" anchor="t">
            <a:normAutofit/>
          </a:bodyPr>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企业评价一个产品设计项目，不仅仅聚焦于最终效果图的视觉呈现，而是从多个维度综合判断项目价值与团队能力。</a:t>
            </a:r>
            <a:endParaRPr lang="zh-CN" sz="950" dirty="0"/>
          </a:p>
        </p:txBody>
      </p:sp>
      <p:sp>
        <p:nvSpPr>
          <p:cNvPr id="6" name="Shape 3"/>
          <p:cNvSpPr/>
          <p:nvPr/>
        </p:nvSpPr>
        <p:spPr>
          <a:xfrm>
            <a:off x="523577" y="1644997"/>
            <a:ext cx="4667845" cy="694506"/>
          </a:xfrm>
          <a:prstGeom prst="roundRect">
            <a:avLst>
              <a:gd name="adj" fmla="val 7422"/>
            </a:avLst>
          </a:prstGeom>
          <a:solidFill>
            <a:srgbClr val="F9D2EB"/>
          </a:solidFill>
          <a:ln w="4763">
            <a:solidFill>
              <a:srgbClr val="DFB8D1"/>
            </a:solidFill>
            <a:prstDash val="solid"/>
          </a:ln>
        </p:spPr>
      </p:sp>
      <p:sp>
        <p:nvSpPr>
          <p:cNvPr id="7" name="Text 4"/>
          <p:cNvSpPr/>
          <p:nvPr/>
        </p:nvSpPr>
        <p:spPr>
          <a:xfrm>
            <a:off x="651049" y="1772469"/>
            <a:ext cx="4412903"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需求是否真实</a:t>
            </a:r>
            <a:endParaRPr lang="zh-CN" sz="1100" dirty="0"/>
          </a:p>
        </p:txBody>
      </p:sp>
      <p:sp>
        <p:nvSpPr>
          <p:cNvPr id="8" name="Text 5"/>
          <p:cNvSpPr/>
          <p:nvPr/>
        </p:nvSpPr>
        <p:spPr>
          <a:xfrm>
            <a:off x="651049" y="2021904"/>
            <a:ext cx="4412903"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用户调研数据是否来源于真实场景，痛点是否被准确识别</a:t>
            </a:r>
            <a:endParaRPr lang="zh-CN" sz="950" dirty="0"/>
          </a:p>
        </p:txBody>
      </p:sp>
      <p:sp>
        <p:nvSpPr>
          <p:cNvPr id="9" name="Shape 6"/>
          <p:cNvSpPr/>
          <p:nvPr/>
        </p:nvSpPr>
        <p:spPr>
          <a:xfrm>
            <a:off x="523577" y="2454548"/>
            <a:ext cx="4667845" cy="694506"/>
          </a:xfrm>
          <a:prstGeom prst="roundRect">
            <a:avLst>
              <a:gd name="adj" fmla="val 7422"/>
            </a:avLst>
          </a:prstGeom>
          <a:solidFill>
            <a:srgbClr val="F9D2EB"/>
          </a:solidFill>
          <a:ln w="4763">
            <a:solidFill>
              <a:srgbClr val="DFB8D1"/>
            </a:solidFill>
            <a:prstDash val="solid"/>
          </a:ln>
        </p:spPr>
      </p:sp>
      <p:sp>
        <p:nvSpPr>
          <p:cNvPr id="10" name="Text 7"/>
          <p:cNvSpPr/>
          <p:nvPr/>
        </p:nvSpPr>
        <p:spPr>
          <a:xfrm>
            <a:off x="651049" y="2582019"/>
            <a:ext cx="4412903"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方案是否合理</a:t>
            </a:r>
            <a:endParaRPr lang="zh-CN" sz="1100" dirty="0"/>
          </a:p>
        </p:txBody>
      </p:sp>
      <p:sp>
        <p:nvSpPr>
          <p:cNvPr id="11" name="Text 8"/>
          <p:cNvSpPr/>
          <p:nvPr/>
        </p:nvSpPr>
        <p:spPr>
          <a:xfrm>
            <a:off x="651049" y="2831455"/>
            <a:ext cx="4412903"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设计逻辑是否完整，从需求到方案是否具有说服力</a:t>
            </a:r>
            <a:endParaRPr lang="zh-CN" sz="950" dirty="0"/>
          </a:p>
        </p:txBody>
      </p:sp>
      <p:sp>
        <p:nvSpPr>
          <p:cNvPr id="12" name="Shape 9"/>
          <p:cNvSpPr/>
          <p:nvPr/>
        </p:nvSpPr>
        <p:spPr>
          <a:xfrm>
            <a:off x="523577" y="3264098"/>
            <a:ext cx="4667845" cy="694506"/>
          </a:xfrm>
          <a:prstGeom prst="roundRect">
            <a:avLst>
              <a:gd name="adj" fmla="val 7422"/>
            </a:avLst>
          </a:prstGeom>
          <a:solidFill>
            <a:srgbClr val="F9D2EB"/>
          </a:solidFill>
          <a:ln w="4763">
            <a:solidFill>
              <a:srgbClr val="DFB8D1"/>
            </a:solidFill>
            <a:prstDash val="solid"/>
          </a:ln>
        </p:spPr>
      </p:sp>
      <p:sp>
        <p:nvSpPr>
          <p:cNvPr id="13" name="Text 10"/>
          <p:cNvSpPr/>
          <p:nvPr/>
        </p:nvSpPr>
        <p:spPr>
          <a:xfrm>
            <a:off x="651049" y="3391570"/>
            <a:ext cx="4412903"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产品是否可实现</a:t>
            </a:r>
            <a:endParaRPr lang="zh-CN" sz="1100" dirty="0"/>
          </a:p>
        </p:txBody>
      </p:sp>
      <p:sp>
        <p:nvSpPr>
          <p:cNvPr id="14" name="Text 11"/>
          <p:cNvSpPr/>
          <p:nvPr/>
        </p:nvSpPr>
        <p:spPr>
          <a:xfrm>
            <a:off x="651049" y="3641006"/>
            <a:ext cx="4412903"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设计方案是否具备工程落地的基础条件</a:t>
            </a:r>
            <a:endParaRPr lang="zh-CN" sz="950" dirty="0"/>
          </a:p>
        </p:txBody>
      </p:sp>
      <p:sp>
        <p:nvSpPr>
          <p:cNvPr id="15" name="Shape 12"/>
          <p:cNvSpPr/>
          <p:nvPr/>
        </p:nvSpPr>
        <p:spPr>
          <a:xfrm>
            <a:off x="523577" y="4073649"/>
            <a:ext cx="4667845" cy="694506"/>
          </a:xfrm>
          <a:prstGeom prst="roundRect">
            <a:avLst>
              <a:gd name="adj" fmla="val 7422"/>
            </a:avLst>
          </a:prstGeom>
          <a:solidFill>
            <a:srgbClr val="F9D2EB"/>
          </a:solidFill>
          <a:ln w="4763">
            <a:solidFill>
              <a:srgbClr val="DFB8D1"/>
            </a:solidFill>
            <a:prstDash val="solid"/>
          </a:ln>
        </p:spPr>
      </p:sp>
      <p:sp>
        <p:nvSpPr>
          <p:cNvPr id="16" name="Text 13"/>
          <p:cNvSpPr/>
          <p:nvPr/>
        </p:nvSpPr>
        <p:spPr>
          <a:xfrm>
            <a:off x="651049" y="4201120"/>
            <a:ext cx="4412903"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团队是否具备工程能力</a:t>
            </a:r>
            <a:endParaRPr lang="zh-CN" sz="1100" dirty="0"/>
          </a:p>
        </p:txBody>
      </p:sp>
      <p:sp>
        <p:nvSpPr>
          <p:cNvPr id="17" name="Text 14"/>
          <p:cNvSpPr/>
          <p:nvPr/>
        </p:nvSpPr>
        <p:spPr>
          <a:xfrm>
            <a:off x="651049" y="4450556"/>
            <a:ext cx="4412903"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学生是否能独立完成从概念到交付的完整设计链路</a:t>
            </a:r>
            <a:endParaRPr lang="zh-CN"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57998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项目采用</a:t>
            </a:r>
            <a:pPr algn="l" indent="0" marL="0">
              <a:lnSpc>
                <a:spcPct val="104000"/>
              </a:lnSpc>
              <a:buNone/>
            </a:pPr>
            <a:r>
              <a:rPr lang="zh-CN" altLang="en-US" sz="2400" dirty="0">
                <a:solidFill>
                  <a:srgbClr val="E851B2"/>
                </a:solidFill>
                <a:latin typeface="Noto Serif SemiBold" pitchFamily="34" charset="0"/>
                <a:ea typeface="Noto Serif SemiBold" pitchFamily="34" charset="-122"/>
                <a:cs typeface="Noto Serif SemiBold" pitchFamily="34" charset="-120"/>
              </a:rPr>
              <a:t>「双交付」</a:t>
            </a:r>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评价模式</a:t>
            </a:r>
            <a:endParaRPr lang="zh-CN" sz="2400" dirty="0"/>
          </a:p>
        </p:txBody>
      </p:sp>
      <p:sp>
        <p:nvSpPr>
          <p:cNvPr id="3" name="Text 1"/>
          <p:cNvSpPr/>
          <p:nvPr/>
        </p:nvSpPr>
        <p:spPr>
          <a:xfrm>
            <a:off x="523577" y="1226716"/>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本项目评价体系涵盖两个核心维度，兼顾设计成果质量与学生综合职业能力培养，最终目标是培养能够真正参与企业实际项目的高素质设计人才。</a:t>
            </a:r>
            <a:endParaRPr lang="zh-CN" sz="1000" dirty="0"/>
          </a:p>
        </p:txBody>
      </p:sp>
      <p:sp>
        <p:nvSpPr>
          <p:cNvPr id="4" name="Shape 2"/>
          <p:cNvSpPr/>
          <p:nvPr/>
        </p:nvSpPr>
        <p:spPr>
          <a:xfrm>
            <a:off x="429295" y="1792784"/>
            <a:ext cx="4077295" cy="2770659"/>
          </a:xfrm>
          <a:prstGeom prst="roundRect">
            <a:avLst>
              <a:gd name="adj" fmla="val 3402"/>
            </a:avLst>
          </a:prstGeom>
          <a:solidFill>
            <a:srgbClr val="E851B2">
              <a:alpha val="95000"/>
            </a:srgbClr>
          </a:solidFill>
          <a:ln/>
        </p:spPr>
      </p:sp>
      <p:sp>
        <p:nvSpPr>
          <p:cNvPr id="5" name="Text 3"/>
          <p:cNvSpPr/>
          <p:nvPr/>
        </p:nvSpPr>
        <p:spPr>
          <a:xfrm>
            <a:off x="560189" y="1923678"/>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项目交付 · 60%</a:t>
            </a:r>
            <a:endParaRPr lang="zh-CN" sz="1200" dirty="0"/>
          </a:p>
        </p:txBody>
      </p:sp>
      <p:sp>
        <p:nvSpPr>
          <p:cNvPr id="6" name="Text 4"/>
          <p:cNvSpPr/>
          <p:nvPr/>
        </p:nvSpPr>
        <p:spPr>
          <a:xfrm>
            <a:off x="560189" y="2247081"/>
            <a:ext cx="381550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评价设计成果质量，包括用户研究、概念方案、工程表达与测试验证等完整交付物</a:t>
            </a:r>
            <a:endParaRPr lang="zh-CN" sz="1000" dirty="0"/>
          </a:p>
        </p:txBody>
      </p:sp>
      <p:sp>
        <p:nvSpPr>
          <p:cNvPr id="7" name="Text 5"/>
          <p:cNvSpPr/>
          <p:nvPr/>
        </p:nvSpPr>
        <p:spPr>
          <a:xfrm>
            <a:off x="560189" y="2783681"/>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用户需求报告</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产品定义与概念设计</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深化设计与工程图纸</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测试验证与项目汇报</a:t>
            </a:r>
            <a:endParaRPr lang="zh-CN" sz="1000" dirty="0"/>
          </a:p>
        </p:txBody>
      </p:sp>
      <p:sp>
        <p:nvSpPr>
          <p:cNvPr id="8" name="Text 6"/>
          <p:cNvSpPr/>
          <p:nvPr/>
        </p:nvSpPr>
        <p:spPr>
          <a:xfrm>
            <a:off x="4736455" y="1923678"/>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人才交付 · 40%</a:t>
            </a:r>
            <a:endParaRPr lang="zh-CN" sz="1200" dirty="0"/>
          </a:p>
        </p:txBody>
      </p:sp>
      <p:sp>
        <p:nvSpPr>
          <p:cNvPr id="9" name="Text 7"/>
          <p:cNvSpPr/>
          <p:nvPr/>
        </p:nvSpPr>
        <p:spPr>
          <a:xfrm>
            <a:off x="4736455" y="2247081"/>
            <a:ext cx="388873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评价学生综合职业能力，聚焦岗位胜任力、工程思维、团队协作、创新意识与职业素养</a:t>
            </a:r>
            <a:endParaRPr lang="zh-CN" sz="1000" dirty="0"/>
          </a:p>
        </p:txBody>
      </p:sp>
      <p:sp>
        <p:nvSpPr>
          <p:cNvPr id="10" name="Text 8"/>
          <p:cNvSpPr/>
          <p:nvPr/>
        </p:nvSpPr>
        <p:spPr>
          <a:xfrm>
            <a:off x="4736455" y="2783681"/>
            <a:ext cx="3888730"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岗位胜任力</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工程思维</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团队协作</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创新意识与职业素养</a:t>
            </a:r>
            <a:endParaRPr lang="zh-CN" sz="1000" dirty="0"/>
          </a:p>
        </p:txBody>
      </p:sp>
      <p:sp>
        <p:nvSpPr>
          <p:cNvPr id="11" name="Shape 9"/>
          <p:cNvSpPr/>
          <p:nvPr/>
        </p:nvSpPr>
        <p:spPr>
          <a:xfrm>
            <a:off x="4736455" y="3905845"/>
            <a:ext cx="3888730" cy="510332"/>
          </a:xfrm>
          <a:prstGeom prst="roundRect">
            <a:avLst>
              <a:gd name="adj" fmla="val 10774"/>
            </a:avLst>
          </a:prstGeom>
          <a:solidFill>
            <a:srgbClr val="F9D2EB"/>
          </a:solidFill>
          <a:ln/>
        </p:spPr>
      </p:sp>
      <p:pic>
        <p:nvPicPr>
          <p:cNvPr id="12" name="Image 0" descr="preencoded.png">    </p:cNvPr>
          <p:cNvPicPr>
            <a:picLocks noChangeAspect="1"/>
          </p:cNvPicPr>
          <p:nvPr/>
        </p:nvPicPr>
        <p:blipFill>
          <a:blip r:embed="rId1"/>
          <a:stretch>
            <a:fillRect/>
          </a:stretch>
        </p:blipFill>
        <p:spPr>
          <a:xfrm>
            <a:off x="4867349" y="4097685"/>
            <a:ext cx="163637" cy="130894"/>
          </a:xfrm>
          <a:prstGeom prst="rect">
            <a:avLst/>
          </a:prstGeom>
        </p:spPr>
      </p:pic>
      <p:sp>
        <p:nvSpPr>
          <p:cNvPr id="13" name="Text 10"/>
          <p:cNvSpPr/>
          <p:nvPr/>
        </p:nvSpPr>
        <p:spPr>
          <a:xfrm>
            <a:off x="5161880" y="4056311"/>
            <a:ext cx="378961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双交付模式确保教学成果与企业需求精准对接</a:t>
            </a:r>
            <a:endParaRPr lang="zh-CN"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368275"/>
            <a:ext cx="8096845" cy="228600"/>
          </a:xfrm>
          <a:prstGeom prst="rect">
            <a:avLst/>
          </a:prstGeom>
          <a:noFill/>
          <a:ln/>
        </p:spPr>
        <p:txBody>
          <a:bodyPr wrap="none" lIns="0" tIns="0" rIns="0" bIns="0" rtlCol="0" anchor="t"/>
          <a:lstStyle/>
          <a:p>
            <a:pPr algn="l" indent="0" marL="0">
              <a:lnSpc>
                <a:spcPct val="104000"/>
              </a:lnSpc>
              <a:buNone/>
            </a:pPr>
            <a:r>
              <a:rPr lang="zh-CN" altLang="en-US" sz="1400" dirty="0">
                <a:solidFill>
                  <a:srgbClr val="371A2D"/>
                </a:solidFill>
                <a:latin typeface="Noto Serif SemiBold" pitchFamily="34" charset="0"/>
                <a:ea typeface="Noto Serif SemiBold" pitchFamily="34" charset="-122"/>
                <a:cs typeface="Noto Serif SemiBold" pitchFamily="34" charset="-120"/>
              </a:rPr>
              <a:t>项目交付评价：</a:t>
            </a:r>
            <a:pPr algn="l" indent="0" marL="0">
              <a:lnSpc>
                <a:spcPct val="104000"/>
              </a:lnSpc>
              <a:buNone/>
            </a:pPr>
            <a:r>
              <a:rPr lang="zh-CN" altLang="en-US" sz="1400" dirty="0">
                <a:solidFill>
                  <a:srgbClr val="E851B2"/>
                </a:solidFill>
                <a:latin typeface="Noto Serif SemiBold" pitchFamily="34" charset="0"/>
                <a:ea typeface="Noto Serif SemiBold" pitchFamily="34" charset="-122"/>
                <a:cs typeface="Noto Serif SemiBold" pitchFamily="34" charset="-120"/>
              </a:rPr>
              <a:t>60%</a:t>
            </a:r>
            <a:pPr algn="l" indent="0" marL="0">
              <a:lnSpc>
                <a:spcPct val="104000"/>
              </a:lnSpc>
              <a:buNone/>
            </a:pPr>
            <a:r>
              <a:rPr lang="zh-CN" altLang="en-US" sz="1400" dirty="0">
                <a:solidFill>
                  <a:srgbClr val="371A2D"/>
                </a:solidFill>
                <a:latin typeface="Noto Serif SemiBold" pitchFamily="34" charset="0"/>
                <a:ea typeface="Noto Serif SemiBold" pitchFamily="34" charset="-122"/>
                <a:cs typeface="Noto Serif SemiBold" pitchFamily="34" charset="-120"/>
              </a:rPr>
              <a:t> 的成果评价</a:t>
            </a:r>
            <a:endParaRPr lang="zh-CN" sz="1400" dirty="0"/>
          </a:p>
        </p:txBody>
      </p:sp>
      <p:sp>
        <p:nvSpPr>
          <p:cNvPr id="3" name="Text 1"/>
          <p:cNvSpPr/>
          <p:nvPr/>
        </p:nvSpPr>
        <p:spPr>
          <a:xfrm>
            <a:off x="523577" y="689149"/>
            <a:ext cx="8554045" cy="99120"/>
          </a:xfrm>
          <a:prstGeom prst="rect">
            <a:avLst/>
          </a:prstGeom>
          <a:noFill/>
          <a:ln/>
        </p:spPr>
        <p:txBody>
          <a:bodyPr wrap="none" lIns="0" tIns="0" rIns="0" bIns="0" rtlCol="0" anchor="t"/>
          <a:lstStyle/>
          <a:p>
            <a:pPr algn="l" indent="0" marL="0">
              <a:lnSpc>
                <a:spcPct val="106000"/>
              </a:lnSpc>
              <a:buNone/>
            </a:pPr>
            <a:r>
              <a:rPr lang="zh-CN" altLang="en-US" sz="600" dirty="0">
                <a:solidFill>
                  <a:srgbClr val="432338"/>
                </a:solidFill>
                <a:latin typeface="Source Sans 3" pitchFamily="34" charset="0"/>
                <a:ea typeface="Source Sans 3" pitchFamily="34" charset="-122"/>
                <a:cs typeface="Source Sans 3" pitchFamily="34" charset="-120"/>
              </a:rPr>
              <a:t>项目成果评价以真实问题的解决为核心导向，全面考察设计团队从发现需求到交付方案的完整能力链条，确保设计成果具备工程实现的可行性与专业表达的规范性。</a:t>
            </a:r>
            <a:endParaRPr lang="zh-CN" sz="600" dirty="0"/>
          </a:p>
        </p:txBody>
      </p:sp>
      <p:pic>
        <p:nvPicPr>
          <p:cNvPr id="4" name="Image 0" descr="preencoded.png">    </p:cNvPr>
          <p:cNvPicPr>
            <a:picLocks noChangeAspect="1"/>
          </p:cNvPicPr>
          <p:nvPr/>
        </p:nvPicPr>
        <p:blipFill>
          <a:blip r:embed="rId1"/>
          <a:stretch>
            <a:fillRect/>
          </a:stretch>
        </p:blipFill>
        <p:spPr>
          <a:xfrm>
            <a:off x="523577" y="840135"/>
            <a:ext cx="6553200" cy="3657600"/>
          </a:xfrm>
          <a:prstGeom prst="rect">
            <a:avLst/>
          </a:prstGeom>
        </p:spPr>
      </p:pic>
      <p:sp>
        <p:nvSpPr>
          <p:cNvPr id="5" name="Shape 2"/>
          <p:cNvSpPr/>
          <p:nvPr/>
        </p:nvSpPr>
        <p:spPr>
          <a:xfrm>
            <a:off x="523577" y="4549601"/>
            <a:ext cx="8096845" cy="225623"/>
          </a:xfrm>
          <a:prstGeom prst="roundRect">
            <a:avLst>
              <a:gd name="adj" fmla="val 14469"/>
            </a:avLst>
          </a:prstGeom>
          <a:solidFill>
            <a:srgbClr val="F9D2EB"/>
          </a:solidFill>
          <a:ln/>
        </p:spPr>
      </p:sp>
      <p:pic>
        <p:nvPicPr>
          <p:cNvPr id="6" name="Image 1" descr="preencoded.png">    </p:cNvPr>
          <p:cNvPicPr>
            <a:picLocks noChangeAspect="1"/>
          </p:cNvPicPr>
          <p:nvPr/>
        </p:nvPicPr>
        <p:blipFill>
          <a:blip r:embed="rId2"/>
          <a:stretch>
            <a:fillRect/>
          </a:stretch>
        </p:blipFill>
        <p:spPr>
          <a:xfrm>
            <a:off x="601266" y="4646712"/>
            <a:ext cx="97110" cy="77688"/>
          </a:xfrm>
          <a:prstGeom prst="rect">
            <a:avLst/>
          </a:prstGeom>
        </p:spPr>
      </p:pic>
      <p:sp>
        <p:nvSpPr>
          <p:cNvPr id="7" name="Text 3"/>
          <p:cNvSpPr/>
          <p:nvPr/>
        </p:nvSpPr>
        <p:spPr>
          <a:xfrm>
            <a:off x="776064" y="4615160"/>
            <a:ext cx="8223870" cy="99120"/>
          </a:xfrm>
          <a:prstGeom prst="rect">
            <a:avLst/>
          </a:prstGeom>
          <a:noFill/>
          <a:ln/>
        </p:spPr>
        <p:txBody>
          <a:bodyPr wrap="none" lIns="0" tIns="0" rIns="0" bIns="0" rtlCol="0" anchor="t"/>
          <a:lstStyle/>
          <a:p>
            <a:pPr algn="l" indent="0" marL="0">
              <a:lnSpc>
                <a:spcPct val="106000"/>
              </a:lnSpc>
              <a:buNone/>
            </a:pPr>
            <a:r>
              <a:rPr lang="zh-CN" altLang="en-US" sz="600" dirty="0">
                <a:solidFill>
                  <a:srgbClr val="000000"/>
                </a:solidFill>
                <a:latin typeface="Source Sans 3" pitchFamily="34" charset="0"/>
                <a:ea typeface="Source Sans 3" pitchFamily="34" charset="-122"/>
                <a:cs typeface="Source Sans 3" pitchFamily="34" charset="-120"/>
              </a:rPr>
              <a:t>核心原则：设计成果必须解决真实用户问题，而非仅追求视觉美感</a:t>
            </a:r>
            <a:endParaRPr lang="zh-CN" sz="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Shape 0"/>
          <p:cNvSpPr/>
          <p:nvPr/>
        </p:nvSpPr>
        <p:spPr>
          <a:xfrm>
            <a:off x="523577" y="382860"/>
            <a:ext cx="579090" cy="183282"/>
          </a:xfrm>
          <a:prstGeom prst="roundRect">
            <a:avLst>
              <a:gd name="adj" fmla="val 22124"/>
            </a:avLst>
          </a:prstGeom>
          <a:solidFill>
            <a:srgbClr val="F9D2EB"/>
          </a:solidFill>
          <a:ln/>
        </p:spPr>
      </p:sp>
      <p:pic>
        <p:nvPicPr>
          <p:cNvPr id="4" name="Image 1" descr="preencoded.png">    </p:cNvPr>
          <p:cNvPicPr>
            <a:picLocks noChangeAspect="1"/>
          </p:cNvPicPr>
          <p:nvPr/>
        </p:nvPicPr>
        <p:blipFill>
          <a:blip r:embed="rId2"/>
          <a:stretch>
            <a:fillRect/>
          </a:stretch>
        </p:blipFill>
        <p:spPr>
          <a:xfrm>
            <a:off x="595982" y="426244"/>
            <a:ext cx="96515" cy="96515"/>
          </a:xfrm>
          <a:prstGeom prst="rect">
            <a:avLst/>
          </a:prstGeom>
        </p:spPr>
      </p:pic>
      <p:sp>
        <p:nvSpPr>
          <p:cNvPr id="5" name="Text 1"/>
          <p:cNvSpPr/>
          <p:nvPr/>
        </p:nvSpPr>
        <p:spPr>
          <a:xfrm>
            <a:off x="740718" y="419026"/>
            <a:ext cx="746745" cy="110951"/>
          </a:xfrm>
          <a:prstGeom prst="rect">
            <a:avLst/>
          </a:prstGeom>
          <a:noFill/>
          <a:ln/>
        </p:spPr>
        <p:txBody>
          <a:bodyPr wrap="none" lIns="0" tIns="0" rIns="0" bIns="0" rtlCol="0" anchor="t"/>
          <a:lstStyle/>
          <a:p>
            <a:pPr algn="l" indent="0" marL="0">
              <a:lnSpc>
                <a:spcPct val="96000"/>
              </a:lnSpc>
              <a:buNone/>
            </a:pPr>
            <a:r>
              <a:rPr lang="zh-CN" altLang="en-US" sz="750" dirty="0">
                <a:solidFill>
                  <a:srgbClr val="432338"/>
                </a:solidFill>
                <a:latin typeface="Source Sans 3" pitchFamily="34" charset="0"/>
                <a:ea typeface="Source Sans 3" pitchFamily="34" charset="-122"/>
                <a:cs typeface="Source Sans 3" pitchFamily="34" charset="-120"/>
              </a:rPr>
              <a:t>成果一</a:t>
            </a:r>
            <a:endParaRPr lang="zh-CN" sz="750" dirty="0"/>
          </a:p>
        </p:txBody>
      </p:sp>
      <p:sp>
        <p:nvSpPr>
          <p:cNvPr id="6" name="Text 2"/>
          <p:cNvSpPr/>
          <p:nvPr/>
        </p:nvSpPr>
        <p:spPr>
          <a:xfrm>
            <a:off x="523577" y="610642"/>
            <a:ext cx="4667845" cy="354955"/>
          </a:xfrm>
          <a:prstGeom prst="rect">
            <a:avLst/>
          </a:prstGeom>
          <a:noFill/>
          <a:ln/>
        </p:spPr>
        <p:txBody>
          <a:bodyPr wrap="none" lIns="0" tIns="0" rIns="0" bIns="0" rtlCol="0" anchor="t"/>
          <a:lstStyle/>
          <a:p>
            <a:pPr algn="l" indent="0" marL="0">
              <a:lnSpc>
                <a:spcPct val="104000"/>
              </a:lnSpc>
              <a:buNone/>
            </a:pPr>
            <a:r>
              <a:rPr lang="zh-CN" altLang="en-US" sz="2200" dirty="0">
                <a:solidFill>
                  <a:srgbClr val="371A2D"/>
                </a:solidFill>
                <a:latin typeface="Noto Serif SemiBold" pitchFamily="34" charset="0"/>
                <a:ea typeface="Noto Serif SemiBold" pitchFamily="34" charset="-122"/>
                <a:cs typeface="Noto Serif SemiBold" pitchFamily="34" charset="-120"/>
              </a:rPr>
              <a:t>用户需求报告</a:t>
            </a:r>
            <a:endParaRPr lang="zh-CN" sz="2200" dirty="0"/>
          </a:p>
        </p:txBody>
      </p:sp>
      <p:sp>
        <p:nvSpPr>
          <p:cNvPr id="7" name="Text 3"/>
          <p:cNvSpPr/>
          <p:nvPr/>
        </p:nvSpPr>
        <p:spPr>
          <a:xfrm>
            <a:off x="523577" y="1132433"/>
            <a:ext cx="4667845" cy="371029"/>
          </a:xfrm>
          <a:prstGeom prst="rect">
            <a:avLst/>
          </a:prstGeom>
          <a:noFill/>
          <a:ln/>
        </p:spPr>
        <p:txBody>
          <a:bodyPr wrap="square" lIns="0" tIns="0" rIns="0" bIns="0" rtlCol="0" anchor="t">
            <a:normAutofit/>
          </a:bodyPr>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用户需求报告是整个项目设计逻辑的起点与依据。评价重点在于学生是否真正走进用户生活，提炼出有价值的设计机会点，而非停留在主观假设层面。</a:t>
            </a:r>
            <a:endParaRPr lang="zh-CN" sz="950" dirty="0"/>
          </a:p>
        </p:txBody>
      </p:sp>
      <p:pic>
        <p:nvPicPr>
          <p:cNvPr id="8"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577" y="1628552"/>
            <a:ext cx="4667845" cy="699567"/>
          </a:xfrm>
          <a:prstGeom prst="rect">
            <a:avLst/>
          </a:prstGeom>
        </p:spPr>
      </p:pic>
      <p:sp>
        <p:nvSpPr>
          <p:cNvPr id="9" name="Text 4"/>
          <p:cNvSpPr/>
          <p:nvPr/>
        </p:nvSpPr>
        <p:spPr>
          <a:xfrm>
            <a:off x="715640" y="1763464"/>
            <a:ext cx="4340870"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用户调研完成度</a:t>
            </a:r>
            <a:endParaRPr lang="zh-CN" sz="1100" dirty="0"/>
          </a:p>
        </p:txBody>
      </p:sp>
      <p:sp>
        <p:nvSpPr>
          <p:cNvPr id="10" name="Text 5"/>
          <p:cNvSpPr/>
          <p:nvPr/>
        </p:nvSpPr>
        <p:spPr>
          <a:xfrm>
            <a:off x="715640" y="2007691"/>
            <a:ext cx="4340870"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是否完成访谈、问卷或观察研究，数据来源是否真实充分</a:t>
            </a:r>
            <a:endParaRPr lang="zh-CN" sz="950" dirty="0"/>
          </a:p>
        </p:txBody>
      </p:sp>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2439367"/>
            <a:ext cx="4667845" cy="699567"/>
          </a:xfrm>
          <a:prstGeom prst="rect">
            <a:avLst/>
          </a:prstGeom>
        </p:spPr>
      </p:pic>
      <p:sp>
        <p:nvSpPr>
          <p:cNvPr id="12" name="Text 6"/>
          <p:cNvSpPr/>
          <p:nvPr/>
        </p:nvSpPr>
        <p:spPr>
          <a:xfrm>
            <a:off x="715640" y="2574280"/>
            <a:ext cx="4340870"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用户画像构建</a:t>
            </a:r>
            <a:endParaRPr lang="zh-CN" sz="1100" dirty="0"/>
          </a:p>
        </p:txBody>
      </p:sp>
      <p:sp>
        <p:nvSpPr>
          <p:cNvPr id="13" name="Text 7"/>
          <p:cNvSpPr/>
          <p:nvPr/>
        </p:nvSpPr>
        <p:spPr>
          <a:xfrm>
            <a:off x="715640" y="2818507"/>
            <a:ext cx="4340870"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是否形成清晰的目标用户画像，包括行为特征、使用场景与情感需求</a:t>
            </a:r>
            <a:endParaRPr lang="zh-CN" sz="950" dirty="0"/>
          </a:p>
        </p:txBody>
      </p:sp>
      <p:pic>
        <p:nvPicPr>
          <p:cNvPr id="14"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577" y="3250183"/>
            <a:ext cx="4667845" cy="699567"/>
          </a:xfrm>
          <a:prstGeom prst="rect">
            <a:avLst/>
          </a:prstGeom>
        </p:spPr>
      </p:pic>
      <p:sp>
        <p:nvSpPr>
          <p:cNvPr id="15" name="Text 8"/>
          <p:cNvSpPr/>
          <p:nvPr/>
        </p:nvSpPr>
        <p:spPr>
          <a:xfrm>
            <a:off x="715640" y="3385096"/>
            <a:ext cx="4340870"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真实痛点提炼</a:t>
            </a:r>
            <a:endParaRPr lang="zh-CN" sz="1100" dirty="0"/>
          </a:p>
        </p:txBody>
      </p:sp>
      <p:sp>
        <p:nvSpPr>
          <p:cNvPr id="16" name="Text 9"/>
          <p:cNvSpPr/>
          <p:nvPr/>
        </p:nvSpPr>
        <p:spPr>
          <a:xfrm>
            <a:off x="715640" y="3629323"/>
            <a:ext cx="4340870"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是否从调研数据中归纳出有设计价值的核心痛点，避免泛化表述</a:t>
            </a:r>
            <a:endParaRPr lang="zh-CN" sz="950" dirty="0"/>
          </a:p>
        </p:txBody>
      </p:sp>
      <p:pic>
        <p:nvPicPr>
          <p:cNvPr id="17" name="Image 5"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3577" y="4060999"/>
            <a:ext cx="4667845" cy="699567"/>
          </a:xfrm>
          <a:prstGeom prst="rect">
            <a:avLst/>
          </a:prstGeom>
        </p:spPr>
      </p:pic>
      <p:sp>
        <p:nvSpPr>
          <p:cNvPr id="18" name="Text 10"/>
          <p:cNvSpPr/>
          <p:nvPr/>
        </p:nvSpPr>
        <p:spPr>
          <a:xfrm>
            <a:off x="715640" y="4195911"/>
            <a:ext cx="4340870" cy="177478"/>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设计机会定义</a:t>
            </a:r>
            <a:endParaRPr lang="zh-CN" sz="1100" dirty="0"/>
          </a:p>
        </p:txBody>
      </p:sp>
      <p:sp>
        <p:nvSpPr>
          <p:cNvPr id="19" name="Text 11"/>
          <p:cNvSpPr/>
          <p:nvPr/>
        </p:nvSpPr>
        <p:spPr>
          <a:xfrm>
            <a:off x="715640" y="4440138"/>
            <a:ext cx="4340870" cy="185514"/>
          </a:xfrm>
          <a:prstGeom prst="rect">
            <a:avLst/>
          </a:prstGeom>
          <a:noFill/>
          <a:ln/>
        </p:spPr>
        <p:txBody>
          <a:bodyPr wrap="none" lIns="0" tIns="0" rIns="0" bIns="0" rtlCol="0" anchor="t"/>
          <a:lstStyle/>
          <a:p>
            <a:pPr algn="l" indent="0" marL="0">
              <a:lnSpc>
                <a:spcPct val="128000"/>
              </a:lnSpc>
              <a:buNone/>
            </a:pPr>
            <a:r>
              <a:rPr lang="zh-CN" altLang="en-US" sz="950" dirty="0">
                <a:solidFill>
                  <a:srgbClr val="432338"/>
                </a:solidFill>
                <a:latin typeface="Source Sans 3" pitchFamily="34" charset="0"/>
                <a:ea typeface="Source Sans 3" pitchFamily="34" charset="-122"/>
                <a:cs typeface="Source Sans 3" pitchFamily="34" charset="-120"/>
              </a:rPr>
              <a:t>优秀成果能清晰回答：</a:t>
            </a:r>
            <a:pPr algn="l" indent="0" marL="0">
              <a:lnSpc>
                <a:spcPct val="128000"/>
              </a:lnSpc>
              <a:buNone/>
            </a:pPr>
            <a:r>
              <a:rPr lang="zh-CN" altLang="en-US" sz="950" b="1" dirty="0">
                <a:solidFill>
                  <a:srgbClr val="432338"/>
                </a:solidFill>
                <a:latin typeface="Source Sans 3 Bold" pitchFamily="34" charset="0"/>
                <a:ea typeface="Source Sans 3 Bold" pitchFamily="34" charset="-122"/>
                <a:cs typeface="Source Sans 3 Bold" pitchFamily="34" charset="-120"/>
              </a:rPr>
              <a:t>为什么设计这个产品？它能解决什么问题？</a:t>
            </a:r>
            <a:endParaRPr lang="zh-CN"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23577" y="981596"/>
            <a:ext cx="628129" cy="198834"/>
          </a:xfrm>
          <a:prstGeom prst="roundRect">
            <a:avLst>
              <a:gd name="adj" fmla="val 22122"/>
            </a:avLst>
          </a:prstGeom>
          <a:solidFill>
            <a:srgbClr val="F9D2EB"/>
          </a:solidFill>
          <a:ln/>
        </p:spPr>
      </p:sp>
      <p:pic>
        <p:nvPicPr>
          <p:cNvPr id="3" name="Image 0" descr="preencoded.png">    </p:cNvPr>
          <p:cNvPicPr>
            <a:picLocks noChangeAspect="1"/>
          </p:cNvPicPr>
          <p:nvPr/>
        </p:nvPicPr>
        <p:blipFill>
          <a:blip r:embed="rId1"/>
          <a:stretch>
            <a:fillRect/>
          </a:stretch>
        </p:blipFill>
        <p:spPr>
          <a:xfrm>
            <a:off x="602084" y="1028626"/>
            <a:ext cx="104701" cy="104701"/>
          </a:xfrm>
          <a:prstGeom prst="rect">
            <a:avLst/>
          </a:prstGeom>
        </p:spPr>
      </p:pic>
      <p:sp>
        <p:nvSpPr>
          <p:cNvPr id="4" name="Text 1"/>
          <p:cNvSpPr/>
          <p:nvPr/>
        </p:nvSpPr>
        <p:spPr>
          <a:xfrm>
            <a:off x="759098" y="1020812"/>
            <a:ext cx="771302" cy="120402"/>
          </a:xfrm>
          <a:prstGeom prst="rect">
            <a:avLst/>
          </a:prstGeom>
          <a:noFill/>
          <a:ln/>
        </p:spPr>
        <p:txBody>
          <a:bodyPr wrap="none" lIns="0" tIns="0" rIns="0" bIns="0" rtlCol="0" anchor="t"/>
          <a:lstStyle/>
          <a:p>
            <a:pPr algn="l" indent="0" marL="0">
              <a:lnSpc>
                <a:spcPct val="96000"/>
              </a:lnSpc>
              <a:buNone/>
            </a:pPr>
            <a:r>
              <a:rPr lang="zh-CN" altLang="en-US" sz="800" dirty="0">
                <a:solidFill>
                  <a:srgbClr val="432338"/>
                </a:solidFill>
                <a:latin typeface="Source Sans 3" pitchFamily="34" charset="0"/>
                <a:ea typeface="Source Sans 3" pitchFamily="34" charset="-122"/>
                <a:cs typeface="Source Sans 3" pitchFamily="34" charset="-120"/>
              </a:rPr>
              <a:t>成果二</a:t>
            </a:r>
            <a:endParaRPr lang="zh-CN" sz="800" dirty="0"/>
          </a:p>
        </p:txBody>
      </p:sp>
      <p:sp>
        <p:nvSpPr>
          <p:cNvPr id="5" name="Text 2"/>
          <p:cNvSpPr/>
          <p:nvPr/>
        </p:nvSpPr>
        <p:spPr>
          <a:xfrm>
            <a:off x="523577" y="123274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产品定义与概念设计方案</a:t>
            </a:r>
            <a:endParaRPr lang="zh-CN" sz="2400" dirty="0"/>
          </a:p>
        </p:txBody>
      </p:sp>
      <p:sp>
        <p:nvSpPr>
          <p:cNvPr id="6" name="Text 3"/>
          <p:cNvSpPr/>
          <p:nvPr/>
        </p:nvSpPr>
        <p:spPr>
          <a:xfrm>
            <a:off x="523577" y="1813992"/>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概念设计阶段是将用户需求转化为产品方向的关键环节。评价重点在于设计逻辑的严密性与创新性，要求从需求到产品之间有清晰可追溯的推导过程。</a:t>
            </a:r>
            <a:endParaRPr lang="zh-CN" sz="1000" dirty="0"/>
          </a:p>
        </p:txBody>
      </p:sp>
      <p:pic>
        <p:nvPicPr>
          <p:cNvPr id="7" name="Image 1" descr="preencoded.png">    </p:cNvPr>
          <p:cNvPicPr>
            <a:picLocks noChangeAspect="1"/>
          </p:cNvPicPr>
          <p:nvPr/>
        </p:nvPicPr>
        <p:blipFill>
          <a:blip r:embed="rId2"/>
          <a:stretch>
            <a:fillRect/>
          </a:stretch>
        </p:blipFill>
        <p:spPr>
          <a:xfrm>
            <a:off x="523577" y="2380059"/>
            <a:ext cx="1502048" cy="928315"/>
          </a:xfrm>
          <a:prstGeom prst="rect">
            <a:avLst/>
          </a:prstGeom>
        </p:spPr>
      </p:pic>
      <p:sp>
        <p:nvSpPr>
          <p:cNvPr id="8" name="Text 4"/>
          <p:cNvSpPr/>
          <p:nvPr/>
        </p:nvSpPr>
        <p:spPr>
          <a:xfrm>
            <a:off x="523577" y="3472011"/>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产品定位与功能规划</a:t>
            </a:r>
            <a:endParaRPr lang="zh-CN" sz="1200" dirty="0"/>
          </a:p>
        </p:txBody>
      </p:sp>
      <p:sp>
        <p:nvSpPr>
          <p:cNvPr id="9" name="Text 5"/>
          <p:cNvSpPr/>
          <p:nvPr/>
        </p:nvSpPr>
        <p:spPr>
          <a:xfrm>
            <a:off x="523577" y="3743027"/>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明确产品面向的细分用户群体，功能优先级合理，避免功能堆砌</a:t>
            </a:r>
            <a:endParaRPr lang="zh-CN" sz="1000" dirty="0"/>
          </a:p>
        </p:txBody>
      </p:sp>
      <p:pic>
        <p:nvPicPr>
          <p:cNvPr id="10" name="Image 2" descr="preencoded.png">    </p:cNvPr>
          <p:cNvPicPr>
            <a:picLocks noChangeAspect="1"/>
          </p:cNvPicPr>
          <p:nvPr/>
        </p:nvPicPr>
        <p:blipFill>
          <a:blip r:embed="rId3"/>
          <a:stretch>
            <a:fillRect/>
          </a:stretch>
        </p:blipFill>
        <p:spPr>
          <a:xfrm>
            <a:off x="3277046" y="2380059"/>
            <a:ext cx="1502048" cy="928315"/>
          </a:xfrm>
          <a:prstGeom prst="rect">
            <a:avLst/>
          </a:prstGeom>
        </p:spPr>
      </p:pic>
      <p:sp>
        <p:nvSpPr>
          <p:cNvPr id="11" name="Text 6"/>
          <p:cNvSpPr/>
          <p:nvPr/>
        </p:nvSpPr>
        <p:spPr>
          <a:xfrm>
            <a:off x="3277046" y="3472011"/>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创新点与差异化</a:t>
            </a:r>
            <a:endParaRPr lang="zh-CN" sz="1200" dirty="0"/>
          </a:p>
        </p:txBody>
      </p:sp>
      <p:sp>
        <p:nvSpPr>
          <p:cNvPr id="12" name="Text 7"/>
          <p:cNvSpPr/>
          <p:nvPr/>
        </p:nvSpPr>
        <p:spPr>
          <a:xfrm>
            <a:off x="3277046" y="3743027"/>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方案具有明确的创新亮点，能区别于现有市场产品，体现设计价值</a:t>
            </a:r>
            <a:endParaRPr lang="zh-CN" sz="1000" dirty="0"/>
          </a:p>
        </p:txBody>
      </p:sp>
      <p:pic>
        <p:nvPicPr>
          <p:cNvPr id="13" name="Image 3" descr="preencoded.png">    </p:cNvPr>
          <p:cNvPicPr>
            <a:picLocks noChangeAspect="1"/>
          </p:cNvPicPr>
          <p:nvPr/>
        </p:nvPicPr>
        <p:blipFill>
          <a:blip r:embed="rId4"/>
          <a:stretch>
            <a:fillRect/>
          </a:stretch>
        </p:blipFill>
        <p:spPr>
          <a:xfrm>
            <a:off x="6030516" y="2380059"/>
            <a:ext cx="1502122" cy="928315"/>
          </a:xfrm>
          <a:prstGeom prst="rect">
            <a:avLst/>
          </a:prstGeom>
        </p:spPr>
      </p:pic>
      <p:sp>
        <p:nvSpPr>
          <p:cNvPr id="14" name="Text 8"/>
          <p:cNvSpPr/>
          <p:nvPr/>
        </p:nvSpPr>
        <p:spPr>
          <a:xfrm>
            <a:off x="6030516" y="3472011"/>
            <a:ext cx="25899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使用场景与设计逻辑</a:t>
            </a:r>
            <a:endParaRPr lang="zh-CN" sz="1200" dirty="0"/>
          </a:p>
        </p:txBody>
      </p:sp>
      <p:sp>
        <p:nvSpPr>
          <p:cNvPr id="15" name="Text 9"/>
          <p:cNvSpPr/>
          <p:nvPr/>
        </p:nvSpPr>
        <p:spPr>
          <a:xfrm>
            <a:off x="6030516" y="3743027"/>
            <a:ext cx="258990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通过场景化描述验证方案合理性，逻辑链条完整，设计决策有据可查</a:t>
            </a:r>
            <a:endParaRPr lang="zh-CN"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23577" y="398562"/>
            <a:ext cx="608558" cy="192658"/>
          </a:xfrm>
          <a:prstGeom prst="roundRect">
            <a:avLst>
              <a:gd name="adj" fmla="val 22118"/>
            </a:avLst>
          </a:prstGeom>
          <a:solidFill>
            <a:srgbClr val="F9D2EB"/>
          </a:solidFill>
          <a:ln/>
        </p:spPr>
      </p:sp>
      <p:pic>
        <p:nvPicPr>
          <p:cNvPr id="3" name="Image 0" descr="preencoded.png">    </p:cNvPr>
          <p:cNvPicPr>
            <a:picLocks noChangeAspect="1"/>
          </p:cNvPicPr>
          <p:nvPr/>
        </p:nvPicPr>
        <p:blipFill>
          <a:blip r:embed="rId1"/>
          <a:stretch>
            <a:fillRect/>
          </a:stretch>
        </p:blipFill>
        <p:spPr>
          <a:xfrm>
            <a:off x="599629" y="444178"/>
            <a:ext cx="101426" cy="101426"/>
          </a:xfrm>
          <a:prstGeom prst="rect">
            <a:avLst/>
          </a:prstGeom>
        </p:spPr>
      </p:pic>
      <p:sp>
        <p:nvSpPr>
          <p:cNvPr id="4" name="Text 1"/>
          <p:cNvSpPr/>
          <p:nvPr/>
        </p:nvSpPr>
        <p:spPr>
          <a:xfrm>
            <a:off x="751731" y="436587"/>
            <a:ext cx="761554" cy="116607"/>
          </a:xfrm>
          <a:prstGeom prst="rect">
            <a:avLst/>
          </a:prstGeom>
          <a:noFill/>
          <a:ln/>
        </p:spPr>
        <p:txBody>
          <a:bodyPr wrap="none" lIns="0" tIns="0" rIns="0" bIns="0" rtlCol="0" anchor="t"/>
          <a:lstStyle/>
          <a:p>
            <a:pPr algn="l" indent="0" marL="0">
              <a:lnSpc>
                <a:spcPct val="96000"/>
              </a:lnSpc>
              <a:buNone/>
            </a:pPr>
            <a:r>
              <a:rPr lang="zh-CN" altLang="en-US" sz="750" dirty="0">
                <a:solidFill>
                  <a:srgbClr val="432338"/>
                </a:solidFill>
                <a:latin typeface="Source Sans 3" pitchFamily="34" charset="0"/>
                <a:ea typeface="Source Sans 3" pitchFamily="34" charset="-122"/>
                <a:cs typeface="Source Sans 3" pitchFamily="34" charset="-120"/>
              </a:rPr>
              <a:t>成果三</a:t>
            </a:r>
            <a:endParaRPr lang="zh-CN" sz="750" dirty="0"/>
          </a:p>
        </p:txBody>
      </p:sp>
      <p:sp>
        <p:nvSpPr>
          <p:cNvPr id="5" name="Text 2"/>
          <p:cNvSpPr/>
          <p:nvPr/>
        </p:nvSpPr>
        <p:spPr>
          <a:xfrm>
            <a:off x="523577" y="640333"/>
            <a:ext cx="8096845" cy="372963"/>
          </a:xfrm>
          <a:prstGeom prst="rect">
            <a:avLst/>
          </a:prstGeom>
          <a:noFill/>
          <a:ln/>
        </p:spPr>
        <p:txBody>
          <a:bodyPr wrap="none" lIns="0" tIns="0" rIns="0" bIns="0" rtlCol="0" anchor="t"/>
          <a:lstStyle/>
          <a:p>
            <a:pPr algn="l" indent="0" marL="0">
              <a:lnSpc>
                <a:spcPct val="104000"/>
              </a:lnSpc>
              <a:buNone/>
            </a:pPr>
            <a:r>
              <a:rPr lang="zh-CN" altLang="en-US" sz="2300" dirty="0">
                <a:solidFill>
                  <a:srgbClr val="371A2D"/>
                </a:solidFill>
                <a:latin typeface="Noto Serif SemiBold" pitchFamily="34" charset="0"/>
                <a:ea typeface="Noto Serif SemiBold" pitchFamily="34" charset="-122"/>
                <a:cs typeface="Noto Serif SemiBold" pitchFamily="34" charset="-120"/>
              </a:rPr>
              <a:t>深化设计与工程表达</a:t>
            </a:r>
            <a:endParaRPr lang="zh-CN" sz="2300" dirty="0"/>
          </a:p>
        </p:txBody>
      </p:sp>
      <p:sp>
        <p:nvSpPr>
          <p:cNvPr id="6" name="Text 3"/>
          <p:cNvSpPr/>
          <p:nvPr/>
        </p:nvSpPr>
        <p:spPr>
          <a:xfrm>
            <a:off x="523577" y="1197546"/>
            <a:ext cx="8554045"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深化设计阶段要求学生将概念方案转化为具有工程基础的完整设计文件，评价标准对标企业真实的产品研发交付规范。</a:t>
            </a:r>
            <a:endParaRPr lang="zh-CN" sz="950" dirty="0"/>
          </a:p>
        </p:txBody>
      </p:sp>
      <p:sp>
        <p:nvSpPr>
          <p:cNvPr id="7" name="Shape 4"/>
          <p:cNvSpPr/>
          <p:nvPr/>
        </p:nvSpPr>
        <p:spPr>
          <a:xfrm>
            <a:off x="523577" y="1535385"/>
            <a:ext cx="3987031" cy="1226121"/>
          </a:xfrm>
          <a:prstGeom prst="roundRect">
            <a:avLst>
              <a:gd name="adj" fmla="val 4344"/>
            </a:avLst>
          </a:prstGeom>
          <a:solidFill>
            <a:srgbClr val="F9D2EB"/>
          </a:solidFill>
          <a:ln w="4763">
            <a:solidFill>
              <a:srgbClr val="DFB8D1"/>
            </a:solidFill>
            <a:prstDash val="solid"/>
          </a:ln>
        </p:spPr>
      </p:sp>
      <p:sp>
        <p:nvSpPr>
          <p:cNvPr id="8" name="Shape 5"/>
          <p:cNvSpPr/>
          <p:nvPr/>
        </p:nvSpPr>
        <p:spPr>
          <a:xfrm>
            <a:off x="655141" y="1666949"/>
            <a:ext cx="380405" cy="380405"/>
          </a:xfrm>
          <a:prstGeom prst="ellipse">
            <a:avLst/>
          </a:prstGeom>
          <a:solidFill>
            <a:srgbClr val="E851B2"/>
          </a:solidFill>
          <a:ln/>
        </p:spPr>
      </p:sp>
      <p:pic>
        <p:nvPicPr>
          <p:cNvPr id="9"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9768" y="1771501"/>
            <a:ext cx="171152" cy="171152"/>
          </a:xfrm>
          <a:prstGeom prst="rect">
            <a:avLst/>
          </a:prstGeom>
        </p:spPr>
      </p:pic>
      <p:sp>
        <p:nvSpPr>
          <p:cNvPr id="10" name="Text 6"/>
          <p:cNvSpPr/>
          <p:nvPr/>
        </p:nvSpPr>
        <p:spPr>
          <a:xfrm>
            <a:off x="655141" y="2170137"/>
            <a:ext cx="3723903"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产品效果图</a:t>
            </a:r>
            <a:endParaRPr lang="zh-CN" sz="1150" dirty="0"/>
          </a:p>
        </p:txBody>
      </p:sp>
      <p:sp>
        <p:nvSpPr>
          <p:cNvPr id="11" name="Text 7"/>
          <p:cNvSpPr/>
          <p:nvPr/>
        </p:nvSpPr>
        <p:spPr>
          <a:xfrm>
            <a:off x="655141" y="2430289"/>
            <a:ext cx="3723903"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高质量渲染效果图，真实呈现产品外观、材质与使用状态</a:t>
            </a:r>
            <a:endParaRPr lang="zh-CN" sz="950" dirty="0"/>
          </a:p>
        </p:txBody>
      </p:sp>
      <p:sp>
        <p:nvSpPr>
          <p:cNvPr id="12" name="Shape 8"/>
          <p:cNvSpPr/>
          <p:nvPr/>
        </p:nvSpPr>
        <p:spPr>
          <a:xfrm>
            <a:off x="4633392" y="1535385"/>
            <a:ext cx="3987031" cy="1226121"/>
          </a:xfrm>
          <a:prstGeom prst="roundRect">
            <a:avLst>
              <a:gd name="adj" fmla="val 4344"/>
            </a:avLst>
          </a:prstGeom>
          <a:solidFill>
            <a:srgbClr val="F9D2EB"/>
          </a:solidFill>
          <a:ln w="4763">
            <a:solidFill>
              <a:srgbClr val="DFB8D1"/>
            </a:solidFill>
            <a:prstDash val="solid"/>
          </a:ln>
        </p:spPr>
      </p:sp>
      <p:sp>
        <p:nvSpPr>
          <p:cNvPr id="13" name="Shape 9"/>
          <p:cNvSpPr/>
          <p:nvPr/>
        </p:nvSpPr>
        <p:spPr>
          <a:xfrm>
            <a:off x="4764956" y="1666949"/>
            <a:ext cx="380405" cy="380405"/>
          </a:xfrm>
          <a:prstGeom prst="ellipse">
            <a:avLst/>
          </a:prstGeom>
          <a:solidFill>
            <a:srgbClr val="E851B2"/>
          </a:solidFill>
          <a:ln/>
        </p:spPr>
      </p:sp>
      <p:pic>
        <p:nvPicPr>
          <p:cNvPr id="14"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69582" y="1771501"/>
            <a:ext cx="171152" cy="171152"/>
          </a:xfrm>
          <a:prstGeom prst="rect">
            <a:avLst/>
          </a:prstGeom>
        </p:spPr>
      </p:pic>
      <p:sp>
        <p:nvSpPr>
          <p:cNvPr id="15" name="Text 10"/>
          <p:cNvSpPr/>
          <p:nvPr/>
        </p:nvSpPr>
        <p:spPr>
          <a:xfrm>
            <a:off x="4764956" y="2170137"/>
            <a:ext cx="3723903"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三维模型</a:t>
            </a:r>
            <a:endParaRPr lang="zh-CN" sz="1150" dirty="0"/>
          </a:p>
        </p:txBody>
      </p:sp>
      <p:sp>
        <p:nvSpPr>
          <p:cNvPr id="16" name="Text 11"/>
          <p:cNvSpPr/>
          <p:nvPr/>
        </p:nvSpPr>
        <p:spPr>
          <a:xfrm>
            <a:off x="4764956" y="2430289"/>
            <a:ext cx="3723903"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完整的三维数字模型，结构合理，具备进一步开发的数据基础</a:t>
            </a:r>
            <a:endParaRPr lang="zh-CN" sz="950" dirty="0"/>
          </a:p>
        </p:txBody>
      </p:sp>
      <p:sp>
        <p:nvSpPr>
          <p:cNvPr id="17" name="Shape 12"/>
          <p:cNvSpPr/>
          <p:nvPr/>
        </p:nvSpPr>
        <p:spPr>
          <a:xfrm>
            <a:off x="523577" y="2884289"/>
            <a:ext cx="3987031" cy="1226121"/>
          </a:xfrm>
          <a:prstGeom prst="roundRect">
            <a:avLst>
              <a:gd name="adj" fmla="val 4344"/>
            </a:avLst>
          </a:prstGeom>
          <a:solidFill>
            <a:srgbClr val="F9D2EB"/>
          </a:solidFill>
          <a:ln w="4763">
            <a:solidFill>
              <a:srgbClr val="DFB8D1"/>
            </a:solidFill>
            <a:prstDash val="solid"/>
          </a:ln>
        </p:spPr>
      </p:sp>
      <p:sp>
        <p:nvSpPr>
          <p:cNvPr id="18" name="Shape 13"/>
          <p:cNvSpPr/>
          <p:nvPr/>
        </p:nvSpPr>
        <p:spPr>
          <a:xfrm>
            <a:off x="655141" y="3015853"/>
            <a:ext cx="380405" cy="380405"/>
          </a:xfrm>
          <a:prstGeom prst="ellipse">
            <a:avLst/>
          </a:prstGeom>
          <a:solidFill>
            <a:srgbClr val="E851B2"/>
          </a:solidFill>
          <a:ln/>
        </p:spPr>
      </p:sp>
      <p:pic>
        <p:nvPicPr>
          <p:cNvPr id="19"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9768" y="3120405"/>
            <a:ext cx="171152" cy="171152"/>
          </a:xfrm>
          <a:prstGeom prst="rect">
            <a:avLst/>
          </a:prstGeom>
        </p:spPr>
      </p:pic>
      <p:sp>
        <p:nvSpPr>
          <p:cNvPr id="20" name="Text 14"/>
          <p:cNvSpPr/>
          <p:nvPr/>
        </p:nvSpPr>
        <p:spPr>
          <a:xfrm>
            <a:off x="655141" y="3519041"/>
            <a:ext cx="3723903"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CAD工程图</a:t>
            </a:r>
            <a:endParaRPr lang="zh-CN" sz="1150" dirty="0"/>
          </a:p>
        </p:txBody>
      </p:sp>
      <p:sp>
        <p:nvSpPr>
          <p:cNvPr id="21" name="Text 15"/>
          <p:cNvSpPr/>
          <p:nvPr/>
        </p:nvSpPr>
        <p:spPr>
          <a:xfrm>
            <a:off x="655141" y="3779193"/>
            <a:ext cx="3723903"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规范的工程图纸，尺寸标注完整，满足制造加工的基本要求</a:t>
            </a:r>
            <a:endParaRPr lang="zh-CN" sz="950" dirty="0"/>
          </a:p>
        </p:txBody>
      </p:sp>
      <p:sp>
        <p:nvSpPr>
          <p:cNvPr id="22" name="Shape 16"/>
          <p:cNvSpPr/>
          <p:nvPr/>
        </p:nvSpPr>
        <p:spPr>
          <a:xfrm>
            <a:off x="4633392" y="2884289"/>
            <a:ext cx="3987031" cy="1226121"/>
          </a:xfrm>
          <a:prstGeom prst="roundRect">
            <a:avLst>
              <a:gd name="adj" fmla="val 4344"/>
            </a:avLst>
          </a:prstGeom>
          <a:solidFill>
            <a:srgbClr val="F9D2EB"/>
          </a:solidFill>
          <a:ln w="4763">
            <a:solidFill>
              <a:srgbClr val="DFB8D1"/>
            </a:solidFill>
            <a:prstDash val="solid"/>
          </a:ln>
        </p:spPr>
      </p:sp>
      <p:sp>
        <p:nvSpPr>
          <p:cNvPr id="23" name="Shape 17"/>
          <p:cNvSpPr/>
          <p:nvPr/>
        </p:nvSpPr>
        <p:spPr>
          <a:xfrm>
            <a:off x="4764956" y="3015853"/>
            <a:ext cx="380405" cy="380405"/>
          </a:xfrm>
          <a:prstGeom prst="ellipse">
            <a:avLst/>
          </a:prstGeom>
          <a:solidFill>
            <a:srgbClr val="E851B2"/>
          </a:solidFill>
          <a:ln/>
        </p:spPr>
      </p:sp>
      <p:pic>
        <p:nvPicPr>
          <p:cNvPr id="24"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69582" y="3120405"/>
            <a:ext cx="171152" cy="171152"/>
          </a:xfrm>
          <a:prstGeom prst="rect">
            <a:avLst/>
          </a:prstGeom>
        </p:spPr>
      </p:pic>
      <p:sp>
        <p:nvSpPr>
          <p:cNvPr id="25" name="Text 18"/>
          <p:cNvSpPr/>
          <p:nvPr/>
        </p:nvSpPr>
        <p:spPr>
          <a:xfrm>
            <a:off x="4764956" y="3519041"/>
            <a:ext cx="3723903"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CMF方案</a:t>
            </a:r>
            <a:endParaRPr lang="zh-CN" sz="1150" dirty="0"/>
          </a:p>
        </p:txBody>
      </p:sp>
      <p:sp>
        <p:nvSpPr>
          <p:cNvPr id="26" name="Text 19"/>
          <p:cNvSpPr/>
          <p:nvPr/>
        </p:nvSpPr>
        <p:spPr>
          <a:xfrm>
            <a:off x="4764956" y="3779193"/>
            <a:ext cx="3723903"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颜色、材料与表面处理方案完整，具备供应链可实现性</a:t>
            </a:r>
            <a:endParaRPr lang="zh-CN" sz="950" dirty="0"/>
          </a:p>
        </p:txBody>
      </p:sp>
      <p:sp>
        <p:nvSpPr>
          <p:cNvPr id="27" name="Shape 20"/>
          <p:cNvSpPr/>
          <p:nvPr/>
        </p:nvSpPr>
        <p:spPr>
          <a:xfrm>
            <a:off x="523577" y="4248596"/>
            <a:ext cx="8096845" cy="496342"/>
          </a:xfrm>
          <a:prstGeom prst="roundRect">
            <a:avLst>
              <a:gd name="adj" fmla="val 10731"/>
            </a:avLst>
          </a:prstGeom>
          <a:solidFill>
            <a:srgbClr val="F9D2EB"/>
          </a:solidFill>
          <a:ln/>
        </p:spPr>
      </p:sp>
      <p:pic>
        <p:nvPicPr>
          <p:cNvPr id="28" name="Image 5" descr="preencoded.png">    </p:cNvPr>
          <p:cNvPicPr>
            <a:picLocks noChangeAspect="1"/>
          </p:cNvPicPr>
          <p:nvPr/>
        </p:nvPicPr>
        <p:blipFill>
          <a:blip r:embed="rId10"/>
          <a:stretch>
            <a:fillRect/>
          </a:stretch>
        </p:blipFill>
        <p:spPr>
          <a:xfrm>
            <a:off x="650379" y="4429497"/>
            <a:ext cx="158502" cy="126802"/>
          </a:xfrm>
          <a:prstGeom prst="rect">
            <a:avLst/>
          </a:prstGeom>
        </p:spPr>
      </p:pic>
      <p:sp>
        <p:nvSpPr>
          <p:cNvPr id="29" name="Text 21"/>
          <p:cNvSpPr/>
          <p:nvPr/>
        </p:nvSpPr>
        <p:spPr>
          <a:xfrm>
            <a:off x="935682" y="4403080"/>
            <a:ext cx="8015139" cy="199653"/>
          </a:xfrm>
          <a:prstGeom prst="rect">
            <a:avLst/>
          </a:prstGeom>
          <a:noFill/>
          <a:ln/>
        </p:spPr>
        <p:txBody>
          <a:bodyPr wrap="none" lIns="0" tIns="0" rIns="0" bIns="0" rtlCol="0" anchor="t"/>
          <a:lstStyle/>
          <a:p>
            <a:pPr algn="l" indent="0" marL="0">
              <a:lnSpc>
                <a:spcPct val="131000"/>
              </a:lnSpc>
              <a:buNone/>
            </a:pPr>
            <a:r>
              <a:rPr lang="zh-CN" altLang="en-US" sz="950" dirty="0">
                <a:solidFill>
                  <a:srgbClr val="000000"/>
                </a:solidFill>
                <a:latin typeface="Source Sans 3" pitchFamily="34" charset="0"/>
                <a:ea typeface="Source Sans 3" pitchFamily="34" charset="-122"/>
                <a:cs typeface="Source Sans 3" pitchFamily="34" charset="-120"/>
              </a:rPr>
              <a:t>要求：设计方案具备进入下一阶段工程开发的完整基础文件</a:t>
            </a:r>
            <a:endParaRPr lang="zh-CN"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Shape 0"/>
          <p:cNvSpPr/>
          <p:nvPr/>
        </p:nvSpPr>
        <p:spPr>
          <a:xfrm>
            <a:off x="3952577" y="1053182"/>
            <a:ext cx="628129" cy="198834"/>
          </a:xfrm>
          <a:prstGeom prst="roundRect">
            <a:avLst>
              <a:gd name="adj" fmla="val 22122"/>
            </a:avLst>
          </a:prstGeom>
          <a:solidFill>
            <a:srgbClr val="F9D2EB"/>
          </a:solidFill>
          <a:ln/>
        </p:spPr>
      </p:sp>
      <p:pic>
        <p:nvPicPr>
          <p:cNvPr id="4" name="Image 1" descr="preencoded.png">    </p:cNvPr>
          <p:cNvPicPr>
            <a:picLocks noChangeAspect="1"/>
          </p:cNvPicPr>
          <p:nvPr/>
        </p:nvPicPr>
        <p:blipFill>
          <a:blip r:embed="rId2"/>
          <a:stretch>
            <a:fillRect/>
          </a:stretch>
        </p:blipFill>
        <p:spPr>
          <a:xfrm>
            <a:off x="4031084" y="1100212"/>
            <a:ext cx="104701" cy="104701"/>
          </a:xfrm>
          <a:prstGeom prst="rect">
            <a:avLst/>
          </a:prstGeom>
        </p:spPr>
      </p:pic>
      <p:sp>
        <p:nvSpPr>
          <p:cNvPr id="5" name="Text 1"/>
          <p:cNvSpPr/>
          <p:nvPr/>
        </p:nvSpPr>
        <p:spPr>
          <a:xfrm>
            <a:off x="4188098" y="1092398"/>
            <a:ext cx="771302" cy="120402"/>
          </a:xfrm>
          <a:prstGeom prst="rect">
            <a:avLst/>
          </a:prstGeom>
          <a:noFill/>
          <a:ln/>
        </p:spPr>
        <p:txBody>
          <a:bodyPr wrap="none" lIns="0" tIns="0" rIns="0" bIns="0" rtlCol="0" anchor="t"/>
          <a:lstStyle/>
          <a:p>
            <a:pPr algn="l" indent="0" marL="0">
              <a:lnSpc>
                <a:spcPct val="96000"/>
              </a:lnSpc>
              <a:buNone/>
            </a:pPr>
            <a:r>
              <a:rPr lang="zh-CN" altLang="en-US" sz="800" dirty="0">
                <a:solidFill>
                  <a:srgbClr val="432338"/>
                </a:solidFill>
                <a:latin typeface="Source Sans 3" pitchFamily="34" charset="0"/>
                <a:ea typeface="Source Sans 3" pitchFamily="34" charset="-122"/>
                <a:cs typeface="Source Sans 3" pitchFamily="34" charset="-120"/>
              </a:rPr>
              <a:t>成果四</a:t>
            </a:r>
            <a:endParaRPr lang="zh-CN" sz="800" dirty="0"/>
          </a:p>
        </p:txBody>
      </p:sp>
      <p:sp>
        <p:nvSpPr>
          <p:cNvPr id="6" name="Text 2"/>
          <p:cNvSpPr/>
          <p:nvPr/>
        </p:nvSpPr>
        <p:spPr>
          <a:xfrm>
            <a:off x="3952577" y="1304330"/>
            <a:ext cx="4667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测试验证与项目汇报</a:t>
            </a:r>
            <a:endParaRPr lang="zh-CN" sz="2400" dirty="0"/>
          </a:p>
        </p:txBody>
      </p:sp>
      <p:sp>
        <p:nvSpPr>
          <p:cNvPr id="7" name="Text 3"/>
          <p:cNvSpPr/>
          <p:nvPr/>
        </p:nvSpPr>
        <p:spPr>
          <a:xfrm>
            <a:off x="3952577" y="1885578"/>
            <a:ext cx="4667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测试验证环节体现设计的严谨性与迭代能力，项目汇报则考察学生的专业表达与沟通能力。两者共同构成项目交付的最终闭环。</a:t>
            </a:r>
            <a:endParaRPr lang="zh-CN" sz="1000" dirty="0"/>
          </a:p>
        </p:txBody>
      </p:sp>
      <p:sp>
        <p:nvSpPr>
          <p:cNvPr id="8" name="Text 4"/>
          <p:cNvSpPr/>
          <p:nvPr/>
        </p:nvSpPr>
        <p:spPr>
          <a:xfrm>
            <a:off x="3952577" y="2582540"/>
            <a:ext cx="21742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测试验证内容</a:t>
            </a:r>
            <a:endParaRPr lang="zh-CN" sz="1200" dirty="0"/>
          </a:p>
        </p:txBody>
      </p:sp>
      <p:sp>
        <p:nvSpPr>
          <p:cNvPr id="9" name="Text 5"/>
          <p:cNvSpPr/>
          <p:nvPr/>
        </p:nvSpPr>
        <p:spPr>
          <a:xfrm>
            <a:off x="3952577" y="2905944"/>
            <a:ext cx="2174230"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测试过程记录与数据采集</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发现问题的系统整理与分析</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基于测试结果的优化方案</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最终改进版本与对比说明</a:t>
            </a:r>
            <a:endParaRPr lang="zh-CN" sz="1000" dirty="0"/>
          </a:p>
        </p:txBody>
      </p:sp>
      <p:sp>
        <p:nvSpPr>
          <p:cNvPr id="10" name="Text 6"/>
          <p:cNvSpPr/>
          <p:nvPr/>
        </p:nvSpPr>
        <p:spPr>
          <a:xfrm>
            <a:off x="6450955" y="2582540"/>
            <a:ext cx="21742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项目汇报要求</a:t>
            </a:r>
            <a:endParaRPr lang="zh-CN" sz="1200" dirty="0"/>
          </a:p>
        </p:txBody>
      </p:sp>
      <p:sp>
        <p:nvSpPr>
          <p:cNvPr id="11" name="Text 7"/>
          <p:cNvSpPr/>
          <p:nvPr/>
        </p:nvSpPr>
        <p:spPr>
          <a:xfrm>
            <a:off x="6450955" y="2905944"/>
            <a:ext cx="2174230" cy="1138535"/>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项目汇报PPT（逻辑清晰、表达专业）</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产品演示视频（展示功能与使用场景）</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现场答辩（回应评委提问的能力）</a:t>
            </a:r>
            <a:endParaRPr lang="zh-CN"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387176"/>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人才成长评价：</a:t>
            </a:r>
            <a:pPr algn="l" indent="0" marL="0">
              <a:lnSpc>
                <a:spcPct val="104000"/>
              </a:lnSpc>
              <a:buNone/>
            </a:pPr>
            <a:r>
              <a:rPr lang="zh-CN" altLang="en-US" sz="2000" dirty="0">
                <a:solidFill>
                  <a:srgbClr val="E851B2"/>
                </a:solidFill>
                <a:latin typeface="Noto Serif SemiBold" pitchFamily="34" charset="0"/>
                <a:ea typeface="Noto Serif SemiBold" pitchFamily="34" charset="-122"/>
                <a:cs typeface="Noto Serif SemiBold" pitchFamily="34" charset="-120"/>
              </a:rPr>
              <a:t>40%</a:t>
            </a:r>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 的能力评价</a:t>
            </a:r>
            <a:endParaRPr lang="zh-CN" sz="2000" dirty="0"/>
          </a:p>
        </p:txBody>
      </p:sp>
      <p:sp>
        <p:nvSpPr>
          <p:cNvPr id="3" name="Text 1"/>
          <p:cNvSpPr/>
          <p:nvPr/>
        </p:nvSpPr>
        <p:spPr>
          <a:xfrm>
            <a:off x="523577" y="885527"/>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企业真正关注的是：学生毕业后是否具备岗位所需的综合职业能力。人才评价体系从五个维度全面考察学生在项目过程中的成长轨迹与能力积累。</a:t>
            </a:r>
            <a:endParaRPr lang="zh-CN" sz="850" dirty="0"/>
          </a:p>
        </p:txBody>
      </p:sp>
      <p:sp>
        <p:nvSpPr>
          <p:cNvPr id="4" name="Shape 2"/>
          <p:cNvSpPr/>
          <p:nvPr/>
        </p:nvSpPr>
        <p:spPr>
          <a:xfrm>
            <a:off x="631999" y="1307604"/>
            <a:ext cx="108347" cy="487784"/>
          </a:xfrm>
          <a:prstGeom prst="roundRect">
            <a:avLst>
              <a:gd name="adj" fmla="val 42025"/>
            </a:avLst>
          </a:prstGeom>
          <a:solidFill>
            <a:srgbClr val="F9D2EB"/>
          </a:solidFill>
          <a:ln w="4763">
            <a:solidFill>
              <a:srgbClr val="DFB8D1"/>
            </a:solidFill>
            <a:prstDash val="solid"/>
          </a:ln>
        </p:spPr>
      </p:sp>
      <p:sp>
        <p:nvSpPr>
          <p:cNvPr id="5" name="Shape 3"/>
          <p:cNvSpPr/>
          <p:nvPr/>
        </p:nvSpPr>
        <p:spPr>
          <a:xfrm>
            <a:off x="523577" y="1236464"/>
            <a:ext cx="325189" cy="325189"/>
          </a:xfrm>
          <a:prstGeom prst="ellipse">
            <a:avLst/>
          </a:prstGeom>
          <a:solidFill>
            <a:srgbClr val="F9D2EB"/>
          </a:solidFill>
          <a:ln w="4763">
            <a:solidFill>
              <a:srgbClr val="DFB8D1"/>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4838" y="1317799"/>
            <a:ext cx="162595" cy="162595"/>
          </a:xfrm>
          <a:prstGeom prst="rect">
            <a:avLst/>
          </a:prstGeom>
        </p:spPr>
      </p:pic>
      <p:sp>
        <p:nvSpPr>
          <p:cNvPr id="7" name="Text 4"/>
          <p:cNvSpPr/>
          <p:nvPr/>
        </p:nvSpPr>
        <p:spPr>
          <a:xfrm>
            <a:off x="938510" y="1253356"/>
            <a:ext cx="7681913"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职业素养</a:t>
            </a:r>
            <a:endParaRPr lang="zh-CN" sz="1000" dirty="0"/>
          </a:p>
        </p:txBody>
      </p:sp>
      <p:sp>
        <p:nvSpPr>
          <p:cNvPr id="8" name="Text 5"/>
          <p:cNvSpPr/>
          <p:nvPr/>
        </p:nvSpPr>
        <p:spPr>
          <a:xfrm>
            <a:off x="938510" y="1466552"/>
            <a:ext cx="7681913"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时间管理、责任意识、工作态度与职业行为规范</a:t>
            </a:r>
            <a:endParaRPr lang="zh-CN" sz="850" dirty="0"/>
          </a:p>
        </p:txBody>
      </p:sp>
      <p:sp>
        <p:nvSpPr>
          <p:cNvPr id="9" name="Shape 6"/>
          <p:cNvSpPr/>
          <p:nvPr/>
        </p:nvSpPr>
        <p:spPr>
          <a:xfrm>
            <a:off x="794593" y="2047801"/>
            <a:ext cx="108347" cy="487784"/>
          </a:xfrm>
          <a:prstGeom prst="roundRect">
            <a:avLst>
              <a:gd name="adj" fmla="val 42025"/>
            </a:avLst>
          </a:prstGeom>
          <a:solidFill>
            <a:srgbClr val="F9D2EB"/>
          </a:solidFill>
          <a:ln w="4763">
            <a:solidFill>
              <a:srgbClr val="DFB8D1"/>
            </a:solidFill>
            <a:prstDash val="solid"/>
          </a:ln>
        </p:spPr>
      </p:sp>
      <p:sp>
        <p:nvSpPr>
          <p:cNvPr id="10" name="Shape 7"/>
          <p:cNvSpPr/>
          <p:nvPr/>
        </p:nvSpPr>
        <p:spPr>
          <a:xfrm>
            <a:off x="686172" y="1976661"/>
            <a:ext cx="325189" cy="325189"/>
          </a:xfrm>
          <a:prstGeom prst="ellipse">
            <a:avLst/>
          </a:prstGeom>
          <a:solidFill>
            <a:srgbClr val="F9D2EB"/>
          </a:solidFill>
          <a:ln w="4763">
            <a:solidFill>
              <a:srgbClr val="DFB8D1"/>
            </a:solidFill>
            <a:prstDash val="solid"/>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432" y="2057995"/>
            <a:ext cx="162595" cy="162595"/>
          </a:xfrm>
          <a:prstGeom prst="rect">
            <a:avLst/>
          </a:prstGeom>
        </p:spPr>
      </p:pic>
      <p:sp>
        <p:nvSpPr>
          <p:cNvPr id="12" name="Text 8"/>
          <p:cNvSpPr/>
          <p:nvPr/>
        </p:nvSpPr>
        <p:spPr>
          <a:xfrm>
            <a:off x="1101105" y="1993553"/>
            <a:ext cx="7519318"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创新意识</a:t>
            </a:r>
            <a:endParaRPr lang="zh-CN" sz="1000" dirty="0"/>
          </a:p>
        </p:txBody>
      </p:sp>
      <p:sp>
        <p:nvSpPr>
          <p:cNvPr id="13" name="Text 9"/>
          <p:cNvSpPr/>
          <p:nvPr/>
        </p:nvSpPr>
        <p:spPr>
          <a:xfrm>
            <a:off x="1101105" y="2206749"/>
            <a:ext cx="7519318"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主动探索新方向的意愿，对用户问题提出有价值的创新解决思路</a:t>
            </a:r>
            <a:endParaRPr lang="zh-CN" sz="850" dirty="0"/>
          </a:p>
        </p:txBody>
      </p:sp>
      <p:sp>
        <p:nvSpPr>
          <p:cNvPr id="14" name="Shape 10"/>
          <p:cNvSpPr/>
          <p:nvPr/>
        </p:nvSpPr>
        <p:spPr>
          <a:xfrm>
            <a:off x="957188" y="2787997"/>
            <a:ext cx="108347" cy="487784"/>
          </a:xfrm>
          <a:prstGeom prst="roundRect">
            <a:avLst>
              <a:gd name="adj" fmla="val 42025"/>
            </a:avLst>
          </a:prstGeom>
          <a:solidFill>
            <a:srgbClr val="F9D2EB"/>
          </a:solidFill>
          <a:ln w="4763">
            <a:solidFill>
              <a:srgbClr val="DFB8D1"/>
            </a:solidFill>
            <a:prstDash val="solid"/>
          </a:ln>
        </p:spPr>
      </p:sp>
      <p:sp>
        <p:nvSpPr>
          <p:cNvPr id="15" name="Shape 11"/>
          <p:cNvSpPr/>
          <p:nvPr/>
        </p:nvSpPr>
        <p:spPr>
          <a:xfrm>
            <a:off x="848767" y="2716857"/>
            <a:ext cx="325189" cy="325189"/>
          </a:xfrm>
          <a:prstGeom prst="ellipse">
            <a:avLst/>
          </a:prstGeom>
          <a:solidFill>
            <a:srgbClr val="F9D2EB"/>
          </a:solidFill>
          <a:ln w="4763">
            <a:solidFill>
              <a:srgbClr val="DFB8D1"/>
            </a:solidFill>
            <a:prstDash val="solid"/>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0027" y="2798192"/>
            <a:ext cx="162595" cy="162595"/>
          </a:xfrm>
          <a:prstGeom prst="rect">
            <a:avLst/>
          </a:prstGeom>
        </p:spPr>
      </p:pic>
      <p:sp>
        <p:nvSpPr>
          <p:cNvPr id="17" name="Text 12"/>
          <p:cNvSpPr/>
          <p:nvPr/>
        </p:nvSpPr>
        <p:spPr>
          <a:xfrm>
            <a:off x="1263700" y="2733749"/>
            <a:ext cx="7356723"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团队协作</a:t>
            </a:r>
            <a:endParaRPr lang="zh-CN" sz="1000" dirty="0"/>
          </a:p>
        </p:txBody>
      </p:sp>
      <p:sp>
        <p:nvSpPr>
          <p:cNvPr id="18" name="Text 13"/>
          <p:cNvSpPr/>
          <p:nvPr/>
        </p:nvSpPr>
        <p:spPr>
          <a:xfrm>
            <a:off x="1263700" y="2946946"/>
            <a:ext cx="7356723"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有效沟通、合理分工、推动项目进度的跨角色协作能力</a:t>
            </a:r>
            <a:endParaRPr lang="zh-CN" sz="850" dirty="0"/>
          </a:p>
        </p:txBody>
      </p:sp>
      <p:sp>
        <p:nvSpPr>
          <p:cNvPr id="19" name="Shape 14"/>
          <p:cNvSpPr/>
          <p:nvPr/>
        </p:nvSpPr>
        <p:spPr>
          <a:xfrm>
            <a:off x="1119783" y="3528194"/>
            <a:ext cx="108347" cy="487784"/>
          </a:xfrm>
          <a:prstGeom prst="roundRect">
            <a:avLst>
              <a:gd name="adj" fmla="val 42025"/>
            </a:avLst>
          </a:prstGeom>
          <a:solidFill>
            <a:srgbClr val="F9D2EB"/>
          </a:solidFill>
          <a:ln w="4763">
            <a:solidFill>
              <a:srgbClr val="DFB8D1"/>
            </a:solidFill>
            <a:prstDash val="solid"/>
          </a:ln>
        </p:spPr>
      </p:sp>
      <p:sp>
        <p:nvSpPr>
          <p:cNvPr id="20" name="Shape 15"/>
          <p:cNvSpPr/>
          <p:nvPr/>
        </p:nvSpPr>
        <p:spPr>
          <a:xfrm>
            <a:off x="1011362" y="3457054"/>
            <a:ext cx="325189" cy="325189"/>
          </a:xfrm>
          <a:prstGeom prst="ellipse">
            <a:avLst/>
          </a:prstGeom>
          <a:solidFill>
            <a:srgbClr val="F9D2EB"/>
          </a:solidFill>
          <a:ln w="4763">
            <a:solidFill>
              <a:srgbClr val="DFB8D1"/>
            </a:solidFill>
            <a:prstDash val="solid"/>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2622" y="3538389"/>
            <a:ext cx="162595" cy="162595"/>
          </a:xfrm>
          <a:prstGeom prst="rect">
            <a:avLst/>
          </a:prstGeom>
        </p:spPr>
      </p:pic>
      <p:sp>
        <p:nvSpPr>
          <p:cNvPr id="22" name="Text 16"/>
          <p:cNvSpPr/>
          <p:nvPr/>
        </p:nvSpPr>
        <p:spPr>
          <a:xfrm>
            <a:off x="1426294" y="3473946"/>
            <a:ext cx="7194128"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工程思维</a:t>
            </a:r>
            <a:endParaRPr lang="zh-CN" sz="1000" dirty="0"/>
          </a:p>
        </p:txBody>
      </p:sp>
      <p:sp>
        <p:nvSpPr>
          <p:cNvPr id="23" name="Text 17"/>
          <p:cNvSpPr/>
          <p:nvPr/>
        </p:nvSpPr>
        <p:spPr>
          <a:xfrm>
            <a:off x="1426294" y="3687142"/>
            <a:ext cx="7194128"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从成本、制造与结构角度审视设计方案的可实施性</a:t>
            </a:r>
            <a:endParaRPr lang="zh-CN" sz="850" dirty="0"/>
          </a:p>
        </p:txBody>
      </p:sp>
      <p:sp>
        <p:nvSpPr>
          <p:cNvPr id="24" name="Shape 18"/>
          <p:cNvSpPr/>
          <p:nvPr/>
        </p:nvSpPr>
        <p:spPr>
          <a:xfrm>
            <a:off x="957188" y="4268391"/>
            <a:ext cx="108347" cy="487784"/>
          </a:xfrm>
          <a:prstGeom prst="roundRect">
            <a:avLst>
              <a:gd name="adj" fmla="val 42025"/>
            </a:avLst>
          </a:prstGeom>
          <a:solidFill>
            <a:srgbClr val="F9D2EB"/>
          </a:solidFill>
          <a:ln w="4763">
            <a:solidFill>
              <a:srgbClr val="DFB8D1"/>
            </a:solidFill>
            <a:prstDash val="solid"/>
          </a:ln>
        </p:spPr>
      </p:sp>
      <p:sp>
        <p:nvSpPr>
          <p:cNvPr id="25" name="Shape 19"/>
          <p:cNvSpPr/>
          <p:nvPr/>
        </p:nvSpPr>
        <p:spPr>
          <a:xfrm>
            <a:off x="848767" y="4197251"/>
            <a:ext cx="325189" cy="325189"/>
          </a:xfrm>
          <a:prstGeom prst="ellipse">
            <a:avLst/>
          </a:prstGeom>
          <a:solidFill>
            <a:srgbClr val="F9D2EB"/>
          </a:solidFill>
          <a:ln w="4763">
            <a:solidFill>
              <a:srgbClr val="DFB8D1"/>
            </a:solidFill>
            <a:prstDash val="solid"/>
          </a:ln>
        </p:spPr>
      </p:sp>
      <p:pic>
        <p:nvPicPr>
          <p:cNvPr id="2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0027" y="4278585"/>
            <a:ext cx="162595" cy="162595"/>
          </a:xfrm>
          <a:prstGeom prst="rect">
            <a:avLst/>
          </a:prstGeom>
        </p:spPr>
      </p:pic>
      <p:sp>
        <p:nvSpPr>
          <p:cNvPr id="27" name="Text 20"/>
          <p:cNvSpPr/>
          <p:nvPr/>
        </p:nvSpPr>
        <p:spPr>
          <a:xfrm>
            <a:off x="1263700" y="4214143"/>
            <a:ext cx="7356723"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岗位胜任力</a:t>
            </a:r>
            <a:endParaRPr lang="zh-CN" sz="1000" dirty="0"/>
          </a:p>
        </p:txBody>
      </p:sp>
      <p:sp>
        <p:nvSpPr>
          <p:cNvPr id="28" name="Text 21"/>
          <p:cNvSpPr/>
          <p:nvPr/>
        </p:nvSpPr>
        <p:spPr>
          <a:xfrm>
            <a:off x="1263700" y="4427339"/>
            <a:ext cx="7356723"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综合运用设计工具与专业知识，独立完成企业级设计任务的核心能力</a:t>
            </a:r>
            <a:endParaRPr lang="zh-CN"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2026-08-01T06:55:31Z</dcterms:created>
  <dcterms:modified xsi:type="dcterms:W3CDTF">2026-08-01T06:55:31Z</dcterms:modified>
</cp:coreProperties>
</file>