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image" Target="../media/image-2-2.png"/><Relationship Id="rId9" Type="http://schemas.openxmlformats.org/officeDocument/2006/relationships/image" Target="../media/image-2-3.svg"/><Relationship Id="rId10" Type="http://schemas.openxmlformats.org/officeDocument/2006/relationships/image" Target="../media/image-2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image" Target="../media/image-8-10.svg"/><Relationship Id="rId11" Type="http://schemas.openxmlformats.org/officeDocument/2006/relationships/image" Target="../media/image-8-11.png"/><Relationship Id="rId12" Type="http://schemas.openxmlformats.org/officeDocument/2006/relationships/image" Target="../media/image-8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236836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守护独居老人最后100米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674093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AI智能安全陪护设备开发项目</a:t>
            </a:r>
            <a:endParaRPr lang="zh-CN" sz="1200" dirty="0"/>
          </a:p>
        </p:txBody>
      </p:sp>
      <p:sp>
        <p:nvSpPr>
          <p:cNvPr id="5" name="Shape 2"/>
          <p:cNvSpPr/>
          <p:nvPr/>
        </p:nvSpPr>
        <p:spPr>
          <a:xfrm>
            <a:off x="523577" y="2062907"/>
            <a:ext cx="1468636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9234" y="2198563"/>
            <a:ext cx="1197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课程名称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59234" y="2469579"/>
            <a:ext cx="1197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人工智能养老产品系统设计与工程交付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2123108" y="2062907"/>
            <a:ext cx="1468710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258764" y="2198563"/>
            <a:ext cx="1197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项目编号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2258764" y="2469579"/>
            <a:ext cx="1197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项目二：项目导入与任务部署</a:t>
            </a:r>
            <a:endParaRPr lang="zh-CN" sz="1000" dirty="0"/>
          </a:p>
        </p:txBody>
      </p:sp>
      <p:sp>
        <p:nvSpPr>
          <p:cNvPr id="11" name="Shape 8"/>
          <p:cNvSpPr/>
          <p:nvPr/>
        </p:nvSpPr>
        <p:spPr>
          <a:xfrm>
            <a:off x="3722712" y="2062907"/>
            <a:ext cx="1468636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858369" y="2198563"/>
            <a:ext cx="1197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项目学时</a:t>
            </a:r>
            <a:endParaRPr lang="zh-CN" sz="1200" dirty="0"/>
          </a:p>
        </p:txBody>
      </p:sp>
      <p:sp>
        <p:nvSpPr>
          <p:cNvPr id="13" name="Text 10"/>
          <p:cNvSpPr/>
          <p:nvPr/>
        </p:nvSpPr>
        <p:spPr>
          <a:xfrm>
            <a:off x="3858369" y="2469579"/>
            <a:ext cx="1197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18学时</a:t>
            </a:r>
            <a:endParaRPr lang="zh-CN" sz="1000" dirty="0"/>
          </a:p>
        </p:txBody>
      </p:sp>
      <p:sp>
        <p:nvSpPr>
          <p:cNvPr id="14" name="Shape 11"/>
          <p:cNvSpPr/>
          <p:nvPr/>
        </p:nvSpPr>
        <p:spPr>
          <a:xfrm>
            <a:off x="523577" y="3154933"/>
            <a:ext cx="4667771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9234" y="3290590"/>
            <a:ext cx="439645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适用专业</a:t>
            </a:r>
            <a:endParaRPr lang="zh-CN" sz="1200" dirty="0"/>
          </a:p>
        </p:txBody>
      </p:sp>
      <p:sp>
        <p:nvSpPr>
          <p:cNvPr id="16" name="Text 13"/>
          <p:cNvSpPr/>
          <p:nvPr/>
        </p:nvSpPr>
        <p:spPr>
          <a:xfrm>
            <a:off x="659234" y="3561606"/>
            <a:ext cx="439645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工业设计专业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7605"/>
            <a:ext cx="4667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从适老产品设计，迈向AI养老系统工程</a:t>
            </a:r>
            <a:endParaRPr lang="zh-CN" sz="1700" dirty="0"/>
          </a:p>
        </p:txBody>
      </p:sp>
      <p:sp>
        <p:nvSpPr>
          <p:cNvPr id="4" name="Text 1"/>
          <p:cNvSpPr/>
          <p:nvPr/>
        </p:nvSpPr>
        <p:spPr>
          <a:xfrm>
            <a:off x="3952577" y="813271"/>
            <a:ext cx="22191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项目一能力基础</a:t>
            </a:r>
            <a:endParaRPr lang="zh-CN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027733"/>
            <a:ext cx="2219176" cy="336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094262" y="1131317"/>
            <a:ext cx="19739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老年用户认知与需求研究</a:t>
            </a:r>
            <a:endParaRPr lang="zh-CN" sz="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1431801"/>
            <a:ext cx="2219176" cy="3365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94262" y="1535385"/>
            <a:ext cx="19739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适老化产品功能设计</a:t>
            </a:r>
            <a:endParaRPr lang="zh-CN" sz="7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1835869"/>
            <a:ext cx="2219176" cy="3365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094262" y="1939454"/>
            <a:ext cx="19739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智能生活用品创新表达</a:t>
            </a:r>
            <a:endParaRPr lang="zh-CN" sz="700" dirty="0"/>
          </a:p>
        </p:txBody>
      </p:sp>
      <p:sp>
        <p:nvSpPr>
          <p:cNvPr id="11" name="Text 5"/>
          <p:cNvSpPr/>
          <p:nvPr/>
        </p:nvSpPr>
        <p:spPr>
          <a:xfrm>
            <a:off x="6406009" y="813271"/>
            <a:ext cx="22191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项目二能力升级</a:t>
            </a:r>
            <a:endParaRPr lang="zh-CN" sz="850" dirty="0"/>
          </a:p>
        </p:txBody>
      </p:sp>
      <p:sp>
        <p:nvSpPr>
          <p:cNvPr id="12" name="Shape 6"/>
          <p:cNvSpPr/>
          <p:nvPr/>
        </p:nvSpPr>
        <p:spPr>
          <a:xfrm>
            <a:off x="6406009" y="1027733"/>
            <a:ext cx="2219176" cy="336054"/>
          </a:xfrm>
          <a:prstGeom prst="roundRect">
            <a:avLst>
              <a:gd name="adj" fmla="val 1176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7"/>
          <p:cNvSpPr/>
          <p:nvPr/>
        </p:nvSpPr>
        <p:spPr>
          <a:xfrm>
            <a:off x="6504831" y="1126554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单品设计 → 系统设计</a:t>
            </a:r>
            <a:endParaRPr lang="zh-CN" sz="850" dirty="0"/>
          </a:p>
        </p:txBody>
      </p:sp>
      <p:sp>
        <p:nvSpPr>
          <p:cNvPr id="14" name="Shape 8"/>
          <p:cNvSpPr/>
          <p:nvPr/>
        </p:nvSpPr>
        <p:spPr>
          <a:xfrm>
            <a:off x="6406009" y="1431354"/>
            <a:ext cx="2219176" cy="336054"/>
          </a:xfrm>
          <a:prstGeom prst="roundRect">
            <a:avLst>
              <a:gd name="adj" fmla="val 1176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6504831" y="1530176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外观交互 → 传感算法协同</a:t>
            </a:r>
            <a:endParaRPr lang="zh-CN" sz="850" dirty="0"/>
          </a:p>
        </p:txBody>
      </p:sp>
      <p:sp>
        <p:nvSpPr>
          <p:cNvPr id="16" name="Shape 10"/>
          <p:cNvSpPr/>
          <p:nvPr/>
        </p:nvSpPr>
        <p:spPr>
          <a:xfrm>
            <a:off x="6406009" y="1834976"/>
            <a:ext cx="2219176" cy="336054"/>
          </a:xfrm>
          <a:prstGeom prst="roundRect">
            <a:avLst>
              <a:gd name="adj" fmla="val 1176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6504831" y="1933798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方案表达 → 原型验证交付</a:t>
            </a:r>
            <a:endParaRPr lang="zh-CN" sz="850" dirty="0"/>
          </a:p>
        </p:txBody>
      </p:sp>
      <p:sp>
        <p:nvSpPr>
          <p:cNvPr id="18" name="Text 12"/>
          <p:cNvSpPr/>
          <p:nvPr/>
        </p:nvSpPr>
        <p:spPr>
          <a:xfrm>
            <a:off x="3952577" y="2349847"/>
            <a:ext cx="4667845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学完本项目，你将能够：</a:t>
            </a:r>
            <a:endParaRPr lang="zh-CN" sz="850" dirty="0"/>
          </a:p>
        </p:txBody>
      </p:sp>
      <p:sp>
        <p:nvSpPr>
          <p:cNvPr id="19" name="Shape 13"/>
          <p:cNvSpPr/>
          <p:nvPr/>
        </p:nvSpPr>
        <p:spPr>
          <a:xfrm>
            <a:off x="3952577" y="2589684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4070152" y="2783756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4396457" y="2683743"/>
            <a:ext cx="422396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理解独居老人安全风险场景，完成AI设备需求分析</a:t>
            </a:r>
            <a:endParaRPr lang="zh-CN" sz="700" dirty="0"/>
          </a:p>
        </p:txBody>
      </p:sp>
      <p:sp>
        <p:nvSpPr>
          <p:cNvPr id="22" name="Shape 16"/>
          <p:cNvSpPr/>
          <p:nvPr/>
        </p:nvSpPr>
        <p:spPr>
          <a:xfrm>
            <a:off x="3952577" y="3221757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4070152" y="3415829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4396457" y="3315816"/>
            <a:ext cx="422396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选择适合的监测技术，完成产品与系统方案设计</a:t>
            </a:r>
            <a:endParaRPr lang="zh-CN" sz="700" dirty="0"/>
          </a:p>
        </p:txBody>
      </p:sp>
      <p:sp>
        <p:nvSpPr>
          <p:cNvPr id="25" name="Shape 19"/>
          <p:cNvSpPr/>
          <p:nvPr/>
        </p:nvSpPr>
        <p:spPr>
          <a:xfrm>
            <a:off x="3952577" y="3853830"/>
            <a:ext cx="376312" cy="564505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070152" y="4047902"/>
            <a:ext cx="1410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1"/>
          <p:cNvSpPr/>
          <p:nvPr/>
        </p:nvSpPr>
        <p:spPr>
          <a:xfrm>
            <a:off x="4396457" y="3947889"/>
            <a:ext cx="422396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参与原型调试与测试，形成完整工程交付材料</a:t>
            </a:r>
            <a:endParaRPr lang="zh-CN" sz="700" dirty="0"/>
          </a:p>
        </p:txBody>
      </p:sp>
      <p:sp>
        <p:nvSpPr>
          <p:cNvPr id="28" name="Text 22"/>
          <p:cNvSpPr/>
          <p:nvPr/>
        </p:nvSpPr>
        <p:spPr>
          <a:xfrm>
            <a:off x="4093666" y="4570437"/>
            <a:ext cx="4983956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从这一项目开始，我们设计的不只是一台产品，而是一条能够真正救人的安全响应链。</a:t>
            </a:r>
            <a:endParaRPr lang="zh-CN" sz="700" dirty="0"/>
          </a:p>
        </p:txBody>
      </p:sp>
      <p:sp>
        <p:nvSpPr>
          <p:cNvPr id="29" name="Shape 23"/>
          <p:cNvSpPr/>
          <p:nvPr/>
        </p:nvSpPr>
        <p:spPr>
          <a:xfrm>
            <a:off x="3952577" y="4494386"/>
            <a:ext cx="9525" cy="281434"/>
          </a:xfrm>
          <a:prstGeom prst="roundRect">
            <a:avLst>
              <a:gd name="adj" fmla="val 50000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65075"/>
            <a:ext cx="466784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独居老人最危险的距离，可能只有100米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523577" y="1206624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"最后100米"</a:t>
            </a:r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不是普通的地理距离——它指的是老人日常生活中最容易发生风险、却最难被及时发现的那段家庭生活范围。</a:t>
            </a:r>
            <a:endParaRPr lang="zh-CN" sz="900" dirty="0"/>
          </a:p>
        </p:txBody>
      </p:sp>
      <p:sp>
        <p:nvSpPr>
          <p:cNvPr id="5" name="Text 2"/>
          <p:cNvSpPr/>
          <p:nvPr/>
        </p:nvSpPr>
        <p:spPr>
          <a:xfrm>
            <a:off x="523577" y="1779910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高风险生活动线</a:t>
            </a:r>
            <a:endParaRPr lang="zh-CN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258" y="2073808"/>
            <a:ext cx="174873" cy="1748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2419" y="2068041"/>
            <a:ext cx="18128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 → 卫生间</a:t>
            </a:r>
            <a:endParaRPr lang="zh-CN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258" y="2636974"/>
            <a:ext cx="174873" cy="17487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02419" y="2631207"/>
            <a:ext cx="18128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床边 → 房门</a:t>
            </a:r>
            <a:endParaRPr lang="zh-CN" sz="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58" y="3200140"/>
            <a:ext cx="174873" cy="17487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02419" y="3194372"/>
            <a:ext cx="18128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客厅 → 厨房</a:t>
            </a:r>
            <a:endParaRPr lang="zh-CN" sz="9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7258" y="3763305"/>
            <a:ext cx="174873" cy="174873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02419" y="3757538"/>
            <a:ext cx="18128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 → 社区服务站</a:t>
            </a:r>
            <a:endParaRPr lang="zh-CN" sz="900" dirty="0"/>
          </a:p>
        </p:txBody>
      </p:sp>
      <p:sp>
        <p:nvSpPr>
          <p:cNvPr id="14" name="Text 7"/>
          <p:cNvSpPr/>
          <p:nvPr/>
        </p:nvSpPr>
        <p:spPr>
          <a:xfrm>
            <a:off x="3004468" y="1779910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无人陪伴状态下的四大风险</a:t>
            </a:r>
            <a:endParaRPr lang="zh-CN" sz="1050" dirty="0"/>
          </a:p>
        </p:txBody>
      </p:sp>
      <p:sp>
        <p:nvSpPr>
          <p:cNvPr id="15" name="Shape 8"/>
          <p:cNvSpPr/>
          <p:nvPr/>
        </p:nvSpPr>
        <p:spPr>
          <a:xfrm>
            <a:off x="3004468" y="2068041"/>
            <a:ext cx="2191717" cy="413965"/>
          </a:xfrm>
          <a:prstGeom prst="roundRect">
            <a:avLst>
              <a:gd name="adj" fmla="val 118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9"/>
          <p:cNvSpPr/>
          <p:nvPr/>
        </p:nvSpPr>
        <p:spPr>
          <a:xfrm>
            <a:off x="3125763" y="2189336"/>
            <a:ext cx="194912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</a:t>
            </a:r>
            <a:endParaRPr lang="zh-CN" sz="1050" dirty="0"/>
          </a:p>
        </p:txBody>
      </p:sp>
      <p:sp>
        <p:nvSpPr>
          <p:cNvPr id="17" name="Shape 10"/>
          <p:cNvSpPr/>
          <p:nvPr/>
        </p:nvSpPr>
        <p:spPr>
          <a:xfrm>
            <a:off x="3004468" y="2585814"/>
            <a:ext cx="2191717" cy="413965"/>
          </a:xfrm>
          <a:prstGeom prst="roundRect">
            <a:avLst>
              <a:gd name="adj" fmla="val 118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1"/>
          <p:cNvSpPr/>
          <p:nvPr/>
        </p:nvSpPr>
        <p:spPr>
          <a:xfrm>
            <a:off x="3125763" y="2707109"/>
            <a:ext cx="194912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突发疾病</a:t>
            </a:r>
            <a:endParaRPr lang="zh-CN" sz="1050" dirty="0"/>
          </a:p>
        </p:txBody>
      </p:sp>
      <p:sp>
        <p:nvSpPr>
          <p:cNvPr id="19" name="Shape 12"/>
          <p:cNvSpPr/>
          <p:nvPr/>
        </p:nvSpPr>
        <p:spPr>
          <a:xfrm>
            <a:off x="3004468" y="3103587"/>
            <a:ext cx="2191717" cy="413965"/>
          </a:xfrm>
          <a:prstGeom prst="roundRect">
            <a:avLst>
              <a:gd name="adj" fmla="val 118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3125763" y="3224882"/>
            <a:ext cx="194912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长时间离床</a:t>
            </a:r>
            <a:endParaRPr lang="zh-CN" sz="1050" dirty="0"/>
          </a:p>
        </p:txBody>
      </p:sp>
      <p:sp>
        <p:nvSpPr>
          <p:cNvPr id="21" name="Shape 14"/>
          <p:cNvSpPr/>
          <p:nvPr/>
        </p:nvSpPr>
        <p:spPr>
          <a:xfrm>
            <a:off x="3004468" y="3621360"/>
            <a:ext cx="2191717" cy="413965"/>
          </a:xfrm>
          <a:prstGeom prst="roundRect">
            <a:avLst>
              <a:gd name="adj" fmla="val 118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3125763" y="3742655"/>
            <a:ext cx="194912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意外走失</a:t>
            </a:r>
            <a:endParaRPr lang="zh-CN" sz="1050" dirty="0"/>
          </a:p>
        </p:txBody>
      </p:sp>
      <p:sp>
        <p:nvSpPr>
          <p:cNvPr id="23" name="Shape 16"/>
          <p:cNvSpPr/>
          <p:nvPr/>
        </p:nvSpPr>
        <p:spPr>
          <a:xfrm>
            <a:off x="523577" y="4346600"/>
            <a:ext cx="4667845" cy="431750"/>
          </a:xfrm>
          <a:prstGeom prst="roundRect">
            <a:avLst>
              <a:gd name="adj" fmla="val 11342"/>
            </a:avLst>
          </a:prstGeom>
          <a:solidFill>
            <a:srgbClr val="F9D2EB"/>
          </a:solidFill>
          <a:ln/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110" y="4509269"/>
            <a:ext cx="145703" cy="11653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902345" y="4479503"/>
            <a:ext cx="46297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安全陪护最大的难题，不只是发现风险，而是及时把风险转化为有效救援。</a:t>
            </a:r>
            <a:endParaRPr lang="zh-CN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0617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跌倒之后，时间就是生命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47886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独居老人跌倒后的真正危险，不是跌倒本身，而是</a:t>
            </a:r>
            <a:pPr algn="l" indent="0" marL="0">
              <a:lnSpc>
                <a:spcPct val="125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无法被及时发现</a:t>
            </a:r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。从跌倒到错过最佳救援时间，往往只需要几个小时。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332533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典型风险链</a:t>
            </a:r>
            <a:endParaRPr lang="zh-CN" sz="10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613669"/>
            <a:ext cx="3908747" cy="17589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2365" y="1695179"/>
            <a:ext cx="684026" cy="99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1112365" y="1824667"/>
            <a:ext cx="684026" cy="1585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老人在居家环境中失衡摔倒</a:t>
            </a:r>
            <a:endParaRPr lang="zh-CN" sz="500" dirty="0"/>
          </a:p>
        </p:txBody>
      </p:sp>
      <p:sp>
        <p:nvSpPr>
          <p:cNvPr id="8" name="Text 5"/>
          <p:cNvSpPr/>
          <p:nvPr/>
        </p:nvSpPr>
        <p:spPr>
          <a:xfrm>
            <a:off x="1788874" y="3014373"/>
            <a:ext cx="687785" cy="99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无法起身</a:t>
            </a:r>
            <a:endParaRPr lang="zh-CN" sz="600" dirty="0"/>
          </a:p>
        </p:txBody>
      </p:sp>
      <p:sp>
        <p:nvSpPr>
          <p:cNvPr id="9" name="Text 6"/>
          <p:cNvSpPr/>
          <p:nvPr/>
        </p:nvSpPr>
        <p:spPr>
          <a:xfrm>
            <a:off x="1788874" y="3143861"/>
            <a:ext cx="687785" cy="1585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因伤或无力无法自行站起</a:t>
            </a:r>
            <a:endParaRPr lang="zh-CN" sz="500" dirty="0"/>
          </a:p>
        </p:txBody>
      </p:sp>
      <p:sp>
        <p:nvSpPr>
          <p:cNvPr id="10" name="Text 7"/>
          <p:cNvSpPr/>
          <p:nvPr/>
        </p:nvSpPr>
        <p:spPr>
          <a:xfrm>
            <a:off x="2457867" y="1682025"/>
            <a:ext cx="684027" cy="99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无法呼救</a:t>
            </a:r>
            <a:endParaRPr lang="zh-CN" sz="600" dirty="0"/>
          </a:p>
        </p:txBody>
      </p:sp>
      <p:sp>
        <p:nvSpPr>
          <p:cNvPr id="11" name="Text 8"/>
          <p:cNvSpPr/>
          <p:nvPr/>
        </p:nvSpPr>
        <p:spPr>
          <a:xfrm>
            <a:off x="2457867" y="1811513"/>
            <a:ext cx="684027" cy="1585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触及不到手机或呼叫按钮</a:t>
            </a:r>
            <a:endParaRPr lang="zh-CN" sz="500" dirty="0"/>
          </a:p>
        </p:txBody>
      </p:sp>
      <p:sp>
        <p:nvSpPr>
          <p:cNvPr id="12" name="Text 9"/>
          <p:cNvSpPr/>
          <p:nvPr/>
        </p:nvSpPr>
        <p:spPr>
          <a:xfrm>
            <a:off x="3134377" y="3053953"/>
            <a:ext cx="684026" cy="99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长期无人发现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3134377" y="3183442"/>
            <a:ext cx="684026" cy="79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数小时内无人察觉情况</a:t>
            </a:r>
            <a:endParaRPr lang="zh-CN" sz="500" dirty="0"/>
          </a:p>
        </p:txBody>
      </p:sp>
      <p:sp>
        <p:nvSpPr>
          <p:cNvPr id="14" name="Text 11"/>
          <p:cNvSpPr/>
          <p:nvPr/>
        </p:nvSpPr>
        <p:spPr>
          <a:xfrm>
            <a:off x="4716438" y="1332533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跌倒风险来源</a:t>
            </a:r>
            <a:endParaRPr lang="zh-CN" sz="1050" dirty="0"/>
          </a:p>
        </p:txBody>
      </p:sp>
      <p:sp>
        <p:nvSpPr>
          <p:cNvPr id="15" name="Shape 12"/>
          <p:cNvSpPr/>
          <p:nvPr/>
        </p:nvSpPr>
        <p:spPr>
          <a:xfrm>
            <a:off x="4716438" y="1676698"/>
            <a:ext cx="57224" cy="5722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6" name="Text 13"/>
          <p:cNvSpPr/>
          <p:nvPr/>
        </p:nvSpPr>
        <p:spPr>
          <a:xfrm>
            <a:off x="4873823" y="1613669"/>
            <a:ext cx="375136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身体机能下降，平衡感减弱</a:t>
            </a:r>
            <a:endParaRPr lang="zh-CN" sz="900" dirty="0"/>
          </a:p>
        </p:txBody>
      </p:sp>
      <p:sp>
        <p:nvSpPr>
          <p:cNvPr id="17" name="Shape 14"/>
          <p:cNvSpPr/>
          <p:nvPr/>
        </p:nvSpPr>
        <p:spPr>
          <a:xfrm>
            <a:off x="4716438" y="2048842"/>
            <a:ext cx="57224" cy="5722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8" name="Text 15"/>
          <p:cNvSpPr/>
          <p:nvPr/>
        </p:nvSpPr>
        <p:spPr>
          <a:xfrm>
            <a:off x="4873823" y="1985814"/>
            <a:ext cx="375136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夜间视线不足，光线昏暗</a:t>
            </a:r>
            <a:endParaRPr lang="zh-CN" sz="900" dirty="0"/>
          </a:p>
        </p:txBody>
      </p:sp>
      <p:sp>
        <p:nvSpPr>
          <p:cNvPr id="19" name="Shape 16"/>
          <p:cNvSpPr/>
          <p:nvPr/>
        </p:nvSpPr>
        <p:spPr>
          <a:xfrm>
            <a:off x="4716438" y="2420987"/>
            <a:ext cx="57224" cy="5722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0" name="Text 17"/>
          <p:cNvSpPr/>
          <p:nvPr/>
        </p:nvSpPr>
        <p:spPr>
          <a:xfrm>
            <a:off x="4873823" y="2357958"/>
            <a:ext cx="375136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地面湿滑（卫生间为高发区）</a:t>
            </a:r>
            <a:endParaRPr lang="zh-CN" sz="900" dirty="0"/>
          </a:p>
        </p:txBody>
      </p:sp>
      <p:sp>
        <p:nvSpPr>
          <p:cNvPr id="21" name="Shape 18"/>
          <p:cNvSpPr/>
          <p:nvPr/>
        </p:nvSpPr>
        <p:spPr>
          <a:xfrm>
            <a:off x="4716438" y="2793132"/>
            <a:ext cx="57224" cy="5722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2" name="Text 19"/>
          <p:cNvSpPr/>
          <p:nvPr/>
        </p:nvSpPr>
        <p:spPr>
          <a:xfrm>
            <a:off x="4873823" y="2730103"/>
            <a:ext cx="375136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慢性疾病与药物副作用</a:t>
            </a:r>
            <a:endParaRPr lang="zh-CN" sz="900" dirty="0"/>
          </a:p>
        </p:txBody>
      </p:sp>
      <p:sp>
        <p:nvSpPr>
          <p:cNvPr id="23" name="Shape 20"/>
          <p:cNvSpPr/>
          <p:nvPr/>
        </p:nvSpPr>
        <p:spPr>
          <a:xfrm>
            <a:off x="4716438" y="3165277"/>
            <a:ext cx="57224" cy="5722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1"/>
          <p:cNvSpPr/>
          <p:nvPr/>
        </p:nvSpPr>
        <p:spPr>
          <a:xfrm>
            <a:off x="4873823" y="3102248"/>
            <a:ext cx="375136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家具障碍与空间布局不合理</a:t>
            </a:r>
            <a:endParaRPr lang="zh-CN" sz="900" dirty="0"/>
          </a:p>
        </p:txBody>
      </p:sp>
      <p:sp>
        <p:nvSpPr>
          <p:cNvPr id="25" name="Text 22"/>
          <p:cNvSpPr/>
          <p:nvPr/>
        </p:nvSpPr>
        <p:spPr>
          <a:xfrm>
            <a:off x="4716438" y="3386733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三类安全风险分类</a:t>
            </a:r>
            <a:endParaRPr lang="zh-CN" sz="1050" dirty="0"/>
          </a:p>
        </p:txBody>
      </p:sp>
      <p:sp>
        <p:nvSpPr>
          <p:cNvPr id="26" name="Shape 23"/>
          <p:cNvSpPr/>
          <p:nvPr/>
        </p:nvSpPr>
        <p:spPr>
          <a:xfrm>
            <a:off x="4716438" y="3667869"/>
            <a:ext cx="1904256" cy="426021"/>
          </a:xfrm>
          <a:prstGeom prst="roundRect">
            <a:avLst>
              <a:gd name="adj" fmla="val 1129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845248" y="3796680"/>
            <a:ext cx="164663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突发意外风险</a:t>
            </a:r>
            <a:endParaRPr lang="zh-CN" sz="1050" dirty="0"/>
          </a:p>
        </p:txBody>
      </p:sp>
      <p:sp>
        <p:nvSpPr>
          <p:cNvPr id="28" name="Shape 25"/>
          <p:cNvSpPr/>
          <p:nvPr/>
        </p:nvSpPr>
        <p:spPr>
          <a:xfrm>
            <a:off x="6720855" y="3667869"/>
            <a:ext cx="1904330" cy="426021"/>
          </a:xfrm>
          <a:prstGeom prst="roundRect">
            <a:avLst>
              <a:gd name="adj" fmla="val 1129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849666" y="3796680"/>
            <a:ext cx="1646709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慢性健康风险</a:t>
            </a:r>
            <a:endParaRPr lang="zh-CN" sz="1050" dirty="0"/>
          </a:p>
        </p:txBody>
      </p:sp>
      <p:sp>
        <p:nvSpPr>
          <p:cNvPr id="30" name="Shape 27"/>
          <p:cNvSpPr/>
          <p:nvPr/>
        </p:nvSpPr>
        <p:spPr>
          <a:xfrm>
            <a:off x="4716438" y="4194051"/>
            <a:ext cx="3908747" cy="426021"/>
          </a:xfrm>
          <a:prstGeom prst="roundRect">
            <a:avLst>
              <a:gd name="adj" fmla="val 11293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845248" y="4322862"/>
            <a:ext cx="365112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心理孤独风险</a:t>
            </a:r>
            <a:endParaRPr lang="zh-CN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3244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传统安全守护方式为什么仍有盲区？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7917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现有方案各有其应用场景，但在独居老人的全天候安全守护上，均存在不同程度的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覆盖不足、隐私顾虑或依从性问题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635844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126754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紧急呼叫按钮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397770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老人跌倒后可能完全无法主动按下，失去意识时尤为明显。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635844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3781" y="2126754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家庭摄像头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653781" y="2397770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卧室、卫生间存在明显隐私顾虑，用户接受度极低。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68960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359869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智能手环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523577" y="3630885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老人可能忘记佩戴、忘记充电或主动取下，依从性难以保障。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868960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3781" y="3359869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子女电话与巡访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4653781" y="3630885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无法实现24小时连续监测，风险事件往往发生在间隙。</a:t>
            </a:r>
            <a:endParaRPr lang="zh-CN" sz="1000" dirty="0"/>
          </a:p>
        </p:txBody>
      </p:sp>
      <p:sp>
        <p:nvSpPr>
          <p:cNvPr id="16" name="Shape 10"/>
          <p:cNvSpPr/>
          <p:nvPr/>
        </p:nvSpPr>
        <p:spPr>
          <a:xfrm>
            <a:off x="523577" y="398755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472" y="4174629"/>
            <a:ext cx="163637" cy="13089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9003" y="415111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单一设备难以覆盖独居老人的全部安全场景，需要多种技术协同构建AI多技术融合安全陪护体系。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7249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从"看见老人"到"理解风险"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71538"/>
            <a:ext cx="3888730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AI智能安全陪护系统不是简单安装更多设备，而是构建一条完整的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感知—判断—响应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技术链路，让设备主动发现风险，而不是等待人工干预。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23063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五大核心能力</a:t>
            </a:r>
            <a:endParaRPr lang="zh-CN" sz="1200" dirty="0"/>
          </a:p>
        </p:txBody>
      </p:sp>
      <p:sp>
        <p:nvSpPr>
          <p:cNvPr id="5" name="Shape 3"/>
          <p:cNvSpPr/>
          <p:nvPr/>
        </p:nvSpPr>
        <p:spPr>
          <a:xfrm>
            <a:off x="523577" y="2570411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2706067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自动感知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2533352" y="2570411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69009" y="2706067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自动判断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523577" y="3165128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3300785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主动告警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2533352" y="3165128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69009" y="3300785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分级响应</a:t>
            </a:r>
            <a:endParaRPr lang="zh-CN" sz="1200" dirty="0"/>
          </a:p>
        </p:txBody>
      </p:sp>
      <p:sp>
        <p:nvSpPr>
          <p:cNvPr id="13" name="Shape 11"/>
          <p:cNvSpPr/>
          <p:nvPr/>
        </p:nvSpPr>
        <p:spPr>
          <a:xfrm>
            <a:off x="523577" y="3759845"/>
            <a:ext cx="38887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34" y="3895502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全程留痕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36455" y="148463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完整技术链路</a:t>
            </a:r>
            <a:endParaRPr lang="zh-CN" sz="120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1824410"/>
            <a:ext cx="3888730" cy="1676921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4998115" y="318657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AI算法引擎</a:t>
            </a:r>
            <a:endParaRPr lang="zh-CN" sz="650" dirty="0"/>
          </a:p>
        </p:txBody>
      </p:sp>
      <p:sp>
        <p:nvSpPr>
          <p:cNvPr id="18" name="Text 15"/>
          <p:cNvSpPr/>
          <p:nvPr/>
        </p:nvSpPr>
        <p:spPr>
          <a:xfrm>
            <a:off x="4998115" y="279839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智能网关</a:t>
            </a:r>
            <a:endParaRPr lang="zh-CN" sz="650" dirty="0"/>
          </a:p>
        </p:txBody>
      </p:sp>
      <p:sp>
        <p:nvSpPr>
          <p:cNvPr id="19" name="Text 16"/>
          <p:cNvSpPr/>
          <p:nvPr/>
        </p:nvSpPr>
        <p:spPr>
          <a:xfrm>
            <a:off x="4998115" y="241413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毫米波雷达/手环</a:t>
            </a:r>
            <a:endParaRPr lang="zh-CN" sz="650" dirty="0"/>
          </a:p>
        </p:txBody>
      </p:sp>
      <p:sp>
        <p:nvSpPr>
          <p:cNvPr id="20" name="Text 17"/>
          <p:cNvSpPr/>
          <p:nvPr/>
        </p:nvSpPr>
        <p:spPr>
          <a:xfrm>
            <a:off x="4998115" y="202595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老人及家庭场景</a:t>
            </a:r>
            <a:endParaRPr lang="zh-CN" sz="650" dirty="0"/>
          </a:p>
        </p:txBody>
      </p:sp>
      <p:sp>
        <p:nvSpPr>
          <p:cNvPr id="21" name="Text 18"/>
          <p:cNvSpPr/>
          <p:nvPr/>
        </p:nvSpPr>
        <p:spPr>
          <a:xfrm>
            <a:off x="4736455" y="3648596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过去：人盯着设备等待异常。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现在：设备主动发现风险，平台自动分级响应。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80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三类设备，覆盖三个不同的安全场景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94793"/>
            <a:ext cx="1502048" cy="9283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886745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毫米波雷达跌倒检测设备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3157761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适用场景：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卧室、卫生间等私密空间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核心价值：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无摄像头、无感监测、完全保护隐私，吸顶安装不干扰正常生活。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794793"/>
            <a:ext cx="1502048" cy="92831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2886745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智能安全手环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3157761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适用场景：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户外活动、离家出行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核心价值：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实时定位、SOS一键呼救、心率监测、电子围栏告警。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794793"/>
            <a:ext cx="1502122" cy="92831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2886745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家庭安全设备组合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3157761"/>
            <a:ext cx="258990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系统组成：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毫米波雷达＋手环＋网关＋告警平台＋分级响应服务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核心价值：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由单品升级为完整家庭安全陪护系统。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你将以企业项目团队的身份完成任务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4～5人小组协作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，模拟真实企业AI产品研发团队运作方式。每名学生认领一个主要岗位，同时参与团队整体方案，个人任务与团队交付共同评价。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949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团队成员各司其职，协同推进；岗位认领后，个人成果纳入团队整体评价体系。</a:t>
            </a:r>
            <a:endParaRPr lang="zh-CN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2021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项目最终要交付什么？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6694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六项核心交付物构成完整的工程交付闭环，从用户调研到平台对接，覆盖AI养老产品开发全流程。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23616"/>
            <a:ext cx="261789" cy="26178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2068562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 安全风险场景调研报告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949003" y="2339578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用户画像、生活动线、风险点分布与风险等级评估。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023616"/>
            <a:ext cx="261789" cy="2617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79206" y="2068562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 AI陪护设备产品定义书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079206" y="2339578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功能定义、技术路线、设备选型与BOM成本估算。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10768"/>
            <a:ext cx="261789" cy="2617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9003" y="2855714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 产品概念与深化设计方案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949003" y="3126730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外观效果图、结构爆炸图、安装示意图与CMF方案。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810768"/>
            <a:ext cx="261789" cy="26178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079206" y="2855714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 AI辅助设计过程文档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079206" y="3126730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风险分析、概念发散记录与语音告警脚本。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97920"/>
            <a:ext cx="261789" cy="26178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49003" y="3642866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⑤  智慧养老平台对接方案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949003" y="3913882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设备数据定义、告警流程与三级网络纳管逻辑。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597920"/>
            <a:ext cx="261789" cy="261789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079206" y="3642866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⑥  项目汇报PPT与全过程活页档案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5079206" y="3913882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完整记录项目全过程，支撑最终答辩与成果存档。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18学时完成一次系统化工程交付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五个阶段环环相扣，以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工程验证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为核心，从真实需求出发，交付具有产品落地价值的完整方案。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949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工程验证阶段（6学时）为项目核心——由概念设计进入真实功能验证的关键里程碑。</a:t>
            </a:r>
            <a:endParaRPr lang="zh-CN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2026-08-01T07:02:20Z</dcterms:created>
  <dcterms:modified xsi:type="dcterms:W3CDTF">2026-08-01T07:02:20Z</dcterms:modified>
</cp:coreProperties>
</file>