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6.png"/><Relationship Id="rId8" Type="http://schemas.openxmlformats.org/officeDocument/2006/relationships/image" Target="../media/image-10-6.png"/><Relationship Id="rId9" Type="http://schemas.openxmlformats.org/officeDocument/2006/relationships/image" Target="../media/image-10-6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image" Target="../media/image-13-2.png"/><Relationship Id="rId3" Type="http://schemas.openxmlformats.org/officeDocument/2006/relationships/image" Target="../media/image-13-3.svg"/><Relationship Id="rId4" Type="http://schemas.openxmlformats.org/officeDocument/2006/relationships/image" Target="../media/image-13-4.png"/><Relationship Id="rId5" Type="http://schemas.openxmlformats.org/officeDocument/2006/relationships/image" Target="../media/image-13-5.svg"/><Relationship Id="rId6" Type="http://schemas.openxmlformats.org/officeDocument/2006/relationships/image" Target="../media/image-13-6.png"/><Relationship Id="rId7" Type="http://schemas.openxmlformats.org/officeDocument/2006/relationships/image" Target="../media/image-13-7.svg"/><Relationship Id="rId8" Type="http://schemas.openxmlformats.org/officeDocument/2006/relationships/image" Target="../media/image-13-8.png"/><Relationship Id="rId9" Type="http://schemas.openxmlformats.org/officeDocument/2006/relationships/image" Target="../media/image-13-9.svg"/><Relationship Id="rId10" Type="http://schemas.openxmlformats.org/officeDocument/2006/relationships/image" Target="../media/image-13-10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1.png"/><Relationship Id="rId4" Type="http://schemas.openxmlformats.org/officeDocument/2006/relationships/image" Target="../media/image-14-2.svg"/><Relationship Id="rId5" Type="http://schemas.openxmlformats.org/officeDocument/2006/relationships/image" Target="../media/image-14-1.png"/><Relationship Id="rId6" Type="http://schemas.openxmlformats.org/officeDocument/2006/relationships/image" Target="../media/image-14-2.svg"/><Relationship Id="rId7" Type="http://schemas.openxmlformats.org/officeDocument/2006/relationships/image" Target="../media/image-3-4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1.png"/><Relationship Id="rId4" Type="http://schemas.openxmlformats.org/officeDocument/2006/relationships/image" Target="../media/image-15-2.svg"/><Relationship Id="rId5" Type="http://schemas.openxmlformats.org/officeDocument/2006/relationships/image" Target="../media/image-15-1.png"/><Relationship Id="rId6" Type="http://schemas.openxmlformats.org/officeDocument/2006/relationships/image" Target="../media/image-15-2.svg"/><Relationship Id="rId7" Type="http://schemas.openxmlformats.org/officeDocument/2006/relationships/image" Target="../media/image-15-1.png"/><Relationship Id="rId8" Type="http://schemas.openxmlformats.org/officeDocument/2006/relationships/image" Target="../media/image-15-2.svg"/><Relationship Id="rId9" Type="http://schemas.openxmlformats.org/officeDocument/2006/relationships/image" Target="../media/image-15-1.png"/><Relationship Id="rId10" Type="http://schemas.openxmlformats.org/officeDocument/2006/relationships/image" Target="../media/image-15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3.png"/><Relationship Id="rId4" Type="http://schemas.openxmlformats.org/officeDocument/2006/relationships/image" Target="../media/image-17-4.svg"/><Relationship Id="rId5" Type="http://schemas.openxmlformats.org/officeDocument/2006/relationships/image" Target="../media/image-17-5.png"/><Relationship Id="rId6" Type="http://schemas.openxmlformats.org/officeDocument/2006/relationships/image" Target="../media/image-17-6.svg"/><Relationship Id="rId7" Type="http://schemas.openxmlformats.org/officeDocument/2006/relationships/image" Target="../media/image-17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image" Target="../media/image-18-2.jpeg"/><Relationship Id="rId3" Type="http://schemas.openxmlformats.org/officeDocument/2006/relationships/image" Target="../media/image-18-3.jpeg"/><Relationship Id="rId4" Type="http://schemas.openxmlformats.org/officeDocument/2006/relationships/image" Target="../media/image-18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png"/><Relationship Id="rId3" Type="http://schemas.openxmlformats.org/officeDocument/2006/relationships/image" Target="../media/image-19-3.svg"/><Relationship Id="rId4" Type="http://schemas.openxmlformats.org/officeDocument/2006/relationships/image" Target="../media/image-19-2.png"/><Relationship Id="rId5" Type="http://schemas.openxmlformats.org/officeDocument/2006/relationships/image" Target="../media/image-19-3.svg"/><Relationship Id="rId6" Type="http://schemas.openxmlformats.org/officeDocument/2006/relationships/image" Target="../media/image-19-2.png"/><Relationship Id="rId7" Type="http://schemas.openxmlformats.org/officeDocument/2006/relationships/image" Target="../media/image-19-3.svg"/><Relationship Id="rId8" Type="http://schemas.openxmlformats.org/officeDocument/2006/relationships/image" Target="../media/image-19-2.png"/><Relationship Id="rId9" Type="http://schemas.openxmlformats.org/officeDocument/2006/relationships/image" Target="../media/image-19-3.svg"/><Relationship Id="rId10" Type="http://schemas.openxmlformats.org/officeDocument/2006/relationships/image" Target="../media/image-19-2.png"/><Relationship Id="rId11" Type="http://schemas.openxmlformats.org/officeDocument/2006/relationships/image" Target="../media/image-19-3.sv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image" Target="../media/image-2-9.png"/><Relationship Id="rId10" Type="http://schemas.openxmlformats.org/officeDocument/2006/relationships/image" Target="../media/image-2-10.svg"/><Relationship Id="rId11" Type="http://schemas.openxmlformats.org/officeDocument/2006/relationships/image" Target="../media/image-2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3.png"/><Relationship Id="rId4" Type="http://schemas.openxmlformats.org/officeDocument/2006/relationships/image" Target="../media/image-20-4.svg"/><Relationship Id="rId5" Type="http://schemas.openxmlformats.org/officeDocument/2006/relationships/image" Target="../media/image-20-5.png"/><Relationship Id="rId6" Type="http://schemas.openxmlformats.org/officeDocument/2006/relationships/image" Target="../media/image-20-6.svg"/><Relationship Id="rId7" Type="http://schemas.openxmlformats.org/officeDocument/2006/relationships/image" Target="../media/image-20-7.png"/><Relationship Id="rId8" Type="http://schemas.openxmlformats.org/officeDocument/2006/relationships/image" Target="../media/image-20-8.svg"/><Relationship Id="rId9" Type="http://schemas.openxmlformats.org/officeDocument/2006/relationships/image" Target="../media/image-7-1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jpeg"/><Relationship Id="rId3" Type="http://schemas.openxmlformats.org/officeDocument/2006/relationships/image" Target="../media/image-3-3.jpe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2.png"/><Relationship Id="rId7" Type="http://schemas.openxmlformats.org/officeDocument/2006/relationships/image" Target="../media/image-4-3.svg"/><Relationship Id="rId8" Type="http://schemas.openxmlformats.org/officeDocument/2006/relationships/image" Target="../media/image-4-2.png"/><Relationship Id="rId9" Type="http://schemas.openxmlformats.org/officeDocument/2006/relationships/image" Target="../media/image-4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image" Target="../media/image-5-1.png"/><Relationship Id="rId8" Type="http://schemas.openxmlformats.org/officeDocument/2006/relationships/image" Target="../media/image-5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image" Target="../media/image-8-7.png"/><Relationship Id="rId10" Type="http://schemas.openxmlformats.org/officeDocument/2006/relationships/image" Target="../media/image-8-8.svg"/><Relationship Id="rId11" Type="http://schemas.openxmlformats.org/officeDocument/2006/relationships/image" Target="../media/image-8-7.png"/><Relationship Id="rId12" Type="http://schemas.openxmlformats.org/officeDocument/2006/relationships/image" Target="../media/image-8-8.svg"/><Relationship Id="rId13" Type="http://schemas.openxmlformats.org/officeDocument/2006/relationships/image" Target="../media/image-8-7.png"/><Relationship Id="rId14" Type="http://schemas.openxmlformats.org/officeDocument/2006/relationships/image" Target="../media/image-8-8.svg"/><Relationship Id="rId15" Type="http://schemas.openxmlformats.org/officeDocument/2006/relationships/image" Target="../media/image-8-7.png"/><Relationship Id="rId16" Type="http://schemas.openxmlformats.org/officeDocument/2006/relationships/image" Target="../media/image-8-8.svg"/><Relationship Id="rId17" Type="http://schemas.openxmlformats.org/officeDocument/2006/relationships/slideLayout" Target="../slideLayouts/slideLayout2.xml"/><Relationship Id="rId1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7277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守护独居老人最后100米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10035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AI智能安全陪护设备核心技术知识讲解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09884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《人工智能养老产品系统设计与工程交付》｜项目二：AI智能安全陪护设备开发项目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523577" y="2455515"/>
            <a:ext cx="2611636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2591172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毫米波雷达无感监测</a:t>
            </a:r>
            <a:endParaRPr lang="zh-CN" sz="1200" dirty="0"/>
          </a:p>
        </p:txBody>
      </p:sp>
      <p:sp>
        <p:nvSpPr>
          <p:cNvPr id="7" name="Shape 5"/>
          <p:cNvSpPr/>
          <p:nvPr/>
        </p:nvSpPr>
        <p:spPr>
          <a:xfrm>
            <a:off x="3266108" y="2455515"/>
            <a:ext cx="261171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259117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AI视觉跌倒识别</a:t>
            </a:r>
            <a:endParaRPr lang="zh-CN" sz="1200" dirty="0"/>
          </a:p>
        </p:txBody>
      </p:sp>
      <p:sp>
        <p:nvSpPr>
          <p:cNvPr id="9" name="Shape 7"/>
          <p:cNvSpPr/>
          <p:nvPr/>
        </p:nvSpPr>
        <p:spPr>
          <a:xfrm>
            <a:off x="6008712" y="2455515"/>
            <a:ext cx="261171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259117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智能安全手环</a:t>
            </a:r>
            <a:endParaRPr lang="zh-CN" sz="1200" dirty="0"/>
          </a:p>
        </p:txBody>
      </p:sp>
      <p:sp>
        <p:nvSpPr>
          <p:cNvPr id="11" name="Shape 9"/>
          <p:cNvSpPr/>
          <p:nvPr/>
        </p:nvSpPr>
        <p:spPr>
          <a:xfrm>
            <a:off x="523577" y="3050232"/>
            <a:ext cx="3982938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9234" y="3185889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多技术融合</a:t>
            </a:r>
            <a:endParaRPr lang="zh-CN" sz="1200" dirty="0"/>
          </a:p>
        </p:txBody>
      </p:sp>
      <p:sp>
        <p:nvSpPr>
          <p:cNvPr id="13" name="Shape 11"/>
          <p:cNvSpPr/>
          <p:nvPr/>
        </p:nvSpPr>
        <p:spPr>
          <a:xfrm>
            <a:off x="4637410" y="3050232"/>
            <a:ext cx="3983013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3185889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分级告警与服务响应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294977" y="366132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本教材配套课件｜项目二｜知识讲解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2563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手环如何利用惯性传感器识别跌倒？</a:t>
            </a:r>
            <a:endParaRPr lang="zh-CN" sz="2250" dirty="0"/>
          </a:p>
        </p:txBody>
      </p:sp>
      <p:sp>
        <p:nvSpPr>
          <p:cNvPr id="3" name="Text 1"/>
          <p:cNvSpPr/>
          <p:nvPr/>
        </p:nvSpPr>
        <p:spPr>
          <a:xfrm>
            <a:off x="523577" y="1031156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内置传感器配置</a:t>
            </a:r>
            <a:endParaRPr lang="zh-CN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341016"/>
            <a:ext cx="1891829" cy="9497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17724" y="1478012"/>
            <a:ext cx="15606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三轴加速度计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717724" y="1773510"/>
            <a:ext cx="1560686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分析运动冲击、失重过程及落地时的加速度峰值</a:t>
            </a:r>
            <a:endParaRPr lang="zh-CN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0450" y="1341016"/>
            <a:ext cx="1891829" cy="9497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724596" y="1478012"/>
            <a:ext cx="15606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三轴陀螺仪</a:t>
            </a:r>
            <a:endParaRPr lang="zh-CN" sz="1100" dirty="0"/>
          </a:p>
        </p:txBody>
      </p:sp>
      <p:sp>
        <p:nvSpPr>
          <p:cNvPr id="9" name="Text 5"/>
          <p:cNvSpPr/>
          <p:nvPr/>
        </p:nvSpPr>
        <p:spPr>
          <a:xfrm>
            <a:off x="2724596" y="1773510"/>
            <a:ext cx="1560686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分析身体旋转速度、佩戴角度变化及跌倒前后姿态变化</a:t>
            </a:r>
            <a:endParaRPr lang="zh-CN" sz="950" dirty="0"/>
          </a:p>
        </p:txBody>
      </p:sp>
      <p:sp>
        <p:nvSpPr>
          <p:cNvPr id="10" name="Text 6"/>
          <p:cNvSpPr/>
          <p:nvPr/>
        </p:nvSpPr>
        <p:spPr>
          <a:xfrm>
            <a:off x="523577" y="2420169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误报排除逻辑</a:t>
            </a:r>
            <a:endParaRPr lang="zh-CN" sz="1100" dirty="0"/>
          </a:p>
        </p:txBody>
      </p:sp>
      <p:sp>
        <p:nvSpPr>
          <p:cNvPr id="11" name="Text 7"/>
          <p:cNvSpPr/>
          <p:nvPr/>
        </p:nvSpPr>
        <p:spPr>
          <a:xfrm>
            <a:off x="523577" y="2715667"/>
            <a:ext cx="3898702" cy="650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跳跃或拍手产生冲击，但不会持续静止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快速坐下的姿态变化与跌倒模式不同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正常动作完成后仍会继续活动</a:t>
            </a:r>
            <a:endParaRPr lang="zh-CN" sz="950" dirty="0"/>
          </a:p>
        </p:txBody>
      </p:sp>
      <p:sp>
        <p:nvSpPr>
          <p:cNvPr id="12" name="Shape 8"/>
          <p:cNvSpPr/>
          <p:nvPr/>
        </p:nvSpPr>
        <p:spPr>
          <a:xfrm>
            <a:off x="523577" y="3495973"/>
            <a:ext cx="3898702" cy="648593"/>
          </a:xfrm>
          <a:prstGeom prst="roundRect">
            <a:avLst>
              <a:gd name="adj" fmla="val 7947"/>
            </a:avLst>
          </a:prstGeom>
          <a:solidFill>
            <a:srgbClr val="F9D2EB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286" y="3670548"/>
            <a:ext cx="153367" cy="12270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22362" y="3630141"/>
            <a:ext cx="3377208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技术局限：手环安装在手腕，与人体重心位置不同，更适合作为雷达和视觉监测的</a:t>
            </a:r>
            <a:pPr algn="l" indent="0" marL="0">
              <a:lnSpc>
                <a:spcPct val="129000"/>
              </a:lnSpc>
              <a:buNone/>
            </a:pPr>
            <a:r>
              <a:rPr lang="zh-CN" altLang="en-US" sz="9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补充手段</a:t>
            </a:r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，而非独立替代。</a:t>
            </a:r>
            <a:endParaRPr lang="zh-CN" sz="950" dirty="0"/>
          </a:p>
        </p:txBody>
      </p:sp>
      <p:sp>
        <p:nvSpPr>
          <p:cNvPr id="15" name="Text 10"/>
          <p:cNvSpPr/>
          <p:nvPr/>
        </p:nvSpPr>
        <p:spPr>
          <a:xfrm>
            <a:off x="4726484" y="1031156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跌倒判定决策链路</a:t>
            </a:r>
            <a:endParaRPr lang="zh-CN" sz="11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6484" y="1341016"/>
            <a:ext cx="368126" cy="7143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209654" y="1463725"/>
            <a:ext cx="3415531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检测到明显冲击</a:t>
            </a:r>
            <a:endParaRPr lang="zh-CN" sz="1100" dirty="0"/>
          </a:p>
        </p:txBody>
      </p:sp>
      <p:sp>
        <p:nvSpPr>
          <p:cNvPr id="18" name="Text 12"/>
          <p:cNvSpPr/>
          <p:nvPr/>
        </p:nvSpPr>
        <p:spPr>
          <a:xfrm>
            <a:off x="5209654" y="1759223"/>
            <a:ext cx="3415531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加速度峰值超出阈值</a:t>
            </a:r>
            <a:endParaRPr lang="zh-CN" sz="95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0510" y="2192387"/>
            <a:ext cx="368126" cy="714375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393680" y="2315096"/>
            <a:ext cx="323150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检测到较大角度变化</a:t>
            </a:r>
            <a:endParaRPr lang="zh-CN" sz="1100" dirty="0"/>
          </a:p>
        </p:txBody>
      </p:sp>
      <p:sp>
        <p:nvSpPr>
          <p:cNvPr id="21" name="Text 14"/>
          <p:cNvSpPr/>
          <p:nvPr/>
        </p:nvSpPr>
        <p:spPr>
          <a:xfrm>
            <a:off x="5393680" y="2610594"/>
            <a:ext cx="323150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陀螺仪记录旋转姿态改变</a:t>
            </a:r>
            <a:endParaRPr lang="zh-CN" sz="950" dirty="0"/>
          </a:p>
        </p:txBody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4610" y="3043758"/>
            <a:ext cx="368126" cy="714375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5577780" y="3166467"/>
            <a:ext cx="304740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落地后持续静止</a:t>
            </a:r>
            <a:endParaRPr lang="zh-CN" sz="1100" dirty="0"/>
          </a:p>
        </p:txBody>
      </p:sp>
      <p:sp>
        <p:nvSpPr>
          <p:cNvPr id="24" name="Text 16"/>
          <p:cNvSpPr/>
          <p:nvPr/>
        </p:nvSpPr>
        <p:spPr>
          <a:xfrm>
            <a:off x="5577780" y="3461965"/>
            <a:ext cx="304740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持续时间超过判定窗口</a:t>
            </a:r>
            <a:endParaRPr lang="zh-CN" sz="950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8710" y="3895130"/>
            <a:ext cx="368126" cy="714375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5761881" y="4017838"/>
            <a:ext cx="2863304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提示老人取消误报</a:t>
            </a:r>
            <a:endParaRPr lang="zh-CN" sz="1100" dirty="0"/>
          </a:p>
        </p:txBody>
      </p:sp>
      <p:sp>
        <p:nvSpPr>
          <p:cNvPr id="27" name="Text 18"/>
          <p:cNvSpPr/>
          <p:nvPr/>
        </p:nvSpPr>
        <p:spPr>
          <a:xfrm>
            <a:off x="5761881" y="4313337"/>
            <a:ext cx="2863304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无人取消则自动触发SOS</a:t>
            </a:r>
            <a:endParaRPr lang="zh-CN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2086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三类技术各有优势，也各有边界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6759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产品系统设计的关键，不是选择唯一设备，而是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根据用户、空间和风险完成合理组合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。下表从六个维度对三类监测技术进行系统比较。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24261"/>
            <a:ext cx="8096845" cy="2498378"/>
          </a:xfrm>
          <a:prstGeom prst="roundRect">
            <a:avLst>
              <a:gd name="adj" fmla="val 220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207344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588047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968749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349451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939555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8489" y="1829023"/>
            <a:ext cx="1617464" cy="378321"/>
          </a:xfrm>
          <a:custGeom>
            <a:avLst/>
            <a:gdLst/>
            <a:ahLst/>
            <a:cxnLst/>
            <a:rect l="l" t="t" r="r" b="b"/>
            <a:pathLst>
              <a:path w="1617464" h="378321">
                <a:moveTo>
                  <a:pt x="45819" y="0"/>
                </a:moveTo>
                <a:lnTo>
                  <a:pt x="1617464" y="0"/>
                </a:lnTo>
                <a:lnTo>
                  <a:pt x="1617464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1A2A4A"/>
          </a:solidFill>
          <a:ln/>
        </p:spPr>
      </p:sp>
      <p:sp>
        <p:nvSpPr>
          <p:cNvPr id="11" name="Text 9"/>
          <p:cNvSpPr/>
          <p:nvPr/>
        </p:nvSpPr>
        <p:spPr>
          <a:xfrm>
            <a:off x="659383" y="1912293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对比维度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2145953" y="1829023"/>
            <a:ext cx="2183532" cy="378321"/>
          </a:xfrm>
          <a:prstGeom prst="rect">
            <a:avLst/>
          </a:prstGeom>
          <a:solidFill>
            <a:srgbClr val="1A2A4A"/>
          </a:solidFill>
          <a:ln/>
        </p:spPr>
      </p:sp>
      <p:sp>
        <p:nvSpPr>
          <p:cNvPr id="13" name="Text 11"/>
          <p:cNvSpPr/>
          <p:nvPr/>
        </p:nvSpPr>
        <p:spPr>
          <a:xfrm>
            <a:off x="2276847" y="1912293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毫米波雷达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4329485" y="1829023"/>
            <a:ext cx="2183532" cy="378321"/>
          </a:xfrm>
          <a:prstGeom prst="rect">
            <a:avLst/>
          </a:prstGeom>
          <a:solidFill>
            <a:srgbClr val="1A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4460379" y="1912293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AI视觉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6513016" y="1829023"/>
            <a:ext cx="2102644" cy="378321"/>
          </a:xfrm>
          <a:custGeom>
            <a:avLst/>
            <a:gdLst/>
            <a:ahLst/>
            <a:cxnLst/>
            <a:rect l="l" t="t" r="r" b="b"/>
            <a:pathLst>
              <a:path w="2102644" h="378321">
                <a:moveTo>
                  <a:pt x="0" y="0"/>
                </a:moveTo>
                <a:lnTo>
                  <a:pt x="2056825" y="0"/>
                </a:lnTo>
                <a:arcTo hR="45819" wR="45819" stAng="16200000" swAng="5400000"/>
                <a:lnTo>
                  <a:pt x="2102644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1A2A4A"/>
          </a:solidFill>
          <a:ln/>
        </p:spPr>
      </p:sp>
      <p:sp>
        <p:nvSpPr>
          <p:cNvPr id="17" name="Text 15"/>
          <p:cNvSpPr/>
          <p:nvPr/>
        </p:nvSpPr>
        <p:spPr>
          <a:xfrm>
            <a:off x="6643911" y="1912293"/>
            <a:ext cx="229805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可穿戴设备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659383" y="2292995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检测方式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2276847" y="2292995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电磁波反射，非接触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4460379" y="2292995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视频图像分析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6643911" y="2292995"/>
            <a:ext cx="229805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加速度+陀螺仪+GPS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659383" y="2673697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隐私保护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2276847" y="2673697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27AE6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★★★ 高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4460379" y="2673697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E67E2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★★☆ 中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6643911" y="2673697"/>
            <a:ext cx="229805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27AE6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★★★ 高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659383" y="3054400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主要能力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2276847" y="3054400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运动感知、生命微动、跌倒判定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4460379" y="3054400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姿态识别、多目标跟踪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6643911" y="3054400"/>
            <a:ext cx="229805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定位、SOS、心率、跌倒辅助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659383" y="3435102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关键局限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2276847" y="3435102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单台覆盖有限，成本较高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4460379" y="3435102"/>
            <a:ext cx="192174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受光线与遮挡影响，存在隐私争议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6643911" y="3435102"/>
            <a:ext cx="184085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依赖佩戴充电，室内定位能力有限</a:t>
            </a:r>
            <a:endParaRPr lang="zh-CN" sz="1000" dirty="0"/>
          </a:p>
        </p:txBody>
      </p:sp>
      <p:sp>
        <p:nvSpPr>
          <p:cNvPr id="34" name="Text 32"/>
          <p:cNvSpPr/>
          <p:nvPr/>
        </p:nvSpPr>
        <p:spPr>
          <a:xfrm>
            <a:off x="659383" y="4025205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推荐场景</a:t>
            </a:r>
            <a:endParaRPr lang="zh-CN" sz="1000" dirty="0"/>
          </a:p>
        </p:txBody>
      </p:sp>
      <p:sp>
        <p:nvSpPr>
          <p:cNvPr id="35" name="Text 33"/>
          <p:cNvSpPr/>
          <p:nvPr/>
        </p:nvSpPr>
        <p:spPr>
          <a:xfrm>
            <a:off x="2276847" y="4025205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卧室、卫生间、厨房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4460379" y="4025205"/>
            <a:ext cx="23789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客厅、走廊、楼梯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6643911" y="4025205"/>
            <a:ext cx="229805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户外活动及室内监测补充</a:t>
            </a:r>
            <a:endParaRPr lang="zh-CN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8722"/>
            <a:ext cx="8096845" cy="27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检测到风险之后，系统如何完成响应？</a:t>
            </a:r>
            <a:endParaRPr lang="zh-CN" sz="1700" dirty="0"/>
          </a:p>
        </p:txBody>
      </p:sp>
      <p:sp>
        <p:nvSpPr>
          <p:cNvPr id="3" name="Text 1"/>
          <p:cNvSpPr/>
          <p:nvPr/>
        </p:nvSpPr>
        <p:spPr>
          <a:xfrm>
            <a:off x="523577" y="768772"/>
            <a:ext cx="8554045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AI安全陪护系统不能止步于"发现异常"。需要按照事件严重程度设置</a:t>
            </a:r>
            <a:pPr algn="l" indent="0" marL="0">
              <a:lnSpc>
                <a:spcPct val="114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分级响应机制</a:t>
            </a:r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，做到轻微异常不过度打扰，严重风险不延误救助，所有处理过程可追踪、可记录。</a:t>
            </a:r>
            <a:endParaRPr lang="zh-CN" sz="700" dirty="0"/>
          </a:p>
        </p:txBody>
      </p:sp>
      <p:sp>
        <p:nvSpPr>
          <p:cNvPr id="4" name="Shape 2"/>
          <p:cNvSpPr/>
          <p:nvPr/>
        </p:nvSpPr>
        <p:spPr>
          <a:xfrm>
            <a:off x="523577" y="966936"/>
            <a:ext cx="2655838" cy="912614"/>
          </a:xfrm>
          <a:prstGeom prst="roundRect">
            <a:avLst>
              <a:gd name="adj" fmla="val 4236"/>
            </a:avLst>
          </a:prstGeom>
          <a:solidFill>
            <a:srgbClr val="F39C12"/>
          </a:solidFill>
          <a:ln w="4763">
            <a:solidFill>
              <a:srgbClr val="D982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0316" y="1063675"/>
            <a:ext cx="2462361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一级：预警级</a:t>
            </a:r>
            <a:endParaRPr lang="zh-CN" sz="850" dirty="0"/>
          </a:p>
        </p:txBody>
      </p:sp>
      <p:sp>
        <p:nvSpPr>
          <p:cNvPr id="6" name="Text 4"/>
          <p:cNvSpPr/>
          <p:nvPr/>
        </p:nvSpPr>
        <p:spPr>
          <a:xfrm>
            <a:off x="620316" y="1242492"/>
            <a:ext cx="2462361" cy="5403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4000"/>
              </a:lnSpc>
              <a:spcAft>
                <a:spcPts val="300"/>
              </a:spcAft>
              <a:buNone/>
            </a:pPr>
            <a:r>
              <a:rPr lang="zh-CN" altLang="en-US" sz="7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典型情况：</a:t>
            </a:r>
            <a:pPr algn="l" indent="0" marL="0">
              <a:lnSpc>
                <a:spcPct val="114000"/>
              </a:lnSpc>
              <a:spcAft>
                <a:spcPts val="300"/>
              </a:spcAft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疑似跌倒但老人很快自行站起；异常指标接近阈值。</a:t>
            </a:r>
            <a:endParaRPr lang="zh-CN" sz="700" dirty="0"/>
          </a:p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响应方式：</a:t>
            </a:r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APP记录事件，提醒老人确认，短时无异常后自动解除。</a:t>
            </a:r>
            <a:endParaRPr lang="zh-CN" sz="700" dirty="0"/>
          </a:p>
        </p:txBody>
      </p:sp>
      <p:sp>
        <p:nvSpPr>
          <p:cNvPr id="7" name="Shape 5"/>
          <p:cNvSpPr/>
          <p:nvPr/>
        </p:nvSpPr>
        <p:spPr>
          <a:xfrm>
            <a:off x="3244081" y="966936"/>
            <a:ext cx="2655838" cy="912614"/>
          </a:xfrm>
          <a:prstGeom prst="roundRect">
            <a:avLst>
              <a:gd name="adj" fmla="val 4236"/>
            </a:avLst>
          </a:prstGeom>
          <a:solidFill>
            <a:srgbClr val="E67E22"/>
          </a:solidFill>
          <a:ln w="4763">
            <a:solidFill>
              <a:srgbClr val="CC640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40819" y="1063675"/>
            <a:ext cx="2462361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二级：告警级</a:t>
            </a:r>
            <a:endParaRPr lang="zh-CN" sz="850" dirty="0"/>
          </a:p>
        </p:txBody>
      </p:sp>
      <p:sp>
        <p:nvSpPr>
          <p:cNvPr id="9" name="Text 7"/>
          <p:cNvSpPr/>
          <p:nvPr/>
        </p:nvSpPr>
        <p:spPr>
          <a:xfrm>
            <a:off x="3340819" y="1242492"/>
            <a:ext cx="2462361" cy="414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spcAft>
                <a:spcPts val="300"/>
              </a:spcAft>
              <a:buNone/>
            </a:pPr>
            <a:r>
              <a:rPr lang="zh-CN" altLang="en-US" sz="7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典型情况：</a:t>
            </a:r>
            <a:pPr algn="l" indent="0" marL="0">
              <a:lnSpc>
                <a:spcPct val="114000"/>
              </a:lnSpc>
              <a:spcAft>
                <a:spcPts val="300"/>
              </a:spcAft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确认跌倒，老人没有站起或未取消SOS。</a:t>
            </a:r>
            <a:endParaRPr lang="zh-CN" sz="700" dirty="0"/>
          </a:p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响应方式：</a:t>
            </a:r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拨打第一紧急联系人，发送事件信息和位置，语音确认老人状态。</a:t>
            </a:r>
            <a:endParaRPr lang="zh-CN" sz="700" dirty="0"/>
          </a:p>
        </p:txBody>
      </p:sp>
      <p:sp>
        <p:nvSpPr>
          <p:cNvPr id="10" name="Shape 8"/>
          <p:cNvSpPr/>
          <p:nvPr/>
        </p:nvSpPr>
        <p:spPr>
          <a:xfrm>
            <a:off x="5964585" y="966936"/>
            <a:ext cx="2655838" cy="912614"/>
          </a:xfrm>
          <a:prstGeom prst="roundRect">
            <a:avLst>
              <a:gd name="adj" fmla="val 4236"/>
            </a:avLst>
          </a:prstGeom>
          <a:solidFill>
            <a:srgbClr val="C0392B"/>
          </a:solidFill>
          <a:ln w="4763">
            <a:solidFill>
              <a:srgbClr val="D9524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61323" y="1063675"/>
            <a:ext cx="2462361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🔴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FFFFFF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三级：急救级</a:t>
            </a:r>
            <a:endParaRPr lang="zh-CN" sz="850" dirty="0"/>
          </a:p>
        </p:txBody>
      </p:sp>
      <p:sp>
        <p:nvSpPr>
          <p:cNvPr id="12" name="Text 10"/>
          <p:cNvSpPr/>
          <p:nvPr/>
        </p:nvSpPr>
        <p:spPr>
          <a:xfrm>
            <a:off x="6061323" y="1242492"/>
            <a:ext cx="2462361" cy="5403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4000"/>
              </a:lnSpc>
              <a:spcAft>
                <a:spcPts val="300"/>
              </a:spcAft>
              <a:buNone/>
            </a:pPr>
            <a:r>
              <a:rPr lang="zh-CN" altLang="en-US" sz="7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典型情况：</a:t>
            </a:r>
            <a:pPr algn="l" indent="0" marL="0">
              <a:lnSpc>
                <a:spcPct val="114000"/>
              </a:lnSpc>
              <a:spcAft>
                <a:spcPts val="300"/>
              </a:spcAft>
              <a:buNone/>
            </a:pPr>
            <a:r>
              <a:rPr lang="zh-CN" altLang="en-US" sz="7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联系人未及时响应，跌倒伴严重心率异常，老人长时间无回应。</a:t>
            </a:r>
            <a:endParaRPr lang="zh-CN" sz="700" dirty="0"/>
          </a:p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响应方式：</a:t>
            </a:r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通知急救人员和社区养老服务人员，持续发送位置与健康信息。</a:t>
            </a:r>
            <a:endParaRPr lang="zh-CN" sz="70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4247" y="1952327"/>
            <a:ext cx="4755505" cy="2822451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504165" y="4126800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2分钟无人接通</a:t>
            </a:r>
            <a:endParaRPr lang="zh-CN" sz="1350" dirty="0"/>
          </a:p>
        </p:txBody>
      </p:sp>
      <p:sp>
        <p:nvSpPr>
          <p:cNvPr id="15" name="Text 12"/>
          <p:cNvSpPr/>
          <p:nvPr/>
        </p:nvSpPr>
        <p:spPr>
          <a:xfrm>
            <a:off x="4014360" y="4126800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30秒无响应</a:t>
            </a:r>
            <a:endParaRPr lang="zh-CN" sz="1350" dirty="0"/>
          </a:p>
        </p:txBody>
      </p:sp>
      <p:sp>
        <p:nvSpPr>
          <p:cNvPr id="16" name="Text 13"/>
          <p:cNvSpPr/>
          <p:nvPr/>
        </p:nvSpPr>
        <p:spPr>
          <a:xfrm>
            <a:off x="2500264" y="4126800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检测到事件</a:t>
            </a:r>
            <a:endParaRPr lang="zh-CN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70284"/>
            <a:ext cx="4667845" cy="222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生成式AI如何加速安全陪护产品设计？</a:t>
            </a:r>
            <a:endParaRPr lang="zh-CN" sz="1400" dirty="0"/>
          </a:p>
        </p:txBody>
      </p:sp>
      <p:sp>
        <p:nvSpPr>
          <p:cNvPr id="4" name="Text 1"/>
          <p:cNvSpPr/>
          <p:nvPr/>
        </p:nvSpPr>
        <p:spPr>
          <a:xfrm>
            <a:off x="3952577" y="658416"/>
            <a:ext cx="5125045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生成式AI可以参与产品研发的多个环节，显著提升设计效率。但核心原则始终是：</a:t>
            </a:r>
            <a:pPr algn="l" indent="0" marL="0">
              <a:lnSpc>
                <a:spcPct val="105000"/>
              </a:lnSpc>
              <a:buNone/>
            </a:pPr>
            <a:r>
              <a:rPr lang="zh-CN" altLang="en-US" sz="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AI负责提高效率，项目团队负责判断、验证和最终决策。</a:t>
            </a:r>
            <a:endParaRPr lang="zh-CN" sz="5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803077"/>
            <a:ext cx="189161" cy="18916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52577" y="1046857"/>
            <a:ext cx="4667845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需求分析</a:t>
            </a:r>
            <a:endParaRPr lang="zh-CN" sz="700" dirty="0"/>
          </a:p>
        </p:txBody>
      </p:sp>
      <p:sp>
        <p:nvSpPr>
          <p:cNvPr id="7" name="Text 3"/>
          <p:cNvSpPr/>
          <p:nvPr/>
        </p:nvSpPr>
        <p:spPr>
          <a:xfrm>
            <a:off x="3952577" y="1184374"/>
            <a:ext cx="4667845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整理访谈记录，提取风险场景，生成初步用户画像，归纳功能需求</a:t>
            </a:r>
            <a:endParaRPr lang="zh-CN" sz="5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1367284"/>
            <a:ext cx="189161" cy="18916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952577" y="1611064"/>
            <a:ext cx="4667845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概念生成</a:t>
            </a:r>
            <a:endParaRPr lang="zh-CN" sz="700" dirty="0"/>
          </a:p>
        </p:txBody>
      </p:sp>
      <p:sp>
        <p:nvSpPr>
          <p:cNvPr id="10" name="Text 5"/>
          <p:cNvSpPr/>
          <p:nvPr/>
        </p:nvSpPr>
        <p:spPr>
          <a:xfrm>
            <a:off x="3952577" y="1748582"/>
            <a:ext cx="4667845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生成雷达、手环、网关等产品外观方案，快速呈现多种设计方向</a:t>
            </a:r>
            <a:endParaRPr lang="zh-CN" sz="5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1931491"/>
            <a:ext cx="189161" cy="18916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952577" y="2175272"/>
            <a:ext cx="4667845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方案筛选</a:t>
            </a:r>
            <a:endParaRPr lang="zh-CN" sz="700" dirty="0"/>
          </a:p>
        </p:txBody>
      </p:sp>
      <p:sp>
        <p:nvSpPr>
          <p:cNvPr id="13" name="Text 7"/>
          <p:cNvSpPr/>
          <p:nvPr/>
        </p:nvSpPr>
        <p:spPr>
          <a:xfrm>
            <a:off x="3952577" y="2312789"/>
            <a:ext cx="4667845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从适老性、成本、工程可行性和制造条件等角度辅助比较筛选</a:t>
            </a:r>
            <a:endParaRPr lang="zh-CN" sz="5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52577" y="2495699"/>
            <a:ext cx="189161" cy="189161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952577" y="2739479"/>
            <a:ext cx="4667845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设计深化</a:t>
            </a:r>
            <a:endParaRPr lang="zh-CN" sz="700" dirty="0"/>
          </a:p>
        </p:txBody>
      </p:sp>
      <p:sp>
        <p:nvSpPr>
          <p:cNvPr id="16" name="Text 9"/>
          <p:cNvSpPr/>
          <p:nvPr/>
        </p:nvSpPr>
        <p:spPr>
          <a:xfrm>
            <a:off x="3952577" y="2876996"/>
            <a:ext cx="4667845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辅助形成CMF方案，生成产品使用场景，整理交互文案和告警语音</a:t>
            </a:r>
            <a:endParaRPr lang="zh-CN" sz="550" dirty="0"/>
          </a:p>
        </p:txBody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2577" y="3021657"/>
            <a:ext cx="4667845" cy="175155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724126" y="4352002"/>
            <a:ext cx="704037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3D建模</a:t>
            </a:r>
            <a:endParaRPr lang="zh-CN" sz="800" dirty="0"/>
          </a:p>
        </p:txBody>
      </p:sp>
      <p:sp>
        <p:nvSpPr>
          <p:cNvPr id="19" name="Text 11"/>
          <p:cNvSpPr/>
          <p:nvPr/>
        </p:nvSpPr>
        <p:spPr>
          <a:xfrm>
            <a:off x="6836845" y="435200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人工深化</a:t>
            </a:r>
            <a:endParaRPr lang="zh-CN" sz="800" dirty="0"/>
          </a:p>
        </p:txBody>
      </p:sp>
      <p:sp>
        <p:nvSpPr>
          <p:cNvPr id="20" name="Text 12"/>
          <p:cNvSpPr/>
          <p:nvPr/>
        </p:nvSpPr>
        <p:spPr>
          <a:xfrm>
            <a:off x="5954387" y="435200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团队筛选</a:t>
            </a:r>
            <a:endParaRPr lang="zh-CN" sz="800" dirty="0"/>
          </a:p>
        </p:txBody>
      </p:sp>
      <p:sp>
        <p:nvSpPr>
          <p:cNvPr id="21" name="Text 13"/>
          <p:cNvSpPr/>
          <p:nvPr/>
        </p:nvSpPr>
        <p:spPr>
          <a:xfrm>
            <a:off x="5071929" y="435200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AI生成概念</a:t>
            </a:r>
            <a:endParaRPr lang="zh-CN" sz="800" dirty="0"/>
          </a:p>
        </p:txBody>
      </p:sp>
      <p:sp>
        <p:nvSpPr>
          <p:cNvPr id="22" name="Text 14"/>
          <p:cNvSpPr/>
          <p:nvPr/>
        </p:nvSpPr>
        <p:spPr>
          <a:xfrm>
            <a:off x="4170182" y="435200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描述需求</a:t>
            </a:r>
            <a:endParaRPr lang="zh-CN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7608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CMF设计影响设备是否会被老人接受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2282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CMF（Color · Material · Finish）设计直接决定产品能否自然融入家庭环境，让老人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愿意长期使用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，而不是将安全设备视为监控或医疗器械。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979488"/>
            <a:ext cx="2611636" cy="15172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9234" y="2115145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Color｜色彩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659234" y="2386161"/>
            <a:ext cx="2340322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产品主体应温和、低刺激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正常、预警、紧急状态需清晰区分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避免大量使用难辨识的蓝紫色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橙色、红色可用于告警提示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1979488"/>
            <a:ext cx="2611710" cy="151722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01764" y="2115145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Material｜材料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401764" y="2386161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手环表带需亲肤、防过敏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外壳需耐冲击、阻燃、耐老化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雷达前盖兼顾信号透过性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日常接触部位易清洁、易维护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1979488"/>
            <a:ext cx="2611710" cy="151722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44369" y="2115145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Finish｜表面处理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144369" y="2386161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避免高光反射和眩光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按键应有清晰触觉反馈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接触边缘采用圆角处理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整体应去医疗化、去监控化</a:t>
            </a:r>
            <a:endParaRPr lang="zh-CN" sz="1000" dirty="0"/>
          </a:p>
        </p:txBody>
      </p:sp>
      <p:sp>
        <p:nvSpPr>
          <p:cNvPr id="13" name="Shape 8"/>
          <p:cNvSpPr/>
          <p:nvPr/>
        </p:nvSpPr>
        <p:spPr>
          <a:xfrm>
            <a:off x="523577" y="364398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72" y="3831059"/>
            <a:ext cx="163637" cy="13089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49003" y="380754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设计目标：让产品自然融入家庭环境，让安全设备看起来更像日常生活用品，而不是监视器。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7211"/>
            <a:ext cx="8096845" cy="246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产品设计必须同时满足功能、安全与合规要求</a:t>
            </a:r>
            <a:endParaRPr lang="zh-CN" sz="1550" dirty="0"/>
          </a:p>
        </p:txBody>
      </p:sp>
      <p:sp>
        <p:nvSpPr>
          <p:cNvPr id="3" name="Text 1"/>
          <p:cNvSpPr/>
          <p:nvPr/>
        </p:nvSpPr>
        <p:spPr>
          <a:xfrm>
            <a:off x="523577" y="781273"/>
            <a:ext cx="8554045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一个成熟的养老安全产品，必须做到</a:t>
            </a:r>
            <a:pPr algn="l" indent="0" marL="0">
              <a:lnSpc>
                <a:spcPct val="109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功能有效、安全可靠、老人可用、数据可信</a:t>
            </a:r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。以下五个维度构成完整的产品合规体系。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951756"/>
            <a:ext cx="8096845" cy="70998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571" y="1228130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922213" y="1045146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跌倒检测设备</a:t>
            </a:r>
            <a:endParaRPr lang="zh-CN" sz="750" dirty="0"/>
          </a:p>
        </p:txBody>
      </p:sp>
      <p:sp>
        <p:nvSpPr>
          <p:cNvPr id="7" name="Text 4"/>
          <p:cNvSpPr/>
          <p:nvPr/>
        </p:nvSpPr>
        <p:spPr>
          <a:xfrm>
            <a:off x="922213" y="1200671"/>
            <a:ext cx="7604820" cy="36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检测准确性与误报控制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告警响应时间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系统稳定性</a:t>
            </a:r>
            <a:endParaRPr lang="zh-CN" sz="6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715393"/>
            <a:ext cx="8096845" cy="70998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35571" y="1991767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922213" y="1808783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可穿戴设备</a:t>
            </a:r>
            <a:endParaRPr lang="zh-CN" sz="750" dirty="0"/>
          </a:p>
        </p:txBody>
      </p:sp>
      <p:sp>
        <p:nvSpPr>
          <p:cNvPr id="11" name="Text 7"/>
          <p:cNvSpPr/>
          <p:nvPr/>
        </p:nvSpPr>
        <p:spPr>
          <a:xfrm>
            <a:off x="922213" y="1964308"/>
            <a:ext cx="7604820" cy="36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定位、SOS与心率检测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电气安全与防水能力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续航性能要求</a:t>
            </a:r>
            <a:endParaRPr lang="zh-CN" sz="6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479030"/>
            <a:ext cx="8096845" cy="70998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35571" y="2755404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922213" y="2572420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智慧养老平台</a:t>
            </a:r>
            <a:endParaRPr lang="zh-CN" sz="750" dirty="0"/>
          </a:p>
        </p:txBody>
      </p:sp>
      <p:sp>
        <p:nvSpPr>
          <p:cNvPr id="15" name="Text 10"/>
          <p:cNvSpPr/>
          <p:nvPr/>
        </p:nvSpPr>
        <p:spPr>
          <a:xfrm>
            <a:off x="922213" y="2727945"/>
            <a:ext cx="7604820" cy="36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设备接口与数据传输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告警规则与用户权限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系统安全与稳定性</a:t>
            </a:r>
            <a:endParaRPr lang="zh-CN" sz="6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242667"/>
            <a:ext cx="8096845" cy="70998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5571" y="3519041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922213" y="3336057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适老设计规范</a:t>
            </a:r>
            <a:endParaRPr lang="zh-CN" sz="750" dirty="0"/>
          </a:p>
        </p:txBody>
      </p:sp>
      <p:sp>
        <p:nvSpPr>
          <p:cNvPr id="19" name="Text 13"/>
          <p:cNvSpPr/>
          <p:nvPr/>
        </p:nvSpPr>
        <p:spPr>
          <a:xfrm>
            <a:off x="922213" y="3491582"/>
            <a:ext cx="7604820" cy="36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字体对比度与按键尺寸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语音与触觉反馈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误操作容错机制</a:t>
            </a:r>
            <a:endParaRPr lang="zh-CN" sz="6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4006304"/>
            <a:ext cx="8096845" cy="70998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35571" y="4282678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950" dirty="0"/>
          </a:p>
        </p:txBody>
      </p:sp>
      <p:sp>
        <p:nvSpPr>
          <p:cNvPr id="22" name="Text 15"/>
          <p:cNvSpPr/>
          <p:nvPr/>
        </p:nvSpPr>
        <p:spPr>
          <a:xfrm>
            <a:off x="922213" y="4099694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数据与隐私合规</a:t>
            </a:r>
            <a:endParaRPr lang="zh-CN" sz="750" dirty="0"/>
          </a:p>
        </p:txBody>
      </p:sp>
      <p:sp>
        <p:nvSpPr>
          <p:cNvPr id="23" name="Text 16"/>
          <p:cNvSpPr/>
          <p:nvPr/>
        </p:nvSpPr>
        <p:spPr>
          <a:xfrm>
            <a:off x="922213" y="4255219"/>
            <a:ext cx="7604820" cy="36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用户授权与最小必要原则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健康与位置数据保护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视频等敏感信息加密</a:t>
            </a:r>
            <a:endParaRPr lang="zh-CN" sz="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2044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毫米波雷达产品由哪些硬件组成？</a:t>
            </a:r>
            <a:endParaRPr lang="zh-CN" sz="1250" dirty="0"/>
          </a:p>
        </p:txBody>
      </p:sp>
      <p:sp>
        <p:nvSpPr>
          <p:cNvPr id="3" name="Text 1"/>
          <p:cNvSpPr/>
          <p:nvPr/>
        </p:nvSpPr>
        <p:spPr>
          <a:xfrm>
            <a:off x="523577" y="656704"/>
            <a:ext cx="4376886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核心硬件模块</a:t>
            </a:r>
            <a:endParaRPr lang="zh-CN" sz="600" dirty="0"/>
          </a:p>
        </p:txBody>
      </p:sp>
      <p:sp>
        <p:nvSpPr>
          <p:cNvPr id="4" name="Shape 2"/>
          <p:cNvSpPr/>
          <p:nvPr/>
        </p:nvSpPr>
        <p:spPr>
          <a:xfrm>
            <a:off x="523577" y="800546"/>
            <a:ext cx="156418" cy="156418"/>
          </a:xfrm>
          <a:prstGeom prst="roundRect">
            <a:avLst>
              <a:gd name="adj" fmla="val 1867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52710" y="817401"/>
            <a:ext cx="98152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6905" y="824433"/>
            <a:ext cx="4183559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射频前端</a:t>
            </a:r>
            <a:endParaRPr lang="zh-CN" sz="600" dirty="0"/>
          </a:p>
        </p:txBody>
      </p:sp>
      <p:sp>
        <p:nvSpPr>
          <p:cNvPr id="7" name="Text 5"/>
          <p:cNvSpPr/>
          <p:nvPr/>
        </p:nvSpPr>
        <p:spPr>
          <a:xfrm>
            <a:off x="716905" y="963662"/>
            <a:ext cx="4183559" cy="85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负责发射和接收毫米波信号，是雷达感知能力的基础</a:t>
            </a:r>
            <a:endParaRPr lang="zh-CN" sz="500" dirty="0"/>
          </a:p>
        </p:txBody>
      </p:sp>
      <p:sp>
        <p:nvSpPr>
          <p:cNvPr id="8" name="Shape 6"/>
          <p:cNvSpPr/>
          <p:nvPr/>
        </p:nvSpPr>
        <p:spPr>
          <a:xfrm>
            <a:off x="523577" y="1122759"/>
            <a:ext cx="156418" cy="156418"/>
          </a:xfrm>
          <a:prstGeom prst="roundRect">
            <a:avLst>
              <a:gd name="adj" fmla="val 1867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2710" y="1139614"/>
            <a:ext cx="98152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716905" y="1146646"/>
            <a:ext cx="4183559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天线阵列</a:t>
            </a:r>
            <a:endParaRPr lang="zh-CN" sz="600" dirty="0"/>
          </a:p>
        </p:txBody>
      </p:sp>
      <p:sp>
        <p:nvSpPr>
          <p:cNvPr id="11" name="Text 9"/>
          <p:cNvSpPr/>
          <p:nvPr/>
        </p:nvSpPr>
        <p:spPr>
          <a:xfrm>
            <a:off x="716905" y="1285875"/>
            <a:ext cx="4183559" cy="85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决定感知方向和覆盖范围，影响检测精度与盲区大小</a:t>
            </a:r>
            <a:endParaRPr lang="zh-CN" sz="500" dirty="0"/>
          </a:p>
        </p:txBody>
      </p:sp>
      <p:sp>
        <p:nvSpPr>
          <p:cNvPr id="12" name="Shape 10"/>
          <p:cNvSpPr/>
          <p:nvPr/>
        </p:nvSpPr>
        <p:spPr>
          <a:xfrm>
            <a:off x="523577" y="1444972"/>
            <a:ext cx="156418" cy="156418"/>
          </a:xfrm>
          <a:prstGeom prst="roundRect">
            <a:avLst>
              <a:gd name="adj" fmla="val 1867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52710" y="1461827"/>
            <a:ext cx="98152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716905" y="1468859"/>
            <a:ext cx="4183559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基带处理器</a:t>
            </a:r>
            <a:endParaRPr lang="zh-CN" sz="600" dirty="0"/>
          </a:p>
        </p:txBody>
      </p:sp>
      <p:sp>
        <p:nvSpPr>
          <p:cNvPr id="15" name="Text 13"/>
          <p:cNvSpPr/>
          <p:nvPr/>
        </p:nvSpPr>
        <p:spPr>
          <a:xfrm>
            <a:off x="716905" y="1608088"/>
            <a:ext cx="4183559" cy="85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完成信号计算、特征分析和跌倒行为判断</a:t>
            </a:r>
            <a:endParaRPr lang="zh-CN" sz="500" dirty="0"/>
          </a:p>
        </p:txBody>
      </p:sp>
      <p:sp>
        <p:nvSpPr>
          <p:cNvPr id="16" name="Shape 14"/>
          <p:cNvSpPr/>
          <p:nvPr/>
        </p:nvSpPr>
        <p:spPr>
          <a:xfrm>
            <a:off x="523577" y="1767185"/>
            <a:ext cx="156418" cy="156418"/>
          </a:xfrm>
          <a:prstGeom prst="roundRect">
            <a:avLst>
              <a:gd name="adj" fmla="val 1867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52710" y="1784040"/>
            <a:ext cx="98152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716905" y="1791072"/>
            <a:ext cx="4183559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通信模块</a:t>
            </a:r>
            <a:endParaRPr lang="zh-CN" sz="600" dirty="0"/>
          </a:p>
        </p:txBody>
      </p:sp>
      <p:sp>
        <p:nvSpPr>
          <p:cNvPr id="19" name="Text 17"/>
          <p:cNvSpPr/>
          <p:nvPr/>
        </p:nvSpPr>
        <p:spPr>
          <a:xfrm>
            <a:off x="716905" y="1930301"/>
            <a:ext cx="4183559" cy="85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通过Wi-Fi或蓝牙将检测结果上传至家庭网关或云端</a:t>
            </a:r>
            <a:endParaRPr lang="zh-CN" sz="50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74890" y="661318"/>
            <a:ext cx="3550221" cy="3550221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074890" y="4253061"/>
            <a:ext cx="3550221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吸顶安装要点</a:t>
            </a:r>
            <a:endParaRPr lang="zh-CN" sz="600" dirty="0"/>
          </a:p>
        </p:txBody>
      </p:sp>
      <p:sp>
        <p:nvSpPr>
          <p:cNvPr id="22" name="Text 19"/>
          <p:cNvSpPr/>
          <p:nvPr/>
        </p:nvSpPr>
        <p:spPr>
          <a:xfrm>
            <a:off x="5074890" y="4392290"/>
            <a:ext cx="3550221" cy="3794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2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安装于房间天花板相对中心位置</a:t>
            </a:r>
            <a:endParaRPr lang="zh-CN" sz="500" dirty="0"/>
          </a:p>
          <a:p>
            <a:pPr algn="l" marL="101600" indent="-101600">
              <a:lnSpc>
                <a:spcPct val="102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保持设备基本水平，根据空间规划覆盖范围</a:t>
            </a:r>
            <a:endParaRPr lang="zh-CN" sz="500" dirty="0"/>
          </a:p>
          <a:p>
            <a:pPr algn="l" marL="101600" indent="-101600">
              <a:lnSpc>
                <a:spcPct val="102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避开可能产生严重反射干扰的位置</a:t>
            </a:r>
            <a:endParaRPr lang="zh-CN" sz="500" dirty="0"/>
          </a:p>
          <a:p>
            <a:pPr algn="l" marL="101600" indent="-101600">
              <a:lnSpc>
                <a:spcPct val="102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多个房间分别安装并统一接入家庭网关</a:t>
            </a:r>
            <a:endParaRPr lang="zh-CN" sz="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9352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手机端如何完成设备配置和告警管理？</a:t>
            </a:r>
            <a:endParaRPr lang="zh-CN" sz="1900" dirty="0"/>
          </a:p>
        </p:txBody>
      </p:sp>
      <p:sp>
        <p:nvSpPr>
          <p:cNvPr id="3" name="Text 1"/>
          <p:cNvSpPr/>
          <p:nvPr/>
        </p:nvSpPr>
        <p:spPr>
          <a:xfrm>
            <a:off x="523577" y="923925"/>
            <a:ext cx="3503563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设备配置流程</a:t>
            </a:r>
            <a:endParaRPr lang="zh-CN" sz="950" dirty="0"/>
          </a:p>
        </p:txBody>
      </p:sp>
      <p:sp>
        <p:nvSpPr>
          <p:cNvPr id="4" name="Shape 2"/>
          <p:cNvSpPr/>
          <p:nvPr/>
        </p:nvSpPr>
        <p:spPr>
          <a:xfrm>
            <a:off x="2268215" y="1170756"/>
            <a:ext cx="14288" cy="3008709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2081064" y="1280964"/>
            <a:ext cx="208583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2236254" y="1249003"/>
            <a:ext cx="78209" cy="7820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523577" y="1206550"/>
            <a:ext cx="133454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下载应用，注册账号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2261071" y="1864444"/>
            <a:ext cx="208583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9" name="Shape 7"/>
          <p:cNvSpPr/>
          <p:nvPr/>
        </p:nvSpPr>
        <p:spPr>
          <a:xfrm>
            <a:off x="2236254" y="1832483"/>
            <a:ext cx="78209" cy="7820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2692598" y="1790030"/>
            <a:ext cx="133454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添加设备并扫描二维码</a:t>
            </a:r>
            <a:endParaRPr lang="zh-CN" sz="950" dirty="0"/>
          </a:p>
        </p:txBody>
      </p:sp>
      <p:sp>
        <p:nvSpPr>
          <p:cNvPr id="11" name="Shape 9"/>
          <p:cNvSpPr/>
          <p:nvPr/>
        </p:nvSpPr>
        <p:spPr>
          <a:xfrm>
            <a:off x="2081064" y="2382738"/>
            <a:ext cx="208583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2" name="Shape 10"/>
          <p:cNvSpPr/>
          <p:nvPr/>
        </p:nvSpPr>
        <p:spPr>
          <a:xfrm>
            <a:off x="2236254" y="2350777"/>
            <a:ext cx="78209" cy="7820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523577" y="2308324"/>
            <a:ext cx="133454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连接家庭Wi-Fi网络</a:t>
            </a:r>
            <a:endParaRPr lang="zh-CN" sz="950" dirty="0"/>
          </a:p>
        </p:txBody>
      </p:sp>
      <p:sp>
        <p:nvSpPr>
          <p:cNvPr id="14" name="Shape 12"/>
          <p:cNvSpPr/>
          <p:nvPr/>
        </p:nvSpPr>
        <p:spPr>
          <a:xfrm>
            <a:off x="2261071" y="2901032"/>
            <a:ext cx="208583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5" name="Shape 13"/>
          <p:cNvSpPr/>
          <p:nvPr/>
        </p:nvSpPr>
        <p:spPr>
          <a:xfrm>
            <a:off x="2236254" y="2869071"/>
            <a:ext cx="78209" cy="7820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2692598" y="2826618"/>
            <a:ext cx="1334542" cy="3067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设置设备名称与房间位置</a:t>
            </a:r>
            <a:endParaRPr lang="zh-CN" sz="950" dirty="0"/>
          </a:p>
        </p:txBody>
      </p:sp>
      <p:sp>
        <p:nvSpPr>
          <p:cNvPr id="17" name="Shape 15"/>
          <p:cNvSpPr/>
          <p:nvPr/>
        </p:nvSpPr>
        <p:spPr>
          <a:xfrm>
            <a:off x="2081064" y="3419326"/>
            <a:ext cx="208583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8" name="Shape 16"/>
          <p:cNvSpPr/>
          <p:nvPr/>
        </p:nvSpPr>
        <p:spPr>
          <a:xfrm>
            <a:off x="2236254" y="3387365"/>
            <a:ext cx="78209" cy="7820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523577" y="3344912"/>
            <a:ext cx="1334542" cy="3067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配置告警规则与紧急联系人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523577" y="4272930"/>
            <a:ext cx="3503563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设备命名示例</a:t>
            </a:r>
            <a:endParaRPr lang="zh-CN" sz="950" dirty="0"/>
          </a:p>
        </p:txBody>
      </p:sp>
      <p:sp>
        <p:nvSpPr>
          <p:cNvPr id="21" name="Text 19"/>
          <p:cNvSpPr/>
          <p:nvPr/>
        </p:nvSpPr>
        <p:spPr>
          <a:xfrm>
            <a:off x="523577" y="4509418"/>
            <a:ext cx="3960763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卧室雷达 · 卫生间雷达 · 客厅摄像设备 · 安全手环</a:t>
            </a:r>
            <a:endParaRPr lang="zh-CN" sz="800" dirty="0"/>
          </a:p>
        </p:txBody>
      </p:sp>
      <p:sp>
        <p:nvSpPr>
          <p:cNvPr id="22" name="Text 20"/>
          <p:cNvSpPr/>
          <p:nvPr/>
        </p:nvSpPr>
        <p:spPr>
          <a:xfrm>
            <a:off x="4286399" y="923925"/>
            <a:ext cx="433871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移动端可查看内容</a:t>
            </a:r>
            <a:endParaRPr lang="zh-CN" sz="950" dirty="0"/>
          </a:p>
        </p:txBody>
      </p:sp>
      <p:pic>
        <p:nvPicPr>
          <p:cNvPr id="2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86399" y="1170756"/>
            <a:ext cx="260747" cy="260747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4651028" y="1170756"/>
            <a:ext cx="3974083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实时状态</a:t>
            </a:r>
            <a:endParaRPr lang="zh-CN" sz="950" dirty="0"/>
          </a:p>
        </p:txBody>
      </p:sp>
      <p:sp>
        <p:nvSpPr>
          <p:cNvPr id="25" name="Text 22"/>
          <p:cNvSpPr/>
          <p:nvPr/>
        </p:nvSpPr>
        <p:spPr>
          <a:xfrm>
            <a:off x="4651028" y="1407244"/>
            <a:ext cx="3974083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老人活动状态与在线设备信息</a:t>
            </a:r>
            <a:endParaRPr lang="zh-CN" sz="800" dirty="0"/>
          </a:p>
        </p:txBody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6399" y="1723430"/>
            <a:ext cx="260747" cy="260747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4651028" y="1723430"/>
            <a:ext cx="3974083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告警事件</a:t>
            </a:r>
            <a:endParaRPr lang="zh-CN" sz="950" dirty="0"/>
          </a:p>
        </p:txBody>
      </p:sp>
      <p:sp>
        <p:nvSpPr>
          <p:cNvPr id="28" name="Text 24"/>
          <p:cNvSpPr/>
          <p:nvPr/>
        </p:nvSpPr>
        <p:spPr>
          <a:xfrm>
            <a:off x="4651028" y="1959918"/>
            <a:ext cx="3974083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历史跌倒记录与事件处理结果</a:t>
            </a:r>
            <a:endParaRPr lang="zh-CN" sz="800" dirty="0"/>
          </a:p>
        </p:txBody>
      </p:sp>
      <p:pic>
        <p:nvPicPr>
          <p:cNvPr id="2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6399" y="2276103"/>
            <a:ext cx="260747" cy="260747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4651028" y="2276103"/>
            <a:ext cx="3974083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数据报告</a:t>
            </a:r>
            <a:endParaRPr lang="zh-CN" sz="950" dirty="0"/>
          </a:p>
        </p:txBody>
      </p:sp>
      <p:sp>
        <p:nvSpPr>
          <p:cNvPr id="31" name="Text 26"/>
          <p:cNvSpPr/>
          <p:nvPr/>
        </p:nvSpPr>
        <p:spPr>
          <a:xfrm>
            <a:off x="4651028" y="2512591"/>
            <a:ext cx="3974083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活动变化趋势、日报与周报</a:t>
            </a:r>
            <a:endParaRPr lang="zh-CN" sz="800" dirty="0"/>
          </a:p>
        </p:txBody>
      </p:sp>
      <p:sp>
        <p:nvSpPr>
          <p:cNvPr id="32" name="Shape 27"/>
          <p:cNvSpPr/>
          <p:nvPr/>
        </p:nvSpPr>
        <p:spPr>
          <a:xfrm>
            <a:off x="4286399" y="2755999"/>
            <a:ext cx="4338712" cy="351606"/>
          </a:xfrm>
          <a:prstGeom prst="roundRect">
            <a:avLst>
              <a:gd name="adj" fmla="val 12461"/>
            </a:avLst>
          </a:prstGeom>
          <a:solidFill>
            <a:srgbClr val="F9D2EB"/>
          </a:solidFill>
          <a:ln/>
        </p:spPr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0653" y="2899842"/>
            <a:ext cx="130373" cy="104254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4625280" y="2856830"/>
            <a:ext cx="4352776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界面设计要求：配置流程简单，告警信息明确，老人端与管理端使用逻辑分别设计。</a:t>
            </a:r>
            <a:endParaRPr lang="zh-CN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5346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不同用户需要不同类型的安全手环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0020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手环的选型没有统一答案。需要根据老人的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年龄与认知能力、身体状况、主要安全风险、健康管理需求和预算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综合判断。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956867"/>
            <a:ext cx="836563" cy="8365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957066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GPS定位手环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228082"/>
            <a:ext cx="1901428" cy="464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GPS/北斗定位 + 电子围栏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SOS呼救 + 双向通话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523577" y="3771156"/>
            <a:ext cx="190142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适用：以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户外安全和防走失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为主要需求的用户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1956867"/>
            <a:ext cx="836637" cy="83663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588642" y="2957140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带屏健康手环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2588642" y="3228156"/>
            <a:ext cx="1901503" cy="464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心率、血氧、步数监测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消息提醒 + 屏幕显示</a:t>
            </a:r>
            <a:endParaRPr lang="zh-CN" sz="1000" dirty="0"/>
          </a:p>
        </p:txBody>
      </p:sp>
      <p:sp>
        <p:nvSpPr>
          <p:cNvPr id="11" name="Text 7"/>
          <p:cNvSpPr/>
          <p:nvPr/>
        </p:nvSpPr>
        <p:spPr>
          <a:xfrm>
            <a:off x="2588642" y="3771230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适用：具备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数字产品使用能力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且有健康管理需求的用户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1956867"/>
            <a:ext cx="836637" cy="83663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653781" y="2957140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无屏幕适老手环</a:t>
            </a:r>
            <a:endParaRPr lang="zh-CN" sz="1200" dirty="0"/>
          </a:p>
        </p:txBody>
      </p:sp>
      <p:sp>
        <p:nvSpPr>
          <p:cNvPr id="14" name="Text 9"/>
          <p:cNvSpPr/>
          <p:nvPr/>
        </p:nvSpPr>
        <p:spPr>
          <a:xfrm>
            <a:off x="4653781" y="3228156"/>
            <a:ext cx="1901503" cy="464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SOS + 定位 + 跌倒检测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震动和语音反馈</a:t>
            </a:r>
            <a:endParaRPr lang="zh-CN" sz="1000" dirty="0"/>
          </a:p>
        </p:txBody>
      </p:sp>
      <p:sp>
        <p:nvSpPr>
          <p:cNvPr id="15" name="Text 10"/>
          <p:cNvSpPr/>
          <p:nvPr/>
        </p:nvSpPr>
        <p:spPr>
          <a:xfrm>
            <a:off x="4653781" y="3771230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适用：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高龄、认知能力较弱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或不习惯复杂屏幕交互的用户</a:t>
            </a:r>
            <a:endParaRPr lang="zh-CN" sz="10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1956867"/>
            <a:ext cx="836637" cy="83663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718920" y="2957140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消费级智能手环</a:t>
            </a:r>
            <a:endParaRPr lang="zh-CN" sz="1200" dirty="0"/>
          </a:p>
        </p:txBody>
      </p:sp>
      <p:sp>
        <p:nvSpPr>
          <p:cNvPr id="18" name="Text 12"/>
          <p:cNvSpPr/>
          <p:nvPr/>
        </p:nvSpPr>
        <p:spPr>
          <a:xfrm>
            <a:off x="6718920" y="3228156"/>
            <a:ext cx="1901503" cy="464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产品成熟，生态完整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可通过应用扩展养老功能</a:t>
            </a:r>
            <a:endParaRPr lang="zh-CN" sz="1000" dirty="0"/>
          </a:p>
        </p:txBody>
      </p:sp>
      <p:sp>
        <p:nvSpPr>
          <p:cNvPr id="19" name="Text 13"/>
          <p:cNvSpPr/>
          <p:nvPr/>
        </p:nvSpPr>
        <p:spPr>
          <a:xfrm>
            <a:off x="6718920" y="3771230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适用：已有智能手机使用习惯、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技术接受度较高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的用户</a:t>
            </a:r>
            <a:endParaRPr lang="zh-CN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完整的安全陪护是一套全屋产品系统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单一设备无法覆盖老人全部的生活场景。只有将感知、网络、平台和应用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四层有机整合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，才能构建真正有效的安全陪护闭环。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46023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典型联动过程</a:t>
            </a:r>
            <a:endParaRPr lang="zh-CN" sz="600" dirty="0"/>
          </a:p>
        </p:txBody>
      </p:sp>
      <p:sp>
        <p:nvSpPr>
          <p:cNvPr id="6" name="Shape 3"/>
          <p:cNvSpPr/>
          <p:nvPr/>
        </p:nvSpPr>
        <p:spPr>
          <a:xfrm>
            <a:off x="2503066" y="4593208"/>
            <a:ext cx="9525" cy="2096319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7" name="Shape 4"/>
          <p:cNvSpPr/>
          <p:nvPr/>
        </p:nvSpPr>
        <p:spPr>
          <a:xfrm>
            <a:off x="2386459" y="4662041"/>
            <a:ext cx="130894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8" name="Shape 5"/>
          <p:cNvSpPr/>
          <p:nvPr/>
        </p:nvSpPr>
        <p:spPr>
          <a:xfrm>
            <a:off x="2483309" y="4642284"/>
            <a:ext cx="49039" cy="4903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9" name="Text 6"/>
          <p:cNvSpPr/>
          <p:nvPr/>
        </p:nvSpPr>
        <p:spPr>
          <a:xfrm>
            <a:off x="523577" y="4615681"/>
            <a:ext cx="1722462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雷达检测到跌倒事件</a:t>
            </a:r>
            <a:endParaRPr lang="zh-CN" sz="600" dirty="0"/>
          </a:p>
        </p:txBody>
      </p:sp>
      <p:sp>
        <p:nvSpPr>
          <p:cNvPr id="10" name="Shape 7"/>
          <p:cNvSpPr/>
          <p:nvPr/>
        </p:nvSpPr>
        <p:spPr>
          <a:xfrm>
            <a:off x="2498303" y="4989240"/>
            <a:ext cx="130894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1" name="Shape 8"/>
          <p:cNvSpPr/>
          <p:nvPr/>
        </p:nvSpPr>
        <p:spPr>
          <a:xfrm>
            <a:off x="2483309" y="4969483"/>
            <a:ext cx="49039" cy="4903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2" name="Text 9"/>
          <p:cNvSpPr/>
          <p:nvPr/>
        </p:nvSpPr>
        <p:spPr>
          <a:xfrm>
            <a:off x="2769617" y="4942880"/>
            <a:ext cx="1722537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家庭网关接收并上报事件</a:t>
            </a:r>
            <a:endParaRPr lang="zh-CN" sz="600" dirty="0"/>
          </a:p>
        </p:txBody>
      </p:sp>
      <p:sp>
        <p:nvSpPr>
          <p:cNvPr id="13" name="Shape 10"/>
          <p:cNvSpPr/>
          <p:nvPr/>
        </p:nvSpPr>
        <p:spPr>
          <a:xfrm>
            <a:off x="2386459" y="5294933"/>
            <a:ext cx="130894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4" name="Shape 11"/>
          <p:cNvSpPr/>
          <p:nvPr/>
        </p:nvSpPr>
        <p:spPr>
          <a:xfrm>
            <a:off x="2483309" y="5275176"/>
            <a:ext cx="49039" cy="4903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5" name="Text 12"/>
          <p:cNvSpPr/>
          <p:nvPr/>
        </p:nvSpPr>
        <p:spPr>
          <a:xfrm>
            <a:off x="523577" y="5248573"/>
            <a:ext cx="1722462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平台完成告警判断与分级</a:t>
            </a:r>
            <a:endParaRPr lang="zh-CN" sz="600" dirty="0"/>
          </a:p>
        </p:txBody>
      </p:sp>
      <p:sp>
        <p:nvSpPr>
          <p:cNvPr id="16" name="Shape 13"/>
          <p:cNvSpPr/>
          <p:nvPr/>
        </p:nvSpPr>
        <p:spPr>
          <a:xfrm>
            <a:off x="2498303" y="5600700"/>
            <a:ext cx="130894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7" name="Shape 14"/>
          <p:cNvSpPr/>
          <p:nvPr/>
        </p:nvSpPr>
        <p:spPr>
          <a:xfrm>
            <a:off x="2483309" y="5580943"/>
            <a:ext cx="49039" cy="4903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8" name="Text 15"/>
          <p:cNvSpPr/>
          <p:nvPr/>
        </p:nvSpPr>
        <p:spPr>
          <a:xfrm>
            <a:off x="2769617" y="5554340"/>
            <a:ext cx="1722537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家属移动端收到推送通知</a:t>
            </a:r>
            <a:endParaRPr lang="zh-CN" sz="600" dirty="0"/>
          </a:p>
        </p:txBody>
      </p:sp>
      <p:sp>
        <p:nvSpPr>
          <p:cNvPr id="19" name="Shape 16"/>
          <p:cNvSpPr/>
          <p:nvPr/>
        </p:nvSpPr>
        <p:spPr>
          <a:xfrm>
            <a:off x="2386459" y="5906467"/>
            <a:ext cx="130894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0" name="Shape 17"/>
          <p:cNvSpPr/>
          <p:nvPr/>
        </p:nvSpPr>
        <p:spPr>
          <a:xfrm>
            <a:off x="2483309" y="5886710"/>
            <a:ext cx="49039" cy="4903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1" name="Text 18"/>
          <p:cNvSpPr/>
          <p:nvPr/>
        </p:nvSpPr>
        <p:spPr>
          <a:xfrm>
            <a:off x="523577" y="5860107"/>
            <a:ext cx="1722462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手环或语音设备与老人确认</a:t>
            </a:r>
            <a:endParaRPr lang="zh-CN" sz="600" dirty="0"/>
          </a:p>
        </p:txBody>
      </p:sp>
      <p:sp>
        <p:nvSpPr>
          <p:cNvPr id="22" name="Shape 19"/>
          <p:cNvSpPr/>
          <p:nvPr/>
        </p:nvSpPr>
        <p:spPr>
          <a:xfrm>
            <a:off x="2498303" y="6212235"/>
            <a:ext cx="130894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3" name="Shape 20"/>
          <p:cNvSpPr/>
          <p:nvPr/>
        </p:nvSpPr>
        <p:spPr>
          <a:xfrm>
            <a:off x="2483309" y="6192478"/>
            <a:ext cx="49039" cy="49039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4" name="Text 21"/>
          <p:cNvSpPr/>
          <p:nvPr/>
        </p:nvSpPr>
        <p:spPr>
          <a:xfrm>
            <a:off x="2769617" y="6165875"/>
            <a:ext cx="1722537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未处理时升级至社区或急救服务</a:t>
            </a:r>
            <a:endParaRPr lang="zh-CN" sz="600" dirty="0"/>
          </a:p>
        </p:txBody>
      </p:sp>
      <p:sp>
        <p:nvSpPr>
          <p:cNvPr id="25" name="Text 22"/>
          <p:cNvSpPr/>
          <p:nvPr/>
        </p:nvSpPr>
        <p:spPr>
          <a:xfrm>
            <a:off x="4656609" y="446023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系统核心价值</a:t>
            </a:r>
            <a:endParaRPr lang="zh-CN" sz="600" dirty="0"/>
          </a:p>
        </p:txBody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7084" y="4583683"/>
            <a:ext cx="3978101" cy="115267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4741069" y="4593208"/>
            <a:ext cx="388411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固定设备与穿戴设备互补</a:t>
            </a:r>
            <a:endParaRPr lang="zh-CN" sz="600" dirty="0"/>
          </a:p>
        </p:txBody>
      </p:sp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7084" y="4745310"/>
            <a:ext cx="3978101" cy="115267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4741069" y="4754835"/>
            <a:ext cx="388411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室内与户外场景无缝衔接</a:t>
            </a:r>
            <a:endParaRPr lang="zh-CN" sz="600" dirty="0"/>
          </a:p>
        </p:txBody>
      </p:sp>
      <p:pic>
        <p:nvPicPr>
          <p:cNvPr id="3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47084" y="4906938"/>
            <a:ext cx="3978101" cy="115267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4741069" y="4916463"/>
            <a:ext cx="388411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多种技术交叉验证，降低误报</a:t>
            </a:r>
            <a:endParaRPr lang="zh-CN" sz="600" dirty="0"/>
          </a:p>
        </p:txBody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47084" y="5068565"/>
            <a:ext cx="3978101" cy="115267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4741069" y="5078090"/>
            <a:ext cx="388411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家属、社区与服务机构协同响应</a:t>
            </a:r>
            <a:endParaRPr lang="zh-CN" sz="600" dirty="0"/>
          </a:p>
        </p:txBody>
      </p:sp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47084" y="5230192"/>
            <a:ext cx="3978101" cy="115267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4741069" y="5239717"/>
            <a:ext cx="388411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风险发现与服务响应形成完整闭环</a:t>
            </a:r>
            <a:endParaRPr lang="zh-CN" sz="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3771"/>
            <a:ext cx="8096845" cy="330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为什么老年人更容易跌倒？</a:t>
            </a:r>
            <a:endParaRPr lang="zh-CN" sz="2050" dirty="0"/>
          </a:p>
        </p:txBody>
      </p:sp>
      <p:sp>
        <p:nvSpPr>
          <p:cNvPr id="3" name="Text 1"/>
          <p:cNvSpPr/>
          <p:nvPr/>
        </p:nvSpPr>
        <p:spPr>
          <a:xfrm>
            <a:off x="523577" y="927943"/>
            <a:ext cx="8554045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老年人跌倒通常不是单一因素造成的，而是身体机能、慢性疾病、药物和生活环境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共同作用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的结果。理解跌倒风险的多维成因，是设计有效检测产品的前提。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523577" y="1204020"/>
            <a:ext cx="2634481" cy="1461567"/>
          </a:xfrm>
          <a:prstGeom prst="roundRect">
            <a:avLst>
              <a:gd name="adj" fmla="val 323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779" y="1321222"/>
            <a:ext cx="337468" cy="337468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574" y="1414016"/>
            <a:ext cx="151805" cy="15180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779" y="1755353"/>
            <a:ext cx="2400077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感觉系统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640779" y="1978744"/>
            <a:ext cx="2400077" cy="569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视力下降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空间定位能力减弱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本体感觉与前庭功能退化</a:t>
            </a:r>
            <a:endParaRPr lang="zh-CN" sz="850" dirty="0"/>
          </a:p>
        </p:txBody>
      </p:sp>
      <p:sp>
        <p:nvSpPr>
          <p:cNvPr id="9" name="Shape 6"/>
          <p:cNvSpPr/>
          <p:nvPr/>
        </p:nvSpPr>
        <p:spPr>
          <a:xfrm>
            <a:off x="3254722" y="1204020"/>
            <a:ext cx="2634481" cy="1461567"/>
          </a:xfrm>
          <a:prstGeom prst="roundRect">
            <a:avLst>
              <a:gd name="adj" fmla="val 323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371924" y="1321222"/>
            <a:ext cx="337468" cy="337468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4719" y="1414016"/>
            <a:ext cx="151805" cy="15180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71924" y="1755353"/>
            <a:ext cx="2400077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运动系统</a:t>
            </a:r>
            <a:endParaRPr lang="zh-CN" sz="1000" dirty="0"/>
          </a:p>
        </p:txBody>
      </p:sp>
      <p:sp>
        <p:nvSpPr>
          <p:cNvPr id="13" name="Text 9"/>
          <p:cNvSpPr/>
          <p:nvPr/>
        </p:nvSpPr>
        <p:spPr>
          <a:xfrm>
            <a:off x="3371924" y="1978744"/>
            <a:ext cx="2400077" cy="569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下肢肌肉力量减弱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步态变慢、步幅缩短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抬脚高度降低</a:t>
            </a:r>
            <a:endParaRPr lang="zh-CN" sz="850" dirty="0"/>
          </a:p>
        </p:txBody>
      </p:sp>
      <p:sp>
        <p:nvSpPr>
          <p:cNvPr id="14" name="Shape 10"/>
          <p:cNvSpPr/>
          <p:nvPr/>
        </p:nvSpPr>
        <p:spPr>
          <a:xfrm>
            <a:off x="5985867" y="1204020"/>
            <a:ext cx="2634555" cy="1461567"/>
          </a:xfrm>
          <a:prstGeom prst="roundRect">
            <a:avLst>
              <a:gd name="adj" fmla="val 323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03069" y="1321222"/>
            <a:ext cx="337468" cy="337468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5864" y="1414016"/>
            <a:ext cx="151805" cy="15180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03069" y="1755353"/>
            <a:ext cx="2400151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神经系统</a:t>
            </a:r>
            <a:endParaRPr lang="zh-CN" sz="1000" dirty="0"/>
          </a:p>
        </p:txBody>
      </p:sp>
      <p:sp>
        <p:nvSpPr>
          <p:cNvPr id="18" name="Text 13"/>
          <p:cNvSpPr/>
          <p:nvPr/>
        </p:nvSpPr>
        <p:spPr>
          <a:xfrm>
            <a:off x="6103069" y="1978744"/>
            <a:ext cx="2400151" cy="569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反应速度减慢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平衡调整能力下降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突发情况下难以及时扶稳</a:t>
            </a:r>
            <a:endParaRPr lang="zh-CN" sz="850" dirty="0"/>
          </a:p>
        </p:txBody>
      </p:sp>
      <p:sp>
        <p:nvSpPr>
          <p:cNvPr id="19" name="Shape 14"/>
          <p:cNvSpPr/>
          <p:nvPr/>
        </p:nvSpPr>
        <p:spPr>
          <a:xfrm>
            <a:off x="523577" y="2762250"/>
            <a:ext cx="4000054" cy="1461567"/>
          </a:xfrm>
          <a:prstGeom prst="roundRect">
            <a:avLst>
              <a:gd name="adj" fmla="val 323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40779" y="2879452"/>
            <a:ext cx="337468" cy="337468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3574" y="2972246"/>
            <a:ext cx="151805" cy="15180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40779" y="3313584"/>
            <a:ext cx="3765649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疾病与药物</a:t>
            </a:r>
            <a:endParaRPr lang="zh-CN" sz="1000" dirty="0"/>
          </a:p>
        </p:txBody>
      </p:sp>
      <p:sp>
        <p:nvSpPr>
          <p:cNvPr id="23" name="Text 17"/>
          <p:cNvSpPr/>
          <p:nvPr/>
        </p:nvSpPr>
        <p:spPr>
          <a:xfrm>
            <a:off x="640779" y="3536975"/>
            <a:ext cx="3765649" cy="569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高血压、糖尿病、帕金森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骨质疏松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多种药物叠加使用</a:t>
            </a:r>
            <a:endParaRPr lang="zh-CN" sz="850" dirty="0"/>
          </a:p>
        </p:txBody>
      </p:sp>
      <p:sp>
        <p:nvSpPr>
          <p:cNvPr id="24" name="Shape 18"/>
          <p:cNvSpPr/>
          <p:nvPr/>
        </p:nvSpPr>
        <p:spPr>
          <a:xfrm>
            <a:off x="4620295" y="2762250"/>
            <a:ext cx="4000128" cy="1461567"/>
          </a:xfrm>
          <a:prstGeom prst="roundRect">
            <a:avLst>
              <a:gd name="adj" fmla="val 323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737497" y="2879452"/>
            <a:ext cx="337468" cy="337468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30291" y="2972246"/>
            <a:ext cx="151805" cy="151805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737497" y="3313584"/>
            <a:ext cx="3765724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环境因素</a:t>
            </a:r>
            <a:endParaRPr lang="zh-CN" sz="1000" dirty="0"/>
          </a:p>
        </p:txBody>
      </p:sp>
      <p:sp>
        <p:nvSpPr>
          <p:cNvPr id="28" name="Text 21"/>
          <p:cNvSpPr/>
          <p:nvPr/>
        </p:nvSpPr>
        <p:spPr>
          <a:xfrm>
            <a:off x="4737497" y="3536975"/>
            <a:ext cx="3765724" cy="569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地面湿滑、夜间光线不足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门槛和地毯边缘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家具阻挡、缺少扶手</a:t>
            </a:r>
            <a:endParaRPr lang="zh-CN" sz="850" dirty="0"/>
          </a:p>
        </p:txBody>
      </p:sp>
      <p:sp>
        <p:nvSpPr>
          <p:cNvPr id="29" name="Shape 22"/>
          <p:cNvSpPr/>
          <p:nvPr/>
        </p:nvSpPr>
        <p:spPr>
          <a:xfrm>
            <a:off x="523577" y="4332536"/>
            <a:ext cx="8096845" cy="407119"/>
          </a:xfrm>
          <a:prstGeom prst="roundRect">
            <a:avLst>
              <a:gd name="adj" fmla="val 11606"/>
            </a:avLst>
          </a:prstGeom>
          <a:solidFill>
            <a:srgbClr val="F9D2EB"/>
          </a:solidFill>
          <a:ln/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017" y="4488879"/>
            <a:ext cx="140568" cy="112440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889025" y="4457254"/>
            <a:ext cx="8076158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核心观点：跌倒检测产品不只是识别"倒地动作"，还需要理解老人、空间与风险场景之间的关系。</a:t>
            </a:r>
            <a:endParaRPr lang="zh-CN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2609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从技术认知走向产品系统设计</a:t>
            </a:r>
            <a:endParaRPr lang="zh-CN" sz="1700" dirty="0"/>
          </a:p>
        </p:txBody>
      </p:sp>
      <p:sp>
        <p:nvSpPr>
          <p:cNvPr id="3" name="Text 1"/>
          <p:cNvSpPr/>
          <p:nvPr/>
        </p:nvSpPr>
        <p:spPr>
          <a:xfrm>
            <a:off x="523577" y="804490"/>
            <a:ext cx="855404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本阶段学习涵盖了从跌倒机制到系统架构的完整知识链路。掌握这些知识，是开展产品设计与工程交付实践的基础。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1077441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本阶段核心知识</a:t>
            </a:r>
            <a:endParaRPr lang="zh-CN" sz="850" dirty="0"/>
          </a:p>
        </p:txBody>
      </p:sp>
      <p:sp>
        <p:nvSpPr>
          <p:cNvPr id="5" name="Text 3"/>
          <p:cNvSpPr/>
          <p:nvPr/>
        </p:nvSpPr>
        <p:spPr>
          <a:xfrm>
            <a:off x="523577" y="1291903"/>
            <a:ext cx="18811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700" dirty="0"/>
          </a:p>
        </p:txBody>
      </p:sp>
      <p:sp>
        <p:nvSpPr>
          <p:cNvPr id="6" name="Shape 4"/>
          <p:cNvSpPr/>
          <p:nvPr/>
        </p:nvSpPr>
        <p:spPr>
          <a:xfrm>
            <a:off x="523577" y="1442219"/>
            <a:ext cx="3933676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523577" y="1508299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老年人跌倒的多维风险机制</a:t>
            </a:r>
            <a:endParaRPr lang="zh-CN" sz="850" dirty="0"/>
          </a:p>
        </p:txBody>
      </p:sp>
      <p:sp>
        <p:nvSpPr>
          <p:cNvPr id="8" name="Text 6"/>
          <p:cNvSpPr/>
          <p:nvPr/>
        </p:nvSpPr>
        <p:spPr>
          <a:xfrm>
            <a:off x="523577" y="1784821"/>
            <a:ext cx="18811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23577" y="1935138"/>
            <a:ext cx="3933676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523577" y="2001217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毫米波雷达距离、速度与微动检测原理</a:t>
            </a:r>
            <a:endParaRPr lang="zh-CN" sz="850" dirty="0"/>
          </a:p>
        </p:txBody>
      </p:sp>
      <p:sp>
        <p:nvSpPr>
          <p:cNvPr id="11" name="Text 9"/>
          <p:cNvSpPr/>
          <p:nvPr/>
        </p:nvSpPr>
        <p:spPr>
          <a:xfrm>
            <a:off x="523577" y="2277740"/>
            <a:ext cx="18811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23577" y="2428056"/>
            <a:ext cx="3933676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523577" y="2494136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AI视觉人体姿态识别流程</a:t>
            </a:r>
            <a:endParaRPr lang="zh-CN" sz="850" dirty="0"/>
          </a:p>
        </p:txBody>
      </p:sp>
      <p:sp>
        <p:nvSpPr>
          <p:cNvPr id="14" name="Text 12"/>
          <p:cNvSpPr/>
          <p:nvPr/>
        </p:nvSpPr>
        <p:spPr>
          <a:xfrm>
            <a:off x="523577" y="2770659"/>
            <a:ext cx="18811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23577" y="2920975"/>
            <a:ext cx="3933676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523577" y="2987055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安全手环定位、心率与惯性跌倒检测</a:t>
            </a:r>
            <a:endParaRPr lang="zh-CN" sz="850" dirty="0"/>
          </a:p>
        </p:txBody>
      </p:sp>
      <p:sp>
        <p:nvSpPr>
          <p:cNvPr id="17" name="Text 15"/>
          <p:cNvSpPr/>
          <p:nvPr/>
        </p:nvSpPr>
        <p:spPr>
          <a:xfrm>
            <a:off x="523577" y="3263578"/>
            <a:ext cx="18811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523577" y="3413894"/>
            <a:ext cx="3933676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523577" y="3479974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分级预警与急救响应机制</a:t>
            </a:r>
            <a:endParaRPr lang="zh-CN" sz="850" dirty="0"/>
          </a:p>
        </p:txBody>
      </p:sp>
      <p:sp>
        <p:nvSpPr>
          <p:cNvPr id="20" name="Text 18"/>
          <p:cNvSpPr/>
          <p:nvPr/>
        </p:nvSpPr>
        <p:spPr>
          <a:xfrm>
            <a:off x="523577" y="3756496"/>
            <a:ext cx="18811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23577" y="3906813"/>
            <a:ext cx="3933676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523577" y="3972892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适老CMF设计、行业标准与隐私合规</a:t>
            </a:r>
            <a:endParaRPr lang="zh-CN" sz="850" dirty="0"/>
          </a:p>
        </p:txBody>
      </p:sp>
      <p:sp>
        <p:nvSpPr>
          <p:cNvPr id="23" name="Text 21"/>
          <p:cNvSpPr/>
          <p:nvPr/>
        </p:nvSpPr>
        <p:spPr>
          <a:xfrm>
            <a:off x="523577" y="4249415"/>
            <a:ext cx="18811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07</a:t>
            </a:r>
            <a:endParaRPr lang="en-US" sz="700" dirty="0"/>
          </a:p>
        </p:txBody>
      </p:sp>
      <p:sp>
        <p:nvSpPr>
          <p:cNvPr id="24" name="Shape 22"/>
          <p:cNvSpPr/>
          <p:nvPr/>
        </p:nvSpPr>
        <p:spPr>
          <a:xfrm>
            <a:off x="523577" y="4399731"/>
            <a:ext cx="3933676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5" name="Text 23"/>
          <p:cNvSpPr/>
          <p:nvPr/>
        </p:nvSpPr>
        <p:spPr>
          <a:xfrm>
            <a:off x="523577" y="4465811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全屋安全陪护系统四层架构</a:t>
            </a:r>
            <a:endParaRPr lang="zh-CN" sz="850" dirty="0"/>
          </a:p>
        </p:txBody>
      </p:sp>
      <p:sp>
        <p:nvSpPr>
          <p:cNvPr id="26" name="Text 24"/>
          <p:cNvSpPr/>
          <p:nvPr/>
        </p:nvSpPr>
        <p:spPr>
          <a:xfrm>
            <a:off x="4691509" y="1077441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下一步：进入企业SOP与实操指导</a:t>
            </a:r>
            <a:endParaRPr lang="zh-CN" sz="850" dirty="0"/>
          </a:p>
        </p:txBody>
      </p:sp>
      <p:sp>
        <p:nvSpPr>
          <p:cNvPr id="27" name="Shape 25"/>
          <p:cNvSpPr/>
          <p:nvPr/>
        </p:nvSpPr>
        <p:spPr>
          <a:xfrm>
            <a:off x="4785568" y="1432992"/>
            <a:ext cx="94059" cy="423342"/>
          </a:xfrm>
          <a:prstGeom prst="roundRect">
            <a:avLst>
              <a:gd name="adj" fmla="val 4201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691509" y="1371228"/>
            <a:ext cx="282253" cy="28225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2054" y="1441847"/>
            <a:ext cx="141089" cy="141089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5041329" y="1385962"/>
            <a:ext cx="358385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用户调研与风险场景分析</a:t>
            </a:r>
            <a:endParaRPr lang="zh-CN" sz="850" dirty="0"/>
          </a:p>
        </p:txBody>
      </p:sp>
      <p:sp>
        <p:nvSpPr>
          <p:cNvPr id="31" name="Shape 28"/>
          <p:cNvSpPr/>
          <p:nvPr/>
        </p:nvSpPr>
        <p:spPr>
          <a:xfrm>
            <a:off x="4926657" y="2065065"/>
            <a:ext cx="94059" cy="423342"/>
          </a:xfrm>
          <a:prstGeom prst="roundRect">
            <a:avLst>
              <a:gd name="adj" fmla="val 4201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832598" y="2003301"/>
            <a:ext cx="282253" cy="28225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3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3143" y="2073920"/>
            <a:ext cx="141089" cy="141089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5182419" y="2018035"/>
            <a:ext cx="344276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技术选型与产品定义</a:t>
            </a:r>
            <a:endParaRPr lang="zh-CN" sz="850" dirty="0"/>
          </a:p>
        </p:txBody>
      </p:sp>
      <p:sp>
        <p:nvSpPr>
          <p:cNvPr id="35" name="Shape 31"/>
          <p:cNvSpPr/>
          <p:nvPr/>
        </p:nvSpPr>
        <p:spPr>
          <a:xfrm>
            <a:off x="5067821" y="2697138"/>
            <a:ext cx="94059" cy="423342"/>
          </a:xfrm>
          <a:prstGeom prst="roundRect">
            <a:avLst>
              <a:gd name="adj" fmla="val 4201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6" name="Shape 32"/>
          <p:cNvSpPr/>
          <p:nvPr/>
        </p:nvSpPr>
        <p:spPr>
          <a:xfrm>
            <a:off x="4973762" y="2635374"/>
            <a:ext cx="282253" cy="28225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3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4306" y="2705993"/>
            <a:ext cx="141089" cy="141089"/>
          </a:xfrm>
          <a:prstGeom prst="rect">
            <a:avLst/>
          </a:prstGeom>
        </p:spPr>
      </p:pic>
      <p:sp>
        <p:nvSpPr>
          <p:cNvPr id="38" name="Text 33"/>
          <p:cNvSpPr/>
          <p:nvPr/>
        </p:nvSpPr>
        <p:spPr>
          <a:xfrm>
            <a:off x="5323582" y="2650108"/>
            <a:ext cx="3301603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三维建模与工程图纸</a:t>
            </a:r>
            <a:endParaRPr lang="zh-CN" sz="850" dirty="0"/>
          </a:p>
        </p:txBody>
      </p:sp>
      <p:sp>
        <p:nvSpPr>
          <p:cNvPr id="39" name="Shape 34"/>
          <p:cNvSpPr/>
          <p:nvPr/>
        </p:nvSpPr>
        <p:spPr>
          <a:xfrm>
            <a:off x="5208984" y="3329211"/>
            <a:ext cx="94059" cy="423342"/>
          </a:xfrm>
          <a:prstGeom prst="roundRect">
            <a:avLst>
              <a:gd name="adj" fmla="val 4201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0" name="Shape 35"/>
          <p:cNvSpPr/>
          <p:nvPr/>
        </p:nvSpPr>
        <p:spPr>
          <a:xfrm>
            <a:off x="5114925" y="3267447"/>
            <a:ext cx="282253" cy="28225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4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85470" y="3338066"/>
            <a:ext cx="141089" cy="141089"/>
          </a:xfrm>
          <a:prstGeom prst="rect">
            <a:avLst/>
          </a:prstGeom>
        </p:spPr>
      </p:pic>
      <p:sp>
        <p:nvSpPr>
          <p:cNvPr id="42" name="Text 36"/>
          <p:cNvSpPr/>
          <p:nvPr/>
        </p:nvSpPr>
        <p:spPr>
          <a:xfrm>
            <a:off x="5464746" y="3282181"/>
            <a:ext cx="3160440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原型验证与系统联调</a:t>
            </a:r>
            <a:endParaRPr lang="zh-CN" sz="850" dirty="0"/>
          </a:p>
        </p:txBody>
      </p:sp>
      <p:sp>
        <p:nvSpPr>
          <p:cNvPr id="43" name="Shape 37"/>
          <p:cNvSpPr/>
          <p:nvPr/>
        </p:nvSpPr>
        <p:spPr>
          <a:xfrm>
            <a:off x="4691509" y="3828678"/>
            <a:ext cx="3933676" cy="297954"/>
          </a:xfrm>
          <a:prstGeom prst="roundRect">
            <a:avLst>
              <a:gd name="adj" fmla="val 13263"/>
            </a:avLst>
          </a:prstGeom>
          <a:solidFill>
            <a:srgbClr val="F9D2EB"/>
          </a:solidFill>
          <a:ln/>
        </p:spPr>
      </p:sp>
      <p:pic>
        <p:nvPicPr>
          <p:cNvPr id="44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5568" y="3954438"/>
            <a:ext cx="117574" cy="94059"/>
          </a:xfrm>
          <a:prstGeom prst="rect">
            <a:avLst/>
          </a:prstGeom>
        </p:spPr>
      </p:pic>
      <p:sp>
        <p:nvSpPr>
          <p:cNvPr id="45" name="Text 38"/>
          <p:cNvSpPr/>
          <p:nvPr/>
        </p:nvSpPr>
        <p:spPr>
          <a:xfrm>
            <a:off x="4997202" y="3912989"/>
            <a:ext cx="3991124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知识认知 → 技术选择 → 产品设计 → 系统集成 → 工程交付</a:t>
            </a:r>
            <a:endParaRPr lang="zh-CN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9331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跌倒检测的三大技术路线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4004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三类技术各有其适用场景和技术特性。产品系统设计的关键，在于理解每种技术的能力边界，并根据空间与用户需求做出合理选择。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696715"/>
            <a:ext cx="1502048" cy="9283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78866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毫米波雷达无感监测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059683"/>
            <a:ext cx="2589833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非接触，不采集图像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保护隐私，可连续工作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适用：卧室、卫生间等私密空间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1696715"/>
            <a:ext cx="1502048" cy="9283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278866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AI视觉识别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3059683"/>
            <a:ext cx="2589833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视频分析人体姿态与动作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识别类型丰富，结果直观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适用：客厅、走廊、公共空间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1696715"/>
            <a:ext cx="1502122" cy="92831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278866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可穿戴设备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3059683"/>
            <a:ext cx="25899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加速度计、陀螺仪、GPS与SOS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提供移动安全保障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适用：户外活动及室内监测补充</a:t>
            </a:r>
            <a:endParaRPr lang="zh-CN" sz="1000" dirty="0"/>
          </a:p>
        </p:txBody>
      </p:sp>
      <p:sp>
        <p:nvSpPr>
          <p:cNvPr id="13" name="Shape 8"/>
          <p:cNvSpPr/>
          <p:nvPr/>
        </p:nvSpPr>
        <p:spPr>
          <a:xfrm>
            <a:off x="523577" y="3926681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72" y="4113758"/>
            <a:ext cx="163637" cy="13089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49003" y="4090243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推荐策略：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毫米波雷达主监测 ＋ 可穿戴设备补充 ＋ AI视觉辅助 ＋ 智慧养老平台联动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，形成多层次安全网络。</a:t>
            </a:r>
            <a:endParaRPr lang="zh-CN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0170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毫米波雷达如何在不拍摄图像的情况下感知人体？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13842"/>
            <a:ext cx="43095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毫米波基本特性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537246"/>
            <a:ext cx="430954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毫米波是频率约为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30—300GHz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的电磁波，智慧养老产品常采用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77—81GHz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频段。其波长较短，空间分辨能力较高，可感知人体运动及呼吸、心跳等微小变化，且无需采集可见光图像。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523577" y="2296344"/>
            <a:ext cx="43095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FMCW 调频连续波工作原理</a:t>
            </a:r>
            <a:endParaRPr lang="zh-CN" sz="12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636118"/>
            <a:ext cx="4309542" cy="18583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13596" y="4145648"/>
            <a:ext cx="920099" cy="1149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提取频差</a:t>
            </a:r>
            <a:endParaRPr lang="zh-CN" sz="700" dirty="0"/>
          </a:p>
        </p:txBody>
      </p:sp>
      <p:sp>
        <p:nvSpPr>
          <p:cNvPr id="8" name="Text 5"/>
          <p:cNvSpPr/>
          <p:nvPr/>
        </p:nvSpPr>
        <p:spPr>
          <a:xfrm>
            <a:off x="813596" y="3715471"/>
            <a:ext cx="920099" cy="11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接收回波</a:t>
            </a:r>
            <a:endParaRPr lang="zh-CN" sz="700" dirty="0"/>
          </a:p>
        </p:txBody>
      </p:sp>
      <p:sp>
        <p:nvSpPr>
          <p:cNvPr id="9" name="Text 6"/>
          <p:cNvSpPr/>
          <p:nvPr/>
        </p:nvSpPr>
        <p:spPr>
          <a:xfrm>
            <a:off x="813596" y="3289640"/>
            <a:ext cx="920099" cy="11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遇人体反射</a:t>
            </a:r>
            <a:endParaRPr lang="zh-CN" sz="700" dirty="0"/>
          </a:p>
        </p:txBody>
      </p:sp>
      <p:sp>
        <p:nvSpPr>
          <p:cNvPr id="10" name="Text 7"/>
          <p:cNvSpPr/>
          <p:nvPr/>
        </p:nvSpPr>
        <p:spPr>
          <a:xfrm>
            <a:off x="813596" y="2859464"/>
            <a:ext cx="920099" cy="11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发射调频信号</a:t>
            </a:r>
            <a:endParaRPr lang="zh-CN" sz="700" dirty="0"/>
          </a:p>
        </p:txBody>
      </p:sp>
      <p:sp>
        <p:nvSpPr>
          <p:cNvPr id="11" name="Text 8"/>
          <p:cNvSpPr/>
          <p:nvPr/>
        </p:nvSpPr>
        <p:spPr>
          <a:xfrm>
            <a:off x="5157267" y="1213842"/>
            <a:ext cx="346791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雷达模块主要组成</a:t>
            </a:r>
            <a:endParaRPr lang="zh-CN" sz="120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7267" y="1553617"/>
            <a:ext cx="1668512" cy="103257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59598" y="1698799"/>
            <a:ext cx="132099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射频前端</a:t>
            </a:r>
            <a:endParaRPr lang="zh-CN" sz="1200" dirty="0"/>
          </a:p>
        </p:txBody>
      </p:sp>
      <p:sp>
        <p:nvSpPr>
          <p:cNvPr id="14" name="Text 10"/>
          <p:cNvSpPr/>
          <p:nvPr/>
        </p:nvSpPr>
        <p:spPr>
          <a:xfrm>
            <a:off x="5359598" y="2022202"/>
            <a:ext cx="132099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发射与接收毫米波信号</a:t>
            </a:r>
            <a:endParaRPr lang="zh-CN" sz="100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6673" y="1553617"/>
            <a:ext cx="1668512" cy="103257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159005" y="1698799"/>
            <a:ext cx="132099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天线阵列</a:t>
            </a:r>
            <a:endParaRPr lang="zh-CN" sz="1200" dirty="0"/>
          </a:p>
        </p:txBody>
      </p:sp>
      <p:sp>
        <p:nvSpPr>
          <p:cNvPr id="17" name="Text 12"/>
          <p:cNvSpPr/>
          <p:nvPr/>
        </p:nvSpPr>
        <p:spPr>
          <a:xfrm>
            <a:off x="7159005" y="2022202"/>
            <a:ext cx="132099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决定感知方向和覆盖范围</a:t>
            </a:r>
            <a:endParaRPr lang="zh-CN" sz="100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57267" y="2717081"/>
            <a:ext cx="1668512" cy="103257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59598" y="2862263"/>
            <a:ext cx="132099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基带处理器</a:t>
            </a:r>
            <a:endParaRPr lang="zh-CN" sz="1200" dirty="0"/>
          </a:p>
        </p:txBody>
      </p:sp>
      <p:sp>
        <p:nvSpPr>
          <p:cNvPr id="20" name="Text 14"/>
          <p:cNvSpPr/>
          <p:nvPr/>
        </p:nvSpPr>
        <p:spPr>
          <a:xfrm>
            <a:off x="5359598" y="3185666"/>
            <a:ext cx="132099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信号计算、特征分析与跌倒判断</a:t>
            </a:r>
            <a:endParaRPr lang="zh-CN" sz="10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56673" y="2717081"/>
            <a:ext cx="1668512" cy="103257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159005" y="2862263"/>
            <a:ext cx="132099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通信模块</a:t>
            </a:r>
            <a:endParaRPr lang="zh-CN" sz="1200" dirty="0"/>
          </a:p>
        </p:txBody>
      </p:sp>
      <p:sp>
        <p:nvSpPr>
          <p:cNvPr id="23" name="Text 16"/>
          <p:cNvSpPr/>
          <p:nvPr/>
        </p:nvSpPr>
        <p:spPr>
          <a:xfrm>
            <a:off x="7159005" y="3185666"/>
            <a:ext cx="132099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通过Wi-Fi或蓝牙输出检测结果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9186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毫米波雷达如何识别运动与生命微动？</a:t>
            </a:r>
            <a:endParaRPr lang="zh-CN" sz="2100" dirty="0"/>
          </a:p>
        </p:txBody>
      </p:sp>
      <p:sp>
        <p:nvSpPr>
          <p:cNvPr id="3" name="Text 1"/>
          <p:cNvSpPr/>
          <p:nvPr/>
        </p:nvSpPr>
        <p:spPr>
          <a:xfrm>
            <a:off x="523577" y="926455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雷达不仅能感知明显动作，还能捕捉人体静止时的呼吸起伏和心跳微振——这正是"无感监测"的核心价值。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311101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多普勒效应——速度与方向感知</a:t>
            </a:r>
            <a:endParaRPr lang="zh-CN" sz="1050" dirty="0"/>
          </a:p>
        </p:txBody>
      </p:sp>
      <p:sp>
        <p:nvSpPr>
          <p:cNvPr id="5" name="Text 3"/>
          <p:cNvSpPr/>
          <p:nvPr/>
        </p:nvSpPr>
        <p:spPr>
          <a:xfrm>
            <a:off x="523577" y="1579662"/>
            <a:ext cx="3908747" cy="515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当人体相对雷达发生移动时，回波频率产生变化。雷达通过分析频率差，可获得</a:t>
            </a:r>
            <a:pPr algn="l" indent="0" marL="0">
              <a:lnSpc>
                <a:spcPct val="125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运动方向、速度和幅度</a:t>
            </a:r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。即使老人相对静止，呼吸造成的胸腔起伏和心跳引发的体表微振动，也会在回波中留下特征信号。</a:t>
            </a:r>
            <a:endParaRPr lang="zh-CN" sz="900" dirty="0"/>
          </a:p>
        </p:txBody>
      </p:sp>
      <p:sp>
        <p:nvSpPr>
          <p:cNvPr id="6" name="Text 4"/>
          <p:cNvSpPr/>
          <p:nvPr/>
        </p:nvSpPr>
        <p:spPr>
          <a:xfrm>
            <a:off x="523577" y="2195066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跌倒过程的典型雷达特征</a:t>
            </a:r>
            <a:endParaRPr lang="zh-CN" sz="10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514" y="2479737"/>
            <a:ext cx="171748" cy="1717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5796" y="2476202"/>
            <a:ext cx="353652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运动速度突然增大</a:t>
            </a:r>
            <a:endParaRPr lang="zh-CN" sz="10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514" y="3027276"/>
            <a:ext cx="171748" cy="1717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95796" y="3023741"/>
            <a:ext cx="353652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人体高度快速下降</a:t>
            </a:r>
            <a:endParaRPr lang="zh-CN" sz="10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514" y="3574814"/>
            <a:ext cx="171748" cy="17174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95796" y="3571280"/>
            <a:ext cx="353652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人体点云分布发生改变</a:t>
            </a:r>
            <a:endParaRPr lang="zh-CN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514" y="4122353"/>
            <a:ext cx="171748" cy="17174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95796" y="4118818"/>
            <a:ext cx="353652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倒地后长时间保持低位静止</a:t>
            </a:r>
            <a:endParaRPr lang="zh-CN" sz="1050" dirty="0"/>
          </a:p>
        </p:txBody>
      </p:sp>
      <p:sp>
        <p:nvSpPr>
          <p:cNvPr id="15" name="Text 9"/>
          <p:cNvSpPr/>
          <p:nvPr/>
        </p:nvSpPr>
        <p:spPr>
          <a:xfrm>
            <a:off x="4716438" y="1311101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数据融合处理链路</a:t>
            </a:r>
            <a:endParaRPr lang="zh-CN" sz="1050" dirty="0"/>
          </a:p>
        </p:txBody>
      </p:sp>
      <p:sp>
        <p:nvSpPr>
          <p:cNvPr id="16" name="Shape 10"/>
          <p:cNvSpPr/>
          <p:nvPr/>
        </p:nvSpPr>
        <p:spPr>
          <a:xfrm>
            <a:off x="4716438" y="1592238"/>
            <a:ext cx="114523" cy="687214"/>
          </a:xfrm>
          <a:prstGeom prst="roundRect">
            <a:avLst>
              <a:gd name="adj" fmla="val 4200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4931122" y="1706761"/>
            <a:ext cx="3694063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距离＋速度＋角度数据</a:t>
            </a:r>
            <a:endParaRPr lang="zh-CN" sz="1050" dirty="0"/>
          </a:p>
        </p:txBody>
      </p:sp>
      <p:sp>
        <p:nvSpPr>
          <p:cNvPr id="18" name="Shape 12"/>
          <p:cNvSpPr/>
          <p:nvPr/>
        </p:nvSpPr>
        <p:spPr>
          <a:xfrm>
            <a:off x="4888185" y="2379613"/>
            <a:ext cx="114523" cy="687214"/>
          </a:xfrm>
          <a:prstGeom prst="roundRect">
            <a:avLst>
              <a:gd name="adj" fmla="val 4200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5102870" y="2494136"/>
            <a:ext cx="3522315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生成人体点云</a:t>
            </a:r>
            <a:endParaRPr lang="zh-CN" sz="1050" dirty="0"/>
          </a:p>
        </p:txBody>
      </p:sp>
      <p:sp>
        <p:nvSpPr>
          <p:cNvPr id="20" name="Shape 14"/>
          <p:cNvSpPr/>
          <p:nvPr/>
        </p:nvSpPr>
        <p:spPr>
          <a:xfrm>
            <a:off x="5060007" y="3166988"/>
            <a:ext cx="114523" cy="687214"/>
          </a:xfrm>
          <a:prstGeom prst="roundRect">
            <a:avLst>
              <a:gd name="adj" fmla="val 4200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5274692" y="3281511"/>
            <a:ext cx="3350493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提取运动轨迹与姿态特征</a:t>
            </a:r>
            <a:endParaRPr lang="zh-CN" sz="1050" dirty="0"/>
          </a:p>
        </p:txBody>
      </p:sp>
      <p:sp>
        <p:nvSpPr>
          <p:cNvPr id="22" name="Shape 16"/>
          <p:cNvSpPr/>
          <p:nvPr/>
        </p:nvSpPr>
        <p:spPr>
          <a:xfrm>
            <a:off x="5231829" y="3954363"/>
            <a:ext cx="114523" cy="687214"/>
          </a:xfrm>
          <a:prstGeom prst="roundRect">
            <a:avLst>
              <a:gd name="adj" fmla="val 4200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5446514" y="4068887"/>
            <a:ext cx="3178671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完成行为判断</a:t>
            </a:r>
            <a:endParaRPr lang="zh-CN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3438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毫米波雷达如何判定一次跌倒？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996107"/>
            <a:ext cx="85540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跌倒识别不能只依靠单一数据阈值，需要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同时分析多个运动特征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，并结合空间位置信息降低误报率。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470124"/>
            <a:ext cx="372301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规则判定逻辑（三条件联合触发）</a:t>
            </a:r>
            <a:endParaRPr lang="zh-CN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02234"/>
            <a:ext cx="1798067" cy="1383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45220" y="1898898"/>
            <a:ext cx="154632" cy="1932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66676" y="2317626"/>
            <a:ext cx="1511871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高度骤降</a:t>
            </a:r>
            <a:endParaRPr lang="zh-CN" sz="1150" dirty="0"/>
          </a:p>
        </p:txBody>
      </p:sp>
      <p:sp>
        <p:nvSpPr>
          <p:cNvPr id="8" name="Text 5"/>
          <p:cNvSpPr/>
          <p:nvPr/>
        </p:nvSpPr>
        <p:spPr>
          <a:xfrm>
            <a:off x="666676" y="2633886"/>
            <a:ext cx="1511871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目标高度在短时间内由站立高度降至低位</a:t>
            </a:r>
            <a:endParaRPr lang="zh-CN" sz="10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8446" y="1802234"/>
            <a:ext cx="1798141" cy="138387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270163" y="1898898"/>
            <a:ext cx="154632" cy="1932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591544" y="2317626"/>
            <a:ext cx="151194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速度峰值</a:t>
            </a:r>
            <a:endParaRPr lang="zh-CN" sz="1150" dirty="0"/>
          </a:p>
        </p:txBody>
      </p:sp>
      <p:sp>
        <p:nvSpPr>
          <p:cNvPr id="12" name="Text 8"/>
          <p:cNvSpPr/>
          <p:nvPr/>
        </p:nvSpPr>
        <p:spPr>
          <a:xfrm>
            <a:off x="2591544" y="2633886"/>
            <a:ext cx="1511945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人体运动速度出现明显峰值</a:t>
            </a:r>
            <a:endParaRPr lang="zh-CN" sz="10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312914"/>
            <a:ext cx="3723010" cy="117931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307692" y="3409578"/>
            <a:ext cx="154632" cy="1932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66676" y="3828306"/>
            <a:ext cx="343681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持续低位</a:t>
            </a:r>
            <a:endParaRPr lang="zh-CN" sz="1150" dirty="0"/>
          </a:p>
        </p:txBody>
      </p:sp>
      <p:sp>
        <p:nvSpPr>
          <p:cNvPr id="16" name="Text 11"/>
          <p:cNvSpPr/>
          <p:nvPr/>
        </p:nvSpPr>
        <p:spPr>
          <a:xfrm>
            <a:off x="666676" y="4144566"/>
            <a:ext cx="3436813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低高度状态持续一定时间后判定疑似跌倒</a:t>
            </a:r>
            <a:endParaRPr lang="zh-CN" sz="1000" dirty="0"/>
          </a:p>
        </p:txBody>
      </p:sp>
      <p:sp>
        <p:nvSpPr>
          <p:cNvPr id="17" name="Text 12"/>
          <p:cNvSpPr/>
          <p:nvPr/>
        </p:nvSpPr>
        <p:spPr>
          <a:xfrm>
            <a:off x="4565675" y="1470124"/>
            <a:ext cx="405943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AI姿态分类链路</a:t>
            </a:r>
            <a:endParaRPr lang="zh-CN" sz="115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5675" y="1802234"/>
            <a:ext cx="4059436" cy="15232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845635" y="2959178"/>
            <a:ext cx="612272" cy="11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姿态分类</a:t>
            </a:r>
            <a:endParaRPr lang="zh-CN" sz="650" dirty="0"/>
          </a:p>
        </p:txBody>
      </p:sp>
      <p:sp>
        <p:nvSpPr>
          <p:cNvPr id="20" name="Text 14"/>
          <p:cNvSpPr/>
          <p:nvPr/>
        </p:nvSpPr>
        <p:spPr>
          <a:xfrm>
            <a:off x="7074005" y="2959178"/>
            <a:ext cx="612272" cy="11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时序分析</a:t>
            </a:r>
            <a:endParaRPr lang="zh-CN" sz="650" dirty="0"/>
          </a:p>
        </p:txBody>
      </p:sp>
      <p:sp>
        <p:nvSpPr>
          <p:cNvPr id="21" name="Text 15"/>
          <p:cNvSpPr/>
          <p:nvPr/>
        </p:nvSpPr>
        <p:spPr>
          <a:xfrm>
            <a:off x="6306569" y="2959178"/>
            <a:ext cx="612271" cy="11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特征提取</a:t>
            </a:r>
            <a:endParaRPr lang="zh-CN" sz="650" dirty="0"/>
          </a:p>
        </p:txBody>
      </p:sp>
      <p:sp>
        <p:nvSpPr>
          <p:cNvPr id="22" name="Text 16"/>
          <p:cNvSpPr/>
          <p:nvPr/>
        </p:nvSpPr>
        <p:spPr>
          <a:xfrm>
            <a:off x="5539132" y="2959178"/>
            <a:ext cx="612272" cy="11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距离-多普勒谱</a:t>
            </a:r>
            <a:endParaRPr lang="zh-CN" sz="650" dirty="0"/>
          </a:p>
        </p:txBody>
      </p:sp>
      <p:sp>
        <p:nvSpPr>
          <p:cNvPr id="23" name="Text 17"/>
          <p:cNvSpPr/>
          <p:nvPr/>
        </p:nvSpPr>
        <p:spPr>
          <a:xfrm>
            <a:off x="4754921" y="2959178"/>
            <a:ext cx="612272" cy="11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雷达原始数据</a:t>
            </a:r>
            <a:endParaRPr lang="zh-CN" sz="650" dirty="0"/>
          </a:p>
        </p:txBody>
      </p:sp>
      <p:sp>
        <p:nvSpPr>
          <p:cNvPr id="24" name="Text 18"/>
          <p:cNvSpPr/>
          <p:nvPr/>
        </p:nvSpPr>
        <p:spPr>
          <a:xfrm>
            <a:off x="4565675" y="3468142"/>
            <a:ext cx="405943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降低误报的主要方法</a:t>
            </a:r>
            <a:endParaRPr lang="zh-CN" sz="1150" dirty="0"/>
          </a:p>
        </p:txBody>
      </p:sp>
      <p:sp>
        <p:nvSpPr>
          <p:cNvPr id="25" name="Text 19"/>
          <p:cNvSpPr/>
          <p:nvPr/>
        </p:nvSpPr>
        <p:spPr>
          <a:xfrm>
            <a:off x="4565675" y="3784402"/>
            <a:ext cx="4059436" cy="951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结合床、沙发、地面等空间位置信息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区分正常躺下与意外跌倒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增加持续时间判断维度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采用多设备交叉验证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4543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AI视觉如何通过人体姿态识别跌倒？</a:t>
            </a:r>
            <a:endParaRPr lang="zh-CN" sz="1700" dirty="0"/>
          </a:p>
        </p:txBody>
      </p:sp>
      <p:sp>
        <p:nvSpPr>
          <p:cNvPr id="3" name="Text 1"/>
          <p:cNvSpPr/>
          <p:nvPr/>
        </p:nvSpPr>
        <p:spPr>
          <a:xfrm>
            <a:off x="523577" y="840209"/>
            <a:ext cx="3517329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识别流程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523577" y="1054671"/>
            <a:ext cx="376312" cy="564505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1152" y="1248742"/>
            <a:ext cx="1410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7457" y="1148730"/>
            <a:ext cx="3073450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摄像头采集视频</a:t>
            </a:r>
            <a:endParaRPr lang="zh-CN" sz="850" dirty="0"/>
          </a:p>
        </p:txBody>
      </p:sp>
      <p:sp>
        <p:nvSpPr>
          <p:cNvPr id="7" name="Shape 5"/>
          <p:cNvSpPr/>
          <p:nvPr/>
        </p:nvSpPr>
        <p:spPr>
          <a:xfrm>
            <a:off x="523577" y="1686744"/>
            <a:ext cx="376312" cy="564505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1152" y="1880815"/>
            <a:ext cx="1410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67457" y="1780803"/>
            <a:ext cx="3073450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人体目标检测</a:t>
            </a:r>
            <a:endParaRPr lang="zh-CN" sz="850" dirty="0"/>
          </a:p>
        </p:txBody>
      </p:sp>
      <p:sp>
        <p:nvSpPr>
          <p:cNvPr id="10" name="Shape 8"/>
          <p:cNvSpPr/>
          <p:nvPr/>
        </p:nvSpPr>
        <p:spPr>
          <a:xfrm>
            <a:off x="523577" y="2318817"/>
            <a:ext cx="376312" cy="564505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1152" y="2512888"/>
            <a:ext cx="1410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67457" y="2412876"/>
            <a:ext cx="3073450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骨骼关键点提取</a:t>
            </a:r>
            <a:endParaRPr lang="zh-CN" sz="850" dirty="0"/>
          </a:p>
        </p:txBody>
      </p:sp>
      <p:sp>
        <p:nvSpPr>
          <p:cNvPr id="13" name="Shape 11"/>
          <p:cNvSpPr/>
          <p:nvPr/>
        </p:nvSpPr>
        <p:spPr>
          <a:xfrm>
            <a:off x="523577" y="2950890"/>
            <a:ext cx="376312" cy="564505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1152" y="3144962"/>
            <a:ext cx="1410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7457" y="3044949"/>
            <a:ext cx="3073450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动作时序分析</a:t>
            </a:r>
            <a:endParaRPr lang="zh-CN" sz="850" dirty="0"/>
          </a:p>
        </p:txBody>
      </p:sp>
      <p:sp>
        <p:nvSpPr>
          <p:cNvPr id="16" name="Shape 14"/>
          <p:cNvSpPr/>
          <p:nvPr/>
        </p:nvSpPr>
        <p:spPr>
          <a:xfrm>
            <a:off x="523577" y="3582963"/>
            <a:ext cx="376312" cy="564505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1152" y="3777035"/>
            <a:ext cx="1410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967457" y="3677022"/>
            <a:ext cx="3073450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跌倒判定</a:t>
            </a:r>
            <a:endParaRPr lang="zh-CN" sz="850" dirty="0"/>
          </a:p>
        </p:txBody>
      </p:sp>
      <p:sp>
        <p:nvSpPr>
          <p:cNvPr id="19" name="Text 17"/>
          <p:cNvSpPr/>
          <p:nvPr/>
        </p:nvSpPr>
        <p:spPr>
          <a:xfrm>
            <a:off x="523577" y="4223519"/>
            <a:ext cx="3517329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关键点部位</a:t>
            </a:r>
            <a:endParaRPr lang="zh-CN" sz="850" dirty="0"/>
          </a:p>
        </p:txBody>
      </p:sp>
      <p:sp>
        <p:nvSpPr>
          <p:cNvPr id="20" name="Text 18"/>
          <p:cNvSpPr/>
          <p:nvPr/>
        </p:nvSpPr>
        <p:spPr>
          <a:xfrm>
            <a:off x="523577" y="4429497"/>
            <a:ext cx="3517329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头部、肩部、肘部、手腕、髋部、膝部、脚踝——共同构成人体骨骼姿态模型，可区分</a:t>
            </a:r>
            <a:pPr algn="l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站立、坐下、弯腰、跌倒</a:t>
            </a:r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四类典型动作。</a:t>
            </a:r>
            <a:endParaRPr lang="zh-CN" sz="700" dirty="0"/>
          </a:p>
        </p:txBody>
      </p:sp>
      <p:sp>
        <p:nvSpPr>
          <p:cNvPr id="21" name="Text 19"/>
          <p:cNvSpPr/>
          <p:nvPr/>
        </p:nvSpPr>
        <p:spPr>
          <a:xfrm>
            <a:off x="4275162" y="840209"/>
            <a:ext cx="4349948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技术优势与局限</a:t>
            </a:r>
            <a:endParaRPr lang="zh-CN" sz="850" dirty="0"/>
          </a:p>
        </p:txBody>
      </p:sp>
      <p:sp>
        <p:nvSpPr>
          <p:cNvPr id="22" name="Shape 20"/>
          <p:cNvSpPr/>
          <p:nvPr/>
        </p:nvSpPr>
        <p:spPr>
          <a:xfrm>
            <a:off x="4275162" y="1054671"/>
            <a:ext cx="4349948" cy="996702"/>
          </a:xfrm>
          <a:prstGeom prst="roundRect">
            <a:avLst>
              <a:gd name="adj" fmla="val 396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279925" y="1059433"/>
            <a:ext cx="2170212" cy="987177"/>
          </a:xfrm>
          <a:custGeom>
            <a:avLst/>
            <a:gdLst/>
            <a:ahLst/>
            <a:cxnLst/>
            <a:rect l="l" t="t" r="r" b="b"/>
            <a:pathLst>
              <a:path w="2170212" h="987177">
                <a:moveTo>
                  <a:pt x="32932" y="0"/>
                </a:moveTo>
                <a:lnTo>
                  <a:pt x="2170212" y="0"/>
                </a:lnTo>
                <a:lnTo>
                  <a:pt x="2170212" y="987177"/>
                </a:lnTo>
                <a:lnTo>
                  <a:pt x="32932" y="987177"/>
                </a:lnTo>
                <a:arcTo hR="32932" wR="32932" stAng="5400000" swAng="5400000"/>
                <a:lnTo>
                  <a:pt x="0" y="32932"/>
                </a:lnTo>
                <a:arcTo hR="32932" wR="32932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4" name="Text 22"/>
          <p:cNvSpPr/>
          <p:nvPr/>
        </p:nvSpPr>
        <p:spPr>
          <a:xfrm>
            <a:off x="4373984" y="1153492"/>
            <a:ext cx="1982093" cy="143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技术优势</a:t>
            </a:r>
            <a:endParaRPr lang="zh-CN" sz="850" dirty="0"/>
          </a:p>
        </p:txBody>
      </p:sp>
      <p:sp>
        <p:nvSpPr>
          <p:cNvPr id="25" name="Text 23"/>
          <p:cNvSpPr/>
          <p:nvPr/>
        </p:nvSpPr>
        <p:spPr>
          <a:xfrm>
            <a:off x="4373984" y="1364233"/>
            <a:ext cx="1982093" cy="435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识别结果直观可视</a:t>
            </a:r>
            <a:endParaRPr lang="zh-CN" sz="700" dirty="0"/>
          </a:p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可区分多种行为类型</a:t>
            </a:r>
            <a:endParaRPr lang="zh-CN" sz="700" dirty="0"/>
          </a:p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可同时分析多个目标</a:t>
            </a:r>
            <a:endParaRPr lang="zh-CN" sz="700" dirty="0"/>
          </a:p>
        </p:txBody>
      </p:sp>
      <p:sp>
        <p:nvSpPr>
          <p:cNvPr id="26" name="Shape 24"/>
          <p:cNvSpPr/>
          <p:nvPr/>
        </p:nvSpPr>
        <p:spPr>
          <a:xfrm>
            <a:off x="6450137" y="1059433"/>
            <a:ext cx="2170212" cy="987177"/>
          </a:xfrm>
          <a:custGeom>
            <a:avLst/>
            <a:gdLst/>
            <a:ahLst/>
            <a:cxnLst/>
            <a:rect l="l" t="t" r="r" b="b"/>
            <a:pathLst>
              <a:path w="2170212" h="987177">
                <a:moveTo>
                  <a:pt x="0" y="0"/>
                </a:moveTo>
                <a:lnTo>
                  <a:pt x="2137279" y="0"/>
                </a:lnTo>
                <a:arcTo hR="32932" wR="32932" stAng="16200000" swAng="5400000"/>
                <a:lnTo>
                  <a:pt x="2170212" y="954245"/>
                </a:lnTo>
                <a:arcTo hR="32932" wR="32932" stAng="0" swAng="5400000"/>
                <a:lnTo>
                  <a:pt x="0" y="987177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7" name="Shape 25"/>
          <p:cNvSpPr/>
          <p:nvPr/>
        </p:nvSpPr>
        <p:spPr>
          <a:xfrm>
            <a:off x="6450137" y="1059433"/>
            <a:ext cx="9525" cy="987177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8" name="Text 26"/>
          <p:cNvSpPr/>
          <p:nvPr/>
        </p:nvSpPr>
        <p:spPr>
          <a:xfrm>
            <a:off x="6544196" y="1153492"/>
            <a:ext cx="1982093" cy="143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技术局限</a:t>
            </a:r>
            <a:endParaRPr lang="zh-CN" sz="850" dirty="0"/>
          </a:p>
        </p:txBody>
      </p:sp>
      <p:sp>
        <p:nvSpPr>
          <p:cNvPr id="29" name="Text 27"/>
          <p:cNvSpPr/>
          <p:nvPr/>
        </p:nvSpPr>
        <p:spPr>
          <a:xfrm>
            <a:off x="6544196" y="1364233"/>
            <a:ext cx="1982093" cy="588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存在隐私采集问题</a:t>
            </a:r>
            <a:endParaRPr lang="zh-CN" sz="700" dirty="0"/>
          </a:p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受夜间光线影响明显</a:t>
            </a:r>
            <a:endParaRPr lang="zh-CN" sz="700" dirty="0"/>
          </a:p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易受家具或人员遮挡</a:t>
            </a:r>
            <a:endParaRPr lang="zh-CN" sz="700" dirty="0"/>
          </a:p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不适合卫生间等私密空间</a:t>
            </a:r>
            <a:endParaRPr lang="zh-CN" sz="700" dirty="0"/>
          </a:p>
        </p:txBody>
      </p:sp>
      <p:sp>
        <p:nvSpPr>
          <p:cNvPr id="30" name="Shape 28"/>
          <p:cNvSpPr/>
          <p:nvPr/>
        </p:nvSpPr>
        <p:spPr>
          <a:xfrm>
            <a:off x="4275162" y="2127424"/>
            <a:ext cx="4349948" cy="297954"/>
          </a:xfrm>
          <a:prstGeom prst="roundRect">
            <a:avLst>
              <a:gd name="adj" fmla="val 13263"/>
            </a:avLst>
          </a:prstGeom>
          <a:solidFill>
            <a:srgbClr val="F9D2EB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69222" y="2253183"/>
            <a:ext cx="117574" cy="94059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4580855" y="2211735"/>
            <a:ext cx="4407396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识别能力与隐私保护必须同时考虑——这是AI视觉技术在养老场景应用的核心设计约束。</a:t>
            </a:r>
            <a:endParaRPr lang="zh-CN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9157"/>
            <a:ext cx="8096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智能安全手环如何实现定位与一键呼救？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03920"/>
            <a:ext cx="855404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当老人离开固定居住空间后，雷达和固定摄像设备无法持续提供安全监测。智能安全手环作为随身设备，承担起室外安全保障的核心职责。</a:t>
            </a:r>
            <a:endParaRPr lang="zh-CN" sz="950" dirty="0"/>
          </a:p>
        </p:txBody>
      </p:sp>
      <p:sp>
        <p:nvSpPr>
          <p:cNvPr id="4" name="Text 2"/>
          <p:cNvSpPr/>
          <p:nvPr/>
        </p:nvSpPr>
        <p:spPr>
          <a:xfrm>
            <a:off x="523577" y="1451521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核心功能模块</a:t>
            </a:r>
            <a:endParaRPr lang="zh-CN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768748"/>
            <a:ext cx="311869" cy="31186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84052" y="1768748"/>
            <a:ext cx="343577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GPS与北斗定位</a:t>
            </a:r>
            <a:endParaRPr lang="zh-CN" sz="1150" dirty="0"/>
          </a:p>
        </p:txBody>
      </p:sp>
      <p:sp>
        <p:nvSpPr>
          <p:cNvPr id="7" name="Text 4"/>
          <p:cNvSpPr/>
          <p:nvPr/>
        </p:nvSpPr>
        <p:spPr>
          <a:xfrm>
            <a:off x="984052" y="2071167"/>
            <a:ext cx="343577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户外以卫星定位为主，室内采用LBS基站或Wi-Fi辅助定位</a:t>
            </a:r>
            <a:endParaRPr lang="zh-CN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503959"/>
            <a:ext cx="311869" cy="3118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84052" y="2503959"/>
            <a:ext cx="343577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电子围栏</a:t>
            </a:r>
            <a:endParaRPr lang="zh-CN" sz="1150" dirty="0"/>
          </a:p>
        </p:txBody>
      </p:sp>
      <p:sp>
        <p:nvSpPr>
          <p:cNvPr id="10" name="Text 6"/>
          <p:cNvSpPr/>
          <p:nvPr/>
        </p:nvSpPr>
        <p:spPr>
          <a:xfrm>
            <a:off x="984052" y="2806378"/>
            <a:ext cx="343577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在APP中设定日常活动范围，超出后自动告知家属</a:t>
            </a:r>
            <a:endParaRPr lang="zh-CN" sz="9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39170"/>
            <a:ext cx="311869" cy="31186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84052" y="3239170"/>
            <a:ext cx="343577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SOS一键呼救</a:t>
            </a:r>
            <a:endParaRPr lang="zh-CN" sz="1150" dirty="0"/>
          </a:p>
        </p:txBody>
      </p:sp>
      <p:sp>
        <p:nvSpPr>
          <p:cNvPr id="13" name="Text 8"/>
          <p:cNvSpPr/>
          <p:nvPr/>
        </p:nvSpPr>
        <p:spPr>
          <a:xfrm>
            <a:off x="984052" y="3541588"/>
            <a:ext cx="343577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长按触发，自动拨打紧急联系人并发送位置与健康数据</a:t>
            </a:r>
            <a:endParaRPr lang="zh-CN" sz="950" dirty="0"/>
          </a:p>
        </p:txBody>
      </p:sp>
      <p:sp>
        <p:nvSpPr>
          <p:cNvPr id="14" name="Text 9"/>
          <p:cNvSpPr/>
          <p:nvPr/>
        </p:nvSpPr>
        <p:spPr>
          <a:xfrm>
            <a:off x="4728939" y="1451521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SOS呼救完整流程</a:t>
            </a:r>
            <a:endParaRPr lang="zh-CN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75671" y="1772543"/>
            <a:ext cx="187151" cy="18715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134347" y="1768748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老人长按SOS按键</a:t>
            </a:r>
            <a:endParaRPr lang="zh-CN" sz="11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5671" y="2388468"/>
            <a:ext cx="187151" cy="18715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134347" y="2384673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手环震动或语音确认</a:t>
            </a:r>
            <a:endParaRPr lang="zh-CN" sz="11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75671" y="3004393"/>
            <a:ext cx="187151" cy="187151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5134347" y="3000598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自动拨打紧急联系人</a:t>
            </a:r>
            <a:endParaRPr lang="zh-CN" sz="1150" dirty="0"/>
          </a:p>
        </p:txBody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75671" y="3620319"/>
            <a:ext cx="187151" cy="187151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5134347" y="3616523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发送位置、电量和健康数据</a:t>
            </a:r>
            <a:endParaRPr lang="zh-CN" sz="1150" dirty="0"/>
          </a:p>
        </p:txBody>
      </p:sp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75671" y="4236244"/>
            <a:ext cx="187151" cy="187151"/>
          </a:xfrm>
          <a:prstGeom prst="rect">
            <a:avLst/>
          </a:prstGeom>
        </p:spPr>
      </p:pic>
      <p:sp>
        <p:nvSpPr>
          <p:cNvPr id="24" name="Text 14"/>
          <p:cNvSpPr/>
          <p:nvPr/>
        </p:nvSpPr>
        <p:spPr>
          <a:xfrm>
            <a:off x="5134347" y="4232449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家属或服务人员通过APP查看</a:t>
            </a:r>
            <a:endParaRPr lang="zh-CN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2420"/>
            <a:ext cx="8096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为什么高龄老人可能更适合无屏幕手环？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51024"/>
            <a:ext cx="8096845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传统带屏智能手环的字体小、菜单层级多、触摸操作复杂，对高龄老人或数字能力较弱的用户构成认知负担。</a:t>
            </a:r>
            <a:pPr algn="l" indent="0" marL="0">
              <a:lnSpc>
                <a:spcPct val="131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无屏幕适老手环</a:t>
            </a:r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通过简化交互，让设备回归安全守护的本质。</a:t>
            </a:r>
            <a:endParaRPr lang="zh-CN" sz="950" dirty="0"/>
          </a:p>
        </p:txBody>
      </p:sp>
      <p:sp>
        <p:nvSpPr>
          <p:cNvPr id="4" name="Text 2"/>
          <p:cNvSpPr/>
          <p:nvPr/>
        </p:nvSpPr>
        <p:spPr>
          <a:xfrm>
            <a:off x="523577" y="1711300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无屏幕手环设计策略</a:t>
            </a:r>
            <a:endParaRPr lang="zh-CN" sz="1150" dirty="0"/>
          </a:p>
        </p:txBody>
      </p:sp>
      <p:sp>
        <p:nvSpPr>
          <p:cNvPr id="5" name="Shape 3"/>
          <p:cNvSpPr/>
          <p:nvPr/>
        </p:nvSpPr>
        <p:spPr>
          <a:xfrm>
            <a:off x="523577" y="2035969"/>
            <a:ext cx="1885429" cy="1499815"/>
          </a:xfrm>
          <a:prstGeom prst="roundRect">
            <a:avLst>
              <a:gd name="adj" fmla="val 355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5141" y="2167533"/>
            <a:ext cx="1622301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老人端保留</a:t>
            </a:r>
            <a:endParaRPr lang="zh-CN" sz="1150" dirty="0"/>
          </a:p>
        </p:txBody>
      </p:sp>
      <p:sp>
        <p:nvSpPr>
          <p:cNvPr id="7" name="Text 5"/>
          <p:cNvSpPr/>
          <p:nvPr/>
        </p:nvSpPr>
        <p:spPr>
          <a:xfrm>
            <a:off x="655141" y="2476798"/>
            <a:ext cx="1622301" cy="9274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SOS按键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LED状态提示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震动反馈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语音播报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2531790" y="2035969"/>
            <a:ext cx="1885504" cy="1499815"/>
          </a:xfrm>
          <a:prstGeom prst="roundRect">
            <a:avLst>
              <a:gd name="adj" fmla="val 355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63354" y="2167533"/>
            <a:ext cx="162237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数据查看方式</a:t>
            </a:r>
            <a:endParaRPr lang="zh-CN" sz="1150" dirty="0"/>
          </a:p>
        </p:txBody>
      </p:sp>
      <p:sp>
        <p:nvSpPr>
          <p:cNvPr id="10" name="Text 8"/>
          <p:cNvSpPr/>
          <p:nvPr/>
        </p:nvSpPr>
        <p:spPr>
          <a:xfrm>
            <a:off x="2663354" y="2476798"/>
            <a:ext cx="1622375" cy="884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家属通过APP查看详细数据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社区或照护人员后台管理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老人端只负责最简单交互</a:t>
            </a:r>
            <a:endParaRPr lang="zh-CN" sz="950" dirty="0"/>
          </a:p>
        </p:txBody>
      </p:sp>
      <p:sp>
        <p:nvSpPr>
          <p:cNvPr id="11" name="Text 9"/>
          <p:cNvSpPr/>
          <p:nvPr/>
        </p:nvSpPr>
        <p:spPr>
          <a:xfrm>
            <a:off x="523577" y="3673971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无屏幕方案核心优势</a:t>
            </a:r>
            <a:endParaRPr lang="zh-CN" sz="1150" dirty="0"/>
          </a:p>
        </p:txBody>
      </p:sp>
      <p:sp>
        <p:nvSpPr>
          <p:cNvPr id="12" name="Text 10"/>
          <p:cNvSpPr/>
          <p:nvPr/>
        </p:nvSpPr>
        <p:spPr>
          <a:xfrm>
            <a:off x="523577" y="3983236"/>
            <a:ext cx="3893716" cy="6848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操作简单，认知负担低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续航更长，成本更易控制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更适合高龄或数字能力较弱的用户</a:t>
            </a:r>
            <a:endParaRPr lang="zh-CN" sz="950" dirty="0"/>
          </a:p>
        </p:txBody>
      </p:sp>
      <p:sp>
        <p:nvSpPr>
          <p:cNvPr id="13" name="Text 11"/>
          <p:cNvSpPr/>
          <p:nvPr/>
        </p:nvSpPr>
        <p:spPr>
          <a:xfrm>
            <a:off x="4731469" y="1711300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PPG心率监测原理</a:t>
            </a:r>
            <a:endParaRPr lang="zh-CN" sz="1150" dirty="0"/>
          </a:p>
        </p:txBody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1469" y="2035969"/>
            <a:ext cx="3893716" cy="175215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317998" y="2154663"/>
            <a:ext cx="681393" cy="99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光源发射</a:t>
            </a:r>
            <a:endParaRPr lang="zh-CN" sz="600" dirty="0"/>
          </a:p>
        </p:txBody>
      </p:sp>
      <p:sp>
        <p:nvSpPr>
          <p:cNvPr id="16" name="Text 13"/>
          <p:cNvSpPr/>
          <p:nvPr/>
        </p:nvSpPr>
        <p:spPr>
          <a:xfrm>
            <a:off x="5317998" y="2283652"/>
            <a:ext cx="681393" cy="82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3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LED发出穿透皮肤的光</a:t>
            </a:r>
            <a:endParaRPr lang="zh-CN" sz="500" dirty="0"/>
          </a:p>
        </p:txBody>
      </p:sp>
      <p:sp>
        <p:nvSpPr>
          <p:cNvPr id="17" name="Text 14"/>
          <p:cNvSpPr/>
          <p:nvPr/>
        </p:nvSpPr>
        <p:spPr>
          <a:xfrm>
            <a:off x="5991903" y="3468778"/>
            <a:ext cx="685137" cy="99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光进入组织</a:t>
            </a:r>
            <a:endParaRPr lang="zh-CN" sz="600" dirty="0"/>
          </a:p>
        </p:txBody>
      </p:sp>
      <p:sp>
        <p:nvSpPr>
          <p:cNvPr id="18" name="Text 15"/>
          <p:cNvSpPr/>
          <p:nvPr/>
        </p:nvSpPr>
        <p:spPr>
          <a:xfrm>
            <a:off x="5991903" y="3597768"/>
            <a:ext cx="685137" cy="82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3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光在皮肤与血管间传播</a:t>
            </a:r>
            <a:endParaRPr lang="zh-CN" sz="500" dirty="0"/>
          </a:p>
        </p:txBody>
      </p:sp>
      <p:sp>
        <p:nvSpPr>
          <p:cNvPr id="19" name="Text 16"/>
          <p:cNvSpPr/>
          <p:nvPr/>
        </p:nvSpPr>
        <p:spPr>
          <a:xfrm>
            <a:off x="6658320" y="2141559"/>
            <a:ext cx="681393" cy="99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反射信号采集</a:t>
            </a:r>
            <a:endParaRPr lang="zh-CN" sz="600" dirty="0"/>
          </a:p>
        </p:txBody>
      </p:sp>
      <p:sp>
        <p:nvSpPr>
          <p:cNvPr id="20" name="Text 17"/>
          <p:cNvSpPr/>
          <p:nvPr/>
        </p:nvSpPr>
        <p:spPr>
          <a:xfrm>
            <a:off x="6658320" y="2270549"/>
            <a:ext cx="681393" cy="82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3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光电传感器接收反射光</a:t>
            </a:r>
            <a:endParaRPr lang="zh-CN" sz="500" dirty="0"/>
          </a:p>
        </p:txBody>
      </p:sp>
      <p:sp>
        <p:nvSpPr>
          <p:cNvPr id="21" name="Text 18"/>
          <p:cNvSpPr/>
          <p:nvPr/>
        </p:nvSpPr>
        <p:spPr>
          <a:xfrm>
            <a:off x="7332226" y="3468778"/>
            <a:ext cx="681393" cy="99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提取脉搏波</a:t>
            </a:r>
            <a:endParaRPr lang="zh-CN" sz="600" dirty="0"/>
          </a:p>
        </p:txBody>
      </p:sp>
      <p:sp>
        <p:nvSpPr>
          <p:cNvPr id="22" name="Text 19"/>
          <p:cNvSpPr/>
          <p:nvPr/>
        </p:nvSpPr>
        <p:spPr>
          <a:xfrm>
            <a:off x="7332226" y="3597768"/>
            <a:ext cx="681393" cy="82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3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滤波并得到脉搏波形</a:t>
            </a:r>
            <a:endParaRPr lang="zh-CN" sz="500" dirty="0"/>
          </a:p>
        </p:txBody>
      </p:sp>
      <p:sp>
        <p:nvSpPr>
          <p:cNvPr id="23" name="Text 20"/>
          <p:cNvSpPr/>
          <p:nvPr/>
        </p:nvSpPr>
        <p:spPr>
          <a:xfrm>
            <a:off x="4731469" y="3926309"/>
            <a:ext cx="3893716" cy="598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手环通过PPG光电传感器采集脉搏波变化，计算心率。心率数据可辅助判断日常健康状态、异常心率以及跌倒后的应激反应，进而决定是否提高告警等级。</a:t>
            </a:r>
            <a:endParaRPr lang="zh-CN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2026-08-01T07:15:35Z</dcterms:created>
  <dcterms:modified xsi:type="dcterms:W3CDTF">2026-08-01T07:15:35Z</dcterms:modified>
</cp:coreProperties>
</file>