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svg"/><Relationship Id="rId3" Type="http://schemas.openxmlformats.org/officeDocument/2006/relationships/image" Target="../media/image-10-1.png"/><Relationship Id="rId4" Type="http://schemas.openxmlformats.org/officeDocument/2006/relationships/image" Target="../media/image-10-2.svg"/><Relationship Id="rId5" Type="http://schemas.openxmlformats.org/officeDocument/2006/relationships/image" Target="../media/image-10-1.png"/><Relationship Id="rId6" Type="http://schemas.openxmlformats.org/officeDocument/2006/relationships/image" Target="../media/image-10-2.svg"/><Relationship Id="rId7" Type="http://schemas.openxmlformats.org/officeDocument/2006/relationships/image" Target="../media/image-10-1.png"/><Relationship Id="rId8" Type="http://schemas.openxmlformats.org/officeDocument/2006/relationships/image" Target="../media/image-10-2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7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svg"/><Relationship Id="rId3" Type="http://schemas.openxmlformats.org/officeDocument/2006/relationships/image" Target="../media/image-15-3.png"/><Relationship Id="rId4" Type="http://schemas.openxmlformats.org/officeDocument/2006/relationships/image" Target="../media/image-15-4.svg"/><Relationship Id="rId5" Type="http://schemas.openxmlformats.org/officeDocument/2006/relationships/image" Target="../media/image-15-5.png"/><Relationship Id="rId6" Type="http://schemas.openxmlformats.org/officeDocument/2006/relationships/image" Target="../media/image-15-6.svg"/><Relationship Id="rId7" Type="http://schemas.openxmlformats.org/officeDocument/2006/relationships/image" Target="../media/image-15-7.png"/><Relationship Id="rId8" Type="http://schemas.openxmlformats.org/officeDocument/2006/relationships/image" Target="../media/image-15-8.svg"/><Relationship Id="rId9" Type="http://schemas.openxmlformats.org/officeDocument/2006/relationships/image" Target="../media/image-15-9.png"/><Relationship Id="rId10" Type="http://schemas.openxmlformats.org/officeDocument/2006/relationships/image" Target="../media/image-15-10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svg"/><Relationship Id="rId3" Type="http://schemas.openxmlformats.org/officeDocument/2006/relationships/image" Target="../media/image-16-1.png"/><Relationship Id="rId4" Type="http://schemas.openxmlformats.org/officeDocument/2006/relationships/image" Target="../media/image-16-2.svg"/><Relationship Id="rId5" Type="http://schemas.openxmlformats.org/officeDocument/2006/relationships/image" Target="../media/image-16-1.png"/><Relationship Id="rId6" Type="http://schemas.openxmlformats.org/officeDocument/2006/relationships/image" Target="../media/image-16-2.svg"/><Relationship Id="rId7" Type="http://schemas.openxmlformats.org/officeDocument/2006/relationships/image" Target="../media/image-16-1.png"/><Relationship Id="rId8" Type="http://schemas.openxmlformats.org/officeDocument/2006/relationships/image" Target="../media/image-16-2.svg"/><Relationship Id="rId9" Type="http://schemas.openxmlformats.org/officeDocument/2006/relationships/image" Target="../media/image-16-1.png"/><Relationship Id="rId10" Type="http://schemas.openxmlformats.org/officeDocument/2006/relationships/image" Target="../media/image-16-2.svg"/><Relationship Id="rId11" Type="http://schemas.openxmlformats.org/officeDocument/2006/relationships/image" Target="../media/image-16-1.png"/><Relationship Id="rId12" Type="http://schemas.openxmlformats.org/officeDocument/2006/relationships/image" Target="../media/image-16-2.svg"/><Relationship Id="rId13" Type="http://schemas.openxmlformats.org/officeDocument/2006/relationships/image" Target="../media/image-16-1.png"/><Relationship Id="rId14" Type="http://schemas.openxmlformats.org/officeDocument/2006/relationships/image" Target="../media/image-16-2.svg"/><Relationship Id="rId15" Type="http://schemas.openxmlformats.org/officeDocument/2006/relationships/image" Target="../media/image-16-15.png"/><Relationship Id="rId16" Type="http://schemas.openxmlformats.org/officeDocument/2006/relationships/slideLayout" Target="../slideLayouts/slideLayout2.xml"/><Relationship Id="rId17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image" Target="../media/image-4-7.png"/><Relationship Id="rId8" Type="http://schemas.openxmlformats.org/officeDocument/2006/relationships/image" Target="../media/image-4-8.svg"/><Relationship Id="rId9" Type="http://schemas.openxmlformats.org/officeDocument/2006/relationships/image" Target="../media/image-4-9.png"/><Relationship Id="rId10" Type="http://schemas.openxmlformats.org/officeDocument/2006/relationships/image" Target="../media/image-4-10.svg"/><Relationship Id="rId11" Type="http://schemas.openxmlformats.org/officeDocument/2006/relationships/image" Target="../media/image-4-11.png"/><Relationship Id="rId12" Type="http://schemas.openxmlformats.org/officeDocument/2006/relationships/image" Target="../media/image-4-12.svg"/><Relationship Id="rId13" Type="http://schemas.openxmlformats.org/officeDocument/2006/relationships/image" Target="../media/image-4-13.png"/><Relationship Id="rId14" Type="http://schemas.openxmlformats.org/officeDocument/2006/relationships/image" Target="../media/image-4-14.svg"/><Relationship Id="rId15" Type="http://schemas.openxmlformats.org/officeDocument/2006/relationships/image" Target="../media/image-4-15.png"/><Relationship Id="rId16" Type="http://schemas.openxmlformats.org/officeDocument/2006/relationships/image" Target="../media/image-4-16.svg"/><Relationship Id="rId17" Type="http://schemas.openxmlformats.org/officeDocument/2006/relationships/image" Target="../media/image-4-17.png"/><Relationship Id="rId18" Type="http://schemas.openxmlformats.org/officeDocument/2006/relationships/slideLayout" Target="../slideLayouts/slideLayout2.xml"/><Relationship Id="rId19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1.png"/><Relationship Id="rId4" Type="http://schemas.openxmlformats.org/officeDocument/2006/relationships/image" Target="../media/image-5-2.svg"/><Relationship Id="rId5" Type="http://schemas.openxmlformats.org/officeDocument/2006/relationships/image" Target="../media/image-5-1.png"/><Relationship Id="rId6" Type="http://schemas.openxmlformats.org/officeDocument/2006/relationships/image" Target="../media/image-5-2.svg"/><Relationship Id="rId7" Type="http://schemas.openxmlformats.org/officeDocument/2006/relationships/image" Target="../media/image-5-1.png"/><Relationship Id="rId8" Type="http://schemas.openxmlformats.org/officeDocument/2006/relationships/image" Target="../media/image-5-2.svg"/><Relationship Id="rId9" Type="http://schemas.openxmlformats.org/officeDocument/2006/relationships/image" Target="../media/image-5-9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893638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守护独居老人最后100米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1474887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AI智能安全陪护设备企业SOP与实操指导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523577" y="1831553"/>
            <a:ext cx="2331021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6" name="Text 3"/>
          <p:cNvSpPr/>
          <p:nvPr/>
        </p:nvSpPr>
        <p:spPr>
          <a:xfrm>
            <a:off x="602084" y="1870770"/>
            <a:ext cx="2631207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本教材配套课件｜项目二｜企业SOP与实操指导</a:t>
            </a:r>
            <a:endParaRPr lang="zh-CN" sz="800" dirty="0"/>
          </a:p>
        </p:txBody>
      </p:sp>
      <p:sp>
        <p:nvSpPr>
          <p:cNvPr id="7" name="Shape 4"/>
          <p:cNvSpPr/>
          <p:nvPr/>
        </p:nvSpPr>
        <p:spPr>
          <a:xfrm>
            <a:off x="523577" y="2177653"/>
            <a:ext cx="2268438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59234" y="2313310"/>
            <a:ext cx="199712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📘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教材</a:t>
            </a:r>
            <a:endParaRPr lang="zh-CN" sz="1200" dirty="0"/>
          </a:p>
        </p:txBody>
      </p:sp>
      <p:sp>
        <p:nvSpPr>
          <p:cNvPr id="9" name="Text 6"/>
          <p:cNvSpPr/>
          <p:nvPr/>
        </p:nvSpPr>
        <p:spPr>
          <a:xfrm>
            <a:off x="659234" y="2593851"/>
            <a:ext cx="1997125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1000" dirty="0"/>
          </a:p>
        </p:txBody>
      </p:sp>
      <p:sp>
        <p:nvSpPr>
          <p:cNvPr id="10" name="Shape 7"/>
          <p:cNvSpPr/>
          <p:nvPr/>
        </p:nvSpPr>
        <p:spPr>
          <a:xfrm>
            <a:off x="2922910" y="2177653"/>
            <a:ext cx="2268513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058567" y="2313310"/>
            <a:ext cx="199719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项目</a:t>
            </a:r>
            <a:endParaRPr lang="zh-CN" sz="1200" dirty="0"/>
          </a:p>
        </p:txBody>
      </p:sp>
      <p:sp>
        <p:nvSpPr>
          <p:cNvPr id="12" name="Text 9"/>
          <p:cNvSpPr/>
          <p:nvPr/>
        </p:nvSpPr>
        <p:spPr>
          <a:xfrm>
            <a:off x="3058567" y="2593851"/>
            <a:ext cx="19971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AI智能安全陪护设备开发项目</a:t>
            </a:r>
            <a:endParaRPr lang="zh-CN" sz="1000" dirty="0"/>
          </a:p>
        </p:txBody>
      </p:sp>
      <p:sp>
        <p:nvSpPr>
          <p:cNvPr id="13" name="Shape 10"/>
          <p:cNvSpPr/>
          <p:nvPr/>
        </p:nvSpPr>
        <p:spPr>
          <a:xfrm>
            <a:off x="523577" y="3279204"/>
            <a:ext cx="4667845" cy="970657"/>
          </a:xfrm>
          <a:prstGeom prst="roundRect">
            <a:avLst>
              <a:gd name="adj" fmla="val 566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9234" y="3414861"/>
            <a:ext cx="439653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🔧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实践内容</a:t>
            </a:r>
            <a:endParaRPr lang="zh-CN" sz="1200" dirty="0"/>
          </a:p>
        </p:txBody>
      </p:sp>
      <p:sp>
        <p:nvSpPr>
          <p:cNvPr id="15" name="Text 12"/>
          <p:cNvSpPr/>
          <p:nvPr/>
        </p:nvSpPr>
        <p:spPr>
          <a:xfrm>
            <a:off x="659234" y="3695402"/>
            <a:ext cx="439653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 · 产品定义 · AI辅助设计 · 建模出图 · 电路BOM · 原型制作 · 算法调试 · 测试验证 · 成果汇报</a:t>
            </a:r>
            <a:endParaRPr lang="zh-CN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6238"/>
            <a:ext cx="8096845" cy="3609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CMF深化：让适老设计真正落地</a:t>
            </a:r>
            <a:endParaRPr lang="zh-CN" sz="2250" dirty="0"/>
          </a:p>
        </p:txBody>
      </p:sp>
      <p:sp>
        <p:nvSpPr>
          <p:cNvPr id="3" name="Text 1"/>
          <p:cNvSpPr/>
          <p:nvPr/>
        </p:nvSpPr>
        <p:spPr>
          <a:xfrm>
            <a:off x="523577" y="967308"/>
            <a:ext cx="8554045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CMF（颜色/材料/表面处理）的每一项选择都直接影响老年用户的使用体验与安全感知。适老化CMF设计需在美观、功能与安全之间找到最优平衡点。</a:t>
            </a:r>
            <a:endParaRPr lang="zh-CN" sz="950" dirty="0"/>
          </a:p>
        </p:txBody>
      </p:sp>
      <p:sp>
        <p:nvSpPr>
          <p:cNvPr id="4" name="Text 2"/>
          <p:cNvSpPr/>
          <p:nvPr/>
        </p:nvSpPr>
        <p:spPr>
          <a:xfrm>
            <a:off x="523577" y="1401887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颜色设计原则</a:t>
            </a:r>
            <a:endParaRPr lang="zh-CN" sz="1100" dirty="0"/>
          </a:p>
        </p:txBody>
      </p:sp>
      <p:sp>
        <p:nvSpPr>
          <p:cNvPr id="5" name="Text 3"/>
          <p:cNvSpPr/>
          <p:nvPr/>
        </p:nvSpPr>
        <p:spPr>
          <a:xfrm>
            <a:off x="523577" y="1697385"/>
            <a:ext cx="3898702" cy="8812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产品主体采用温和、低刺激的中性色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功能按键采用醒目的暖色（如橙色）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正常、预警、紧急三种状态须清晰区分</a:t>
            </a:r>
            <a:endParaRPr lang="zh-CN" sz="950" dirty="0"/>
          </a:p>
          <a:p>
            <a:pPr algn="l" marL="193040" indent="-193040">
              <a:lnSpc>
                <a:spcPct val="129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按键与周围区域保持足够色彩对比度</a:t>
            </a:r>
            <a:endParaRPr lang="zh-CN" sz="950" dirty="0"/>
          </a:p>
        </p:txBody>
      </p:sp>
      <p:sp>
        <p:nvSpPr>
          <p:cNvPr id="6" name="Text 4"/>
          <p:cNvSpPr/>
          <p:nvPr/>
        </p:nvSpPr>
        <p:spPr>
          <a:xfrm>
            <a:off x="523577" y="2693715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材料选择规范</a:t>
            </a:r>
            <a:endParaRPr lang="zh-CN" sz="11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3003575"/>
            <a:ext cx="1891829" cy="75961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17724" y="3140571"/>
            <a:ext cx="15606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手环表带</a:t>
            </a:r>
            <a:endParaRPr lang="zh-CN" sz="1100" dirty="0"/>
          </a:p>
        </p:txBody>
      </p:sp>
      <p:sp>
        <p:nvSpPr>
          <p:cNvPr id="9" name="Text 6"/>
          <p:cNvSpPr/>
          <p:nvPr/>
        </p:nvSpPr>
        <p:spPr>
          <a:xfrm>
            <a:off x="717724" y="3436069"/>
            <a:ext cx="1560686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亲肤·抗菌·防过敏·耐汗液</a:t>
            </a:r>
            <a:endParaRPr lang="zh-CN" sz="950" dirty="0"/>
          </a:p>
        </p:txBody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30450" y="3003575"/>
            <a:ext cx="1891829" cy="75961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2724596" y="3140571"/>
            <a:ext cx="15606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雷达前盖</a:t>
            </a:r>
            <a:endParaRPr lang="zh-CN" sz="1100" dirty="0"/>
          </a:p>
        </p:txBody>
      </p:sp>
      <p:sp>
        <p:nvSpPr>
          <p:cNvPr id="12" name="Text 8"/>
          <p:cNvSpPr/>
          <p:nvPr/>
        </p:nvSpPr>
        <p:spPr>
          <a:xfrm>
            <a:off x="2724596" y="3436069"/>
            <a:ext cx="1560686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信号透过·阻燃·耐老化</a:t>
            </a:r>
            <a:endParaRPr lang="zh-CN" sz="9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3878238"/>
            <a:ext cx="1891829" cy="75961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717724" y="4015234"/>
            <a:ext cx="15606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雷达后盖</a:t>
            </a:r>
            <a:endParaRPr lang="zh-CN" sz="1100" dirty="0"/>
          </a:p>
        </p:txBody>
      </p:sp>
      <p:sp>
        <p:nvSpPr>
          <p:cNvPr id="15" name="Text 10"/>
          <p:cNvSpPr/>
          <p:nvPr/>
        </p:nvSpPr>
        <p:spPr>
          <a:xfrm>
            <a:off x="717724" y="4310732"/>
            <a:ext cx="1560686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抗冲击·结构强度</a:t>
            </a:r>
            <a:endParaRPr lang="zh-CN" sz="9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30450" y="3878238"/>
            <a:ext cx="1891829" cy="759619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2724596" y="4015234"/>
            <a:ext cx="1560686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功能按键</a:t>
            </a:r>
            <a:endParaRPr lang="zh-CN" sz="1100" dirty="0"/>
          </a:p>
        </p:txBody>
      </p:sp>
      <p:sp>
        <p:nvSpPr>
          <p:cNvPr id="18" name="Text 12"/>
          <p:cNvSpPr/>
          <p:nvPr/>
        </p:nvSpPr>
        <p:spPr>
          <a:xfrm>
            <a:off x="2724596" y="4310732"/>
            <a:ext cx="1560686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弹性·触感反馈·防滑</a:t>
            </a:r>
            <a:endParaRPr lang="zh-CN" sz="950" dirty="0"/>
          </a:p>
        </p:txBody>
      </p:sp>
      <p:sp>
        <p:nvSpPr>
          <p:cNvPr id="19" name="Text 13"/>
          <p:cNvSpPr/>
          <p:nvPr/>
        </p:nvSpPr>
        <p:spPr>
          <a:xfrm>
            <a:off x="4726484" y="1401887"/>
            <a:ext cx="3898702" cy="1804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适老化CMF自查清单</a:t>
            </a:r>
            <a:endParaRPr lang="zh-CN" sz="1100" dirty="0"/>
          </a:p>
        </p:txBody>
      </p:sp>
      <p:sp>
        <p:nvSpPr>
          <p:cNvPr id="20" name="Shape 14"/>
          <p:cNvSpPr/>
          <p:nvPr/>
        </p:nvSpPr>
        <p:spPr>
          <a:xfrm>
            <a:off x="4726484" y="1711747"/>
            <a:ext cx="3898702" cy="2372841"/>
          </a:xfrm>
          <a:prstGeom prst="roundRect">
            <a:avLst>
              <a:gd name="adj" fmla="val 217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21" name="Shape 15"/>
          <p:cNvSpPr/>
          <p:nvPr/>
        </p:nvSpPr>
        <p:spPr>
          <a:xfrm>
            <a:off x="4731246" y="1716509"/>
            <a:ext cx="3889177" cy="3376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6"/>
          <p:cNvSpPr/>
          <p:nvPr/>
        </p:nvSpPr>
        <p:spPr>
          <a:xfrm>
            <a:off x="4854029" y="1790254"/>
            <a:ext cx="254287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检查项目</a:t>
            </a:r>
            <a:endParaRPr lang="zh-CN" sz="950" dirty="0"/>
          </a:p>
        </p:txBody>
      </p:sp>
      <p:sp>
        <p:nvSpPr>
          <p:cNvPr id="23" name="Text 17"/>
          <p:cNvSpPr/>
          <p:nvPr/>
        </p:nvSpPr>
        <p:spPr>
          <a:xfrm>
            <a:off x="7189887" y="1790254"/>
            <a:ext cx="176502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结果</a:t>
            </a:r>
            <a:endParaRPr lang="zh-CN" sz="950" dirty="0"/>
          </a:p>
        </p:txBody>
      </p:sp>
      <p:sp>
        <p:nvSpPr>
          <p:cNvPr id="24" name="Shape 18"/>
          <p:cNvSpPr/>
          <p:nvPr/>
        </p:nvSpPr>
        <p:spPr>
          <a:xfrm>
            <a:off x="4731246" y="2054126"/>
            <a:ext cx="3889177" cy="3376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5" name="Text 19"/>
          <p:cNvSpPr/>
          <p:nvPr/>
        </p:nvSpPr>
        <p:spPr>
          <a:xfrm>
            <a:off x="4854029" y="2127870"/>
            <a:ext cx="254287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按键是否足够大、按压力度是否合适？</a:t>
            </a:r>
            <a:endParaRPr lang="zh-CN" sz="950" dirty="0"/>
          </a:p>
        </p:txBody>
      </p:sp>
      <p:sp>
        <p:nvSpPr>
          <p:cNvPr id="26" name="Text 20"/>
          <p:cNvSpPr/>
          <p:nvPr/>
        </p:nvSpPr>
        <p:spPr>
          <a:xfrm>
            <a:off x="7189887" y="2127870"/>
            <a:ext cx="176502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□ 通过 □ 整改</a:t>
            </a:r>
            <a:endParaRPr lang="zh-CN" sz="950" dirty="0"/>
          </a:p>
        </p:txBody>
      </p:sp>
      <p:sp>
        <p:nvSpPr>
          <p:cNvPr id="27" name="Shape 21"/>
          <p:cNvSpPr/>
          <p:nvPr/>
        </p:nvSpPr>
        <p:spPr>
          <a:xfrm>
            <a:off x="4731246" y="2391742"/>
            <a:ext cx="3889177" cy="3376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8" name="Text 22"/>
          <p:cNvSpPr/>
          <p:nvPr/>
        </p:nvSpPr>
        <p:spPr>
          <a:xfrm>
            <a:off x="4854029" y="2465487"/>
            <a:ext cx="254287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状态指示灯是否容易识别？</a:t>
            </a:r>
            <a:endParaRPr lang="zh-CN" sz="950" dirty="0"/>
          </a:p>
        </p:txBody>
      </p:sp>
      <p:sp>
        <p:nvSpPr>
          <p:cNvPr id="29" name="Text 23"/>
          <p:cNvSpPr/>
          <p:nvPr/>
        </p:nvSpPr>
        <p:spPr>
          <a:xfrm>
            <a:off x="7189887" y="2465487"/>
            <a:ext cx="176502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□ 通过 □ 整改</a:t>
            </a:r>
            <a:endParaRPr lang="zh-CN" sz="950" dirty="0"/>
          </a:p>
        </p:txBody>
      </p:sp>
      <p:sp>
        <p:nvSpPr>
          <p:cNvPr id="30" name="Shape 24"/>
          <p:cNvSpPr/>
          <p:nvPr/>
        </p:nvSpPr>
        <p:spPr>
          <a:xfrm>
            <a:off x="4731246" y="2729359"/>
            <a:ext cx="3889177" cy="3376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1" name="Text 25"/>
          <p:cNvSpPr/>
          <p:nvPr/>
        </p:nvSpPr>
        <p:spPr>
          <a:xfrm>
            <a:off x="4854029" y="2803103"/>
            <a:ext cx="254287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是否存在锐利边缘？</a:t>
            </a:r>
            <a:endParaRPr lang="zh-CN" sz="950" dirty="0"/>
          </a:p>
        </p:txBody>
      </p:sp>
      <p:sp>
        <p:nvSpPr>
          <p:cNvPr id="32" name="Text 26"/>
          <p:cNvSpPr/>
          <p:nvPr/>
        </p:nvSpPr>
        <p:spPr>
          <a:xfrm>
            <a:off x="7189887" y="2803103"/>
            <a:ext cx="176502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□ 通过 □ 整改</a:t>
            </a:r>
            <a:endParaRPr lang="zh-CN" sz="950" dirty="0"/>
          </a:p>
        </p:txBody>
      </p:sp>
      <p:sp>
        <p:nvSpPr>
          <p:cNvPr id="33" name="Shape 27"/>
          <p:cNvSpPr/>
          <p:nvPr/>
        </p:nvSpPr>
        <p:spPr>
          <a:xfrm>
            <a:off x="4731246" y="3066976"/>
            <a:ext cx="3889177" cy="3376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34" name="Text 28"/>
          <p:cNvSpPr/>
          <p:nvPr/>
        </p:nvSpPr>
        <p:spPr>
          <a:xfrm>
            <a:off x="4854029" y="3140720"/>
            <a:ext cx="254287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材料是否亲肤无刺激？</a:t>
            </a:r>
            <a:endParaRPr lang="zh-CN" sz="950" dirty="0"/>
          </a:p>
        </p:txBody>
      </p:sp>
      <p:sp>
        <p:nvSpPr>
          <p:cNvPr id="35" name="Text 29"/>
          <p:cNvSpPr/>
          <p:nvPr/>
        </p:nvSpPr>
        <p:spPr>
          <a:xfrm>
            <a:off x="7189887" y="3140720"/>
            <a:ext cx="176502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□ 通过 □ 整改</a:t>
            </a:r>
            <a:endParaRPr lang="zh-CN" sz="950" dirty="0"/>
          </a:p>
        </p:txBody>
      </p:sp>
      <p:sp>
        <p:nvSpPr>
          <p:cNvPr id="36" name="Shape 30"/>
          <p:cNvSpPr/>
          <p:nvPr/>
        </p:nvSpPr>
        <p:spPr>
          <a:xfrm>
            <a:off x="4731246" y="3404592"/>
            <a:ext cx="3889177" cy="337617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37" name="Text 31"/>
          <p:cNvSpPr/>
          <p:nvPr/>
        </p:nvSpPr>
        <p:spPr>
          <a:xfrm>
            <a:off x="4854029" y="3478337"/>
            <a:ext cx="254287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告警声音是否容易听见？</a:t>
            </a:r>
            <a:endParaRPr lang="zh-CN" sz="950" dirty="0"/>
          </a:p>
        </p:txBody>
      </p:sp>
      <p:sp>
        <p:nvSpPr>
          <p:cNvPr id="38" name="Text 32"/>
          <p:cNvSpPr/>
          <p:nvPr/>
        </p:nvSpPr>
        <p:spPr>
          <a:xfrm>
            <a:off x="7189887" y="3478337"/>
            <a:ext cx="176502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□ 通过 □ 整改</a:t>
            </a:r>
            <a:endParaRPr lang="zh-CN" sz="950" dirty="0"/>
          </a:p>
        </p:txBody>
      </p:sp>
      <p:sp>
        <p:nvSpPr>
          <p:cNvPr id="39" name="Shape 33"/>
          <p:cNvSpPr/>
          <p:nvPr/>
        </p:nvSpPr>
        <p:spPr>
          <a:xfrm>
            <a:off x="4731246" y="3742209"/>
            <a:ext cx="3889177" cy="337617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40" name="Text 34"/>
          <p:cNvSpPr/>
          <p:nvPr/>
        </p:nvSpPr>
        <p:spPr>
          <a:xfrm>
            <a:off x="4854029" y="3815953"/>
            <a:ext cx="254287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产品是否满足防水与清洁要求？</a:t>
            </a:r>
            <a:endParaRPr lang="zh-CN" sz="950" dirty="0"/>
          </a:p>
        </p:txBody>
      </p:sp>
      <p:sp>
        <p:nvSpPr>
          <p:cNvPr id="41" name="Text 35"/>
          <p:cNvSpPr/>
          <p:nvPr/>
        </p:nvSpPr>
        <p:spPr>
          <a:xfrm>
            <a:off x="7189887" y="3815953"/>
            <a:ext cx="1765027" cy="1901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9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□ 通过 □ 整改</a:t>
            </a:r>
            <a:endParaRPr lang="zh-CN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531465"/>
            <a:ext cx="4667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工程验证：完成原型机组装与系统调试</a:t>
            </a:r>
            <a:endParaRPr lang="zh-CN" sz="2150" dirty="0"/>
          </a:p>
        </p:txBody>
      </p:sp>
      <p:sp>
        <p:nvSpPr>
          <p:cNvPr id="4" name="Text 1"/>
          <p:cNvSpPr/>
          <p:nvPr/>
        </p:nvSpPr>
        <p:spPr>
          <a:xfrm>
            <a:off x="523577" y="1030114"/>
            <a:ext cx="4667845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工程验证是本项目投入时间最多的阶段（6学时），贯通从结构件制作到整机上电测试的全流程，要求项目团队真正动手完成每一个工序。</a:t>
            </a:r>
            <a:endParaRPr lang="zh-CN" sz="900" dirty="0"/>
          </a:p>
        </p:txBody>
      </p:sp>
      <p:sp>
        <p:nvSpPr>
          <p:cNvPr id="5" name="Text 2"/>
          <p:cNvSpPr/>
          <p:nvPr/>
        </p:nvSpPr>
        <p:spPr>
          <a:xfrm>
            <a:off x="523577" y="1603400"/>
            <a:ext cx="21917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原型机制作流程</a:t>
            </a:r>
            <a:endParaRPr lang="zh-CN" sz="10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77" y="1891531"/>
            <a:ext cx="2191717" cy="98621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853767" y="1959260"/>
            <a:ext cx="383526" cy="5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结构件制作</a:t>
            </a:r>
            <a:endParaRPr lang="zh-CN" sz="350" dirty="0"/>
          </a:p>
        </p:txBody>
      </p:sp>
      <p:sp>
        <p:nvSpPr>
          <p:cNvPr id="8" name="Text 4"/>
          <p:cNvSpPr/>
          <p:nvPr/>
        </p:nvSpPr>
        <p:spPr>
          <a:xfrm>
            <a:off x="853767" y="2031863"/>
            <a:ext cx="383526" cy="44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2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FDM 3D打印零件</a:t>
            </a:r>
            <a:endParaRPr lang="zh-CN" sz="250" dirty="0"/>
          </a:p>
        </p:txBody>
      </p:sp>
      <p:sp>
        <p:nvSpPr>
          <p:cNvPr id="9" name="Text 5"/>
          <p:cNvSpPr/>
          <p:nvPr/>
        </p:nvSpPr>
        <p:spPr>
          <a:xfrm>
            <a:off x="1233079" y="2698918"/>
            <a:ext cx="385633" cy="5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PCB打样与焊接</a:t>
            </a:r>
            <a:endParaRPr lang="zh-CN" sz="350" dirty="0"/>
          </a:p>
        </p:txBody>
      </p:sp>
      <p:sp>
        <p:nvSpPr>
          <p:cNvPr id="10" name="Text 6"/>
          <p:cNvSpPr/>
          <p:nvPr/>
        </p:nvSpPr>
        <p:spPr>
          <a:xfrm>
            <a:off x="1233079" y="2771520"/>
            <a:ext cx="385633" cy="44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2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检查短路与焊点</a:t>
            </a:r>
            <a:endParaRPr lang="zh-CN" sz="250" dirty="0"/>
          </a:p>
        </p:txBody>
      </p:sp>
      <p:sp>
        <p:nvSpPr>
          <p:cNvPr id="11" name="Text 7"/>
          <p:cNvSpPr/>
          <p:nvPr/>
        </p:nvSpPr>
        <p:spPr>
          <a:xfrm>
            <a:off x="1608175" y="1951885"/>
            <a:ext cx="383526" cy="5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模块安装</a:t>
            </a:r>
            <a:endParaRPr lang="zh-CN" sz="350" dirty="0"/>
          </a:p>
        </p:txBody>
      </p:sp>
      <p:sp>
        <p:nvSpPr>
          <p:cNvPr id="12" name="Text 8"/>
          <p:cNvSpPr/>
          <p:nvPr/>
        </p:nvSpPr>
        <p:spPr>
          <a:xfrm>
            <a:off x="1608175" y="2024488"/>
            <a:ext cx="383526" cy="44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2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装配雷达与手环模块</a:t>
            </a:r>
            <a:endParaRPr lang="zh-CN" sz="250" dirty="0"/>
          </a:p>
        </p:txBody>
      </p:sp>
      <p:sp>
        <p:nvSpPr>
          <p:cNvPr id="13" name="Text 9"/>
          <p:cNvSpPr/>
          <p:nvPr/>
        </p:nvSpPr>
        <p:spPr>
          <a:xfrm>
            <a:off x="1987487" y="2698918"/>
            <a:ext cx="383526" cy="55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整机装配</a:t>
            </a:r>
            <a:endParaRPr lang="zh-CN" sz="350" dirty="0"/>
          </a:p>
        </p:txBody>
      </p:sp>
      <p:sp>
        <p:nvSpPr>
          <p:cNvPr id="14" name="Text 10"/>
          <p:cNvSpPr/>
          <p:nvPr/>
        </p:nvSpPr>
        <p:spPr>
          <a:xfrm>
            <a:off x="1987487" y="2771520"/>
            <a:ext cx="383526" cy="448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98000"/>
              </a:lnSpc>
              <a:buNone/>
            </a:pPr>
            <a:r>
              <a:rPr lang="zh-CN" altLang="en-US" sz="2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完成外壳与线缆布线</a:t>
            </a:r>
            <a:endParaRPr lang="zh-CN" sz="250" dirty="0"/>
          </a:p>
        </p:txBody>
      </p:sp>
      <p:sp>
        <p:nvSpPr>
          <p:cNvPr id="15" name="Text 11"/>
          <p:cNvSpPr/>
          <p:nvPr/>
        </p:nvSpPr>
        <p:spPr>
          <a:xfrm>
            <a:off x="523577" y="2994496"/>
            <a:ext cx="21917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结构件与电路制作要点</a:t>
            </a:r>
            <a:endParaRPr lang="zh-CN" sz="1050" dirty="0"/>
          </a:p>
        </p:txBody>
      </p:sp>
      <p:sp>
        <p:nvSpPr>
          <p:cNvPr id="16" name="Text 12"/>
          <p:cNvSpPr/>
          <p:nvPr/>
        </p:nvSpPr>
        <p:spPr>
          <a:xfrm>
            <a:off x="523577" y="3269679"/>
            <a:ext cx="2191717" cy="11307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雷达外壳与手环主机可采用FDM 3D打印完成原型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软性表带可采用柔性材料打印或现成表带改装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PCB打样后须检查短路、虚焊和极性错误</a:t>
            </a:r>
            <a:endParaRPr lang="zh-CN" sz="900" dirty="0"/>
          </a:p>
        </p:txBody>
      </p:sp>
      <p:sp>
        <p:nvSpPr>
          <p:cNvPr id="17" name="Text 13"/>
          <p:cNvSpPr/>
          <p:nvPr/>
        </p:nvSpPr>
        <p:spPr>
          <a:xfrm>
            <a:off x="3004468" y="1603400"/>
            <a:ext cx="21917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毫米波雷达调试流程</a:t>
            </a:r>
            <a:endParaRPr lang="zh-CN" sz="1050" dirty="0"/>
          </a:p>
        </p:txBody>
      </p:sp>
      <p:sp>
        <p:nvSpPr>
          <p:cNvPr id="18" name="Text 14"/>
          <p:cNvSpPr/>
          <p:nvPr/>
        </p:nvSpPr>
        <p:spPr>
          <a:xfrm>
            <a:off x="3004468" y="1878583"/>
            <a:ext cx="2191717" cy="7417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烧录程序 → 检查雷达原始数据 → 验证人体点云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调整安装角度 → 测试覆盖范围 → 模拟跌倒动作</a:t>
            </a:r>
            <a:endParaRPr lang="zh-CN" sz="900" dirty="0"/>
          </a:p>
        </p:txBody>
      </p:sp>
      <p:sp>
        <p:nvSpPr>
          <p:cNvPr id="19" name="Text 15"/>
          <p:cNvSpPr/>
          <p:nvPr/>
        </p:nvSpPr>
        <p:spPr>
          <a:xfrm>
            <a:off x="3004468" y="2724150"/>
            <a:ext cx="21917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智能手环调试流程</a:t>
            </a:r>
            <a:endParaRPr lang="zh-CN" sz="1050" dirty="0"/>
          </a:p>
        </p:txBody>
      </p:sp>
      <p:sp>
        <p:nvSpPr>
          <p:cNvPr id="20" name="Text 16"/>
          <p:cNvSpPr/>
          <p:nvPr/>
        </p:nvSpPr>
        <p:spPr>
          <a:xfrm>
            <a:off x="3004468" y="2999333"/>
            <a:ext cx="2191717" cy="7780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烧录主程序 → 校准加速度计与陀螺仪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检查心率传感器 → 测试GPS定位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完成蓝牙/移动网络通信 → 联调SOS与告警推送</a:t>
            </a:r>
            <a:endParaRPr lang="zh-CN" sz="900" dirty="0"/>
          </a:p>
        </p:txBody>
      </p:sp>
      <p:sp>
        <p:nvSpPr>
          <p:cNvPr id="21" name="Text 17"/>
          <p:cNvSpPr/>
          <p:nvPr/>
        </p:nvSpPr>
        <p:spPr>
          <a:xfrm>
            <a:off x="3004468" y="3881214"/>
            <a:ext cx="2191717" cy="1809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常见问题速查</a:t>
            </a:r>
            <a:endParaRPr lang="zh-CN" sz="1050" dirty="0"/>
          </a:p>
        </p:txBody>
      </p:sp>
      <p:sp>
        <p:nvSpPr>
          <p:cNvPr id="22" name="Text 18"/>
          <p:cNvSpPr/>
          <p:nvPr/>
        </p:nvSpPr>
        <p:spPr>
          <a:xfrm>
            <a:off x="3004468" y="4165922"/>
            <a:ext cx="2191717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雷达误报·覆盖盲区·手环续航不足·无线连接不稳定·传感器数据异常·APP无法接收告警</a:t>
            </a:r>
            <a:endParaRPr lang="zh-CN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5614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算法调优：在准确率与误报率之间寻找平衡</a:t>
            </a:r>
            <a:endParaRPr lang="zh-CN" sz="1900" dirty="0"/>
          </a:p>
        </p:txBody>
      </p:sp>
      <p:sp>
        <p:nvSpPr>
          <p:cNvPr id="3" name="Text 1"/>
          <p:cNvSpPr/>
          <p:nvPr/>
        </p:nvSpPr>
        <p:spPr>
          <a:xfrm>
            <a:off x="523577" y="858664"/>
            <a:ext cx="8096845" cy="2998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算法调优是工程验证的核心环节。项目团队需通过系统化的数据采集、特征提取与阈值调整，找到准确率与误报率的最优平衡点，并通过多设备融合验证进一步提升系统可靠性。</a:t>
            </a:r>
            <a:endParaRPr lang="zh-CN" sz="800" dirty="0"/>
          </a:p>
        </p:txBody>
      </p:sp>
      <p:sp>
        <p:nvSpPr>
          <p:cNvPr id="4" name="Text 2"/>
          <p:cNvSpPr/>
          <p:nvPr/>
        </p:nvSpPr>
        <p:spPr>
          <a:xfrm>
            <a:off x="523577" y="1335137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雷达跌倒检测调优流程</a:t>
            </a:r>
            <a:endParaRPr lang="zh-CN" sz="950" dirty="0"/>
          </a:p>
        </p:txBody>
      </p:sp>
      <p:sp>
        <p:nvSpPr>
          <p:cNvPr id="5" name="Text 3"/>
          <p:cNvSpPr/>
          <p:nvPr/>
        </p:nvSpPr>
        <p:spPr>
          <a:xfrm>
            <a:off x="523577" y="1581969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800" dirty="0"/>
          </a:p>
        </p:txBody>
      </p:sp>
      <p:sp>
        <p:nvSpPr>
          <p:cNvPr id="6" name="Shape 4"/>
          <p:cNvSpPr/>
          <p:nvPr/>
        </p:nvSpPr>
        <p:spPr>
          <a:xfrm>
            <a:off x="523577" y="1744935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523577" y="1825600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采集并标注数据</a:t>
            </a:r>
            <a:endParaRPr lang="zh-CN" sz="950" dirty="0"/>
          </a:p>
        </p:txBody>
      </p:sp>
      <p:sp>
        <p:nvSpPr>
          <p:cNvPr id="8" name="Text 6"/>
          <p:cNvSpPr/>
          <p:nvPr/>
        </p:nvSpPr>
        <p:spPr>
          <a:xfrm>
            <a:off x="523577" y="2062088"/>
            <a:ext cx="392117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站立·行走·坐下·弯腰·跌倒·地面躺卧</a:t>
            </a:r>
            <a:endParaRPr lang="zh-CN" sz="800" dirty="0"/>
          </a:p>
        </p:txBody>
      </p:sp>
      <p:sp>
        <p:nvSpPr>
          <p:cNvPr id="9" name="Text 7"/>
          <p:cNvSpPr/>
          <p:nvPr/>
        </p:nvSpPr>
        <p:spPr>
          <a:xfrm>
            <a:off x="523577" y="2373362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800" dirty="0"/>
          </a:p>
        </p:txBody>
      </p:sp>
      <p:sp>
        <p:nvSpPr>
          <p:cNvPr id="10" name="Shape 8"/>
          <p:cNvSpPr/>
          <p:nvPr/>
        </p:nvSpPr>
        <p:spPr>
          <a:xfrm>
            <a:off x="523577" y="2536329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523577" y="2616994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提取动作特征</a:t>
            </a:r>
            <a:endParaRPr lang="zh-CN" sz="950" dirty="0"/>
          </a:p>
        </p:txBody>
      </p:sp>
      <p:sp>
        <p:nvSpPr>
          <p:cNvPr id="12" name="Text 10"/>
          <p:cNvSpPr/>
          <p:nvPr/>
        </p:nvSpPr>
        <p:spPr>
          <a:xfrm>
            <a:off x="523577" y="2853482"/>
            <a:ext cx="392117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高度变化率·速度峰值·点云密度·微多普勒特征</a:t>
            </a:r>
            <a:endParaRPr lang="zh-CN" sz="800" dirty="0"/>
          </a:p>
        </p:txBody>
      </p:sp>
      <p:sp>
        <p:nvSpPr>
          <p:cNvPr id="13" name="Text 11"/>
          <p:cNvSpPr/>
          <p:nvPr/>
        </p:nvSpPr>
        <p:spPr>
          <a:xfrm>
            <a:off x="523577" y="3164756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523577" y="3327722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5" name="Text 13"/>
          <p:cNvSpPr/>
          <p:nvPr/>
        </p:nvSpPr>
        <p:spPr>
          <a:xfrm>
            <a:off x="523577" y="3408387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训练识别模型</a:t>
            </a:r>
            <a:endParaRPr lang="zh-CN" sz="950" dirty="0"/>
          </a:p>
        </p:txBody>
      </p:sp>
      <p:sp>
        <p:nvSpPr>
          <p:cNvPr id="16" name="Text 14"/>
          <p:cNvSpPr/>
          <p:nvPr/>
        </p:nvSpPr>
        <p:spPr>
          <a:xfrm>
            <a:off x="523577" y="3644875"/>
            <a:ext cx="392117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划分训练集与验证集，避免数据泄露</a:t>
            </a:r>
            <a:endParaRPr lang="zh-CN" sz="800" dirty="0"/>
          </a:p>
        </p:txBody>
      </p:sp>
      <p:sp>
        <p:nvSpPr>
          <p:cNvPr id="17" name="Text 15"/>
          <p:cNvSpPr/>
          <p:nvPr/>
        </p:nvSpPr>
        <p:spPr>
          <a:xfrm>
            <a:off x="523577" y="3956149"/>
            <a:ext cx="208583" cy="13037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800" dirty="0"/>
          </a:p>
        </p:txBody>
      </p:sp>
      <p:sp>
        <p:nvSpPr>
          <p:cNvPr id="18" name="Shape 16"/>
          <p:cNvSpPr/>
          <p:nvPr/>
        </p:nvSpPr>
        <p:spPr>
          <a:xfrm>
            <a:off x="523577" y="4119116"/>
            <a:ext cx="392117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523577" y="4199781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调整判定阈值</a:t>
            </a:r>
            <a:endParaRPr lang="zh-CN" sz="950" dirty="0"/>
          </a:p>
        </p:txBody>
      </p:sp>
      <p:sp>
        <p:nvSpPr>
          <p:cNvPr id="20" name="Text 18"/>
          <p:cNvSpPr/>
          <p:nvPr/>
        </p:nvSpPr>
        <p:spPr>
          <a:xfrm>
            <a:off x="523577" y="4436269"/>
            <a:ext cx="392117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测试准确率与误报率，记录每次调整原因</a:t>
            </a:r>
            <a:endParaRPr lang="zh-CN" sz="800" dirty="0"/>
          </a:p>
        </p:txBody>
      </p:sp>
      <p:sp>
        <p:nvSpPr>
          <p:cNvPr id="21" name="Text 19"/>
          <p:cNvSpPr/>
          <p:nvPr/>
        </p:nvSpPr>
        <p:spPr>
          <a:xfrm>
            <a:off x="4704011" y="1335137"/>
            <a:ext cx="3921175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多设备融合验证机制</a:t>
            </a:r>
            <a:endParaRPr lang="zh-CN" sz="950" dirty="0"/>
          </a:p>
        </p:txBody>
      </p:sp>
      <p:sp>
        <p:nvSpPr>
          <p:cNvPr id="22" name="Shape 20"/>
          <p:cNvSpPr/>
          <p:nvPr/>
        </p:nvSpPr>
        <p:spPr>
          <a:xfrm>
            <a:off x="4704011" y="1581969"/>
            <a:ext cx="1918990" cy="604465"/>
          </a:xfrm>
          <a:prstGeom prst="roundRect">
            <a:avLst>
              <a:gd name="adj" fmla="val 724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13027" y="1690985"/>
            <a:ext cx="1700957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雷达检测</a:t>
            </a:r>
            <a:endParaRPr lang="zh-CN" sz="950" dirty="0"/>
          </a:p>
        </p:txBody>
      </p:sp>
      <p:sp>
        <p:nvSpPr>
          <p:cNvPr id="24" name="Text 22"/>
          <p:cNvSpPr/>
          <p:nvPr/>
        </p:nvSpPr>
        <p:spPr>
          <a:xfrm>
            <a:off x="4813027" y="1927473"/>
            <a:ext cx="1700957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检测到跌倒事件（点云+姿态）</a:t>
            </a:r>
            <a:endParaRPr lang="zh-CN" sz="800" dirty="0"/>
          </a:p>
        </p:txBody>
      </p:sp>
      <p:sp>
        <p:nvSpPr>
          <p:cNvPr id="25" name="Shape 23"/>
          <p:cNvSpPr/>
          <p:nvPr/>
        </p:nvSpPr>
        <p:spPr>
          <a:xfrm>
            <a:off x="6706121" y="1581969"/>
            <a:ext cx="1919064" cy="604465"/>
          </a:xfrm>
          <a:prstGeom prst="roundRect">
            <a:avLst>
              <a:gd name="adj" fmla="val 724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815138" y="1690985"/>
            <a:ext cx="1701031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手环确认</a:t>
            </a:r>
            <a:endParaRPr lang="zh-CN" sz="950" dirty="0"/>
          </a:p>
        </p:txBody>
      </p:sp>
      <p:sp>
        <p:nvSpPr>
          <p:cNvPr id="27" name="Text 25"/>
          <p:cNvSpPr/>
          <p:nvPr/>
        </p:nvSpPr>
        <p:spPr>
          <a:xfrm>
            <a:off x="6815138" y="1927473"/>
            <a:ext cx="1701031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检测到冲击加速度+姿态角变化</a:t>
            </a:r>
            <a:endParaRPr lang="zh-CN" sz="800" dirty="0"/>
          </a:p>
        </p:txBody>
      </p:sp>
      <p:sp>
        <p:nvSpPr>
          <p:cNvPr id="28" name="Shape 26"/>
          <p:cNvSpPr/>
          <p:nvPr/>
        </p:nvSpPr>
        <p:spPr>
          <a:xfrm>
            <a:off x="4704011" y="2269554"/>
            <a:ext cx="1918990" cy="604465"/>
          </a:xfrm>
          <a:prstGeom prst="roundRect">
            <a:avLst>
              <a:gd name="adj" fmla="val 724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813027" y="2378571"/>
            <a:ext cx="1700957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时间窗口双重确认</a:t>
            </a:r>
            <a:endParaRPr lang="zh-CN" sz="950" dirty="0"/>
          </a:p>
        </p:txBody>
      </p:sp>
      <p:sp>
        <p:nvSpPr>
          <p:cNvPr id="30" name="Text 28"/>
          <p:cNvSpPr/>
          <p:nvPr/>
        </p:nvSpPr>
        <p:spPr>
          <a:xfrm>
            <a:off x="4813027" y="2615059"/>
            <a:ext cx="1700957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在设定时间窗口内两路同时触发</a:t>
            </a:r>
            <a:endParaRPr lang="zh-CN" sz="800" dirty="0"/>
          </a:p>
        </p:txBody>
      </p:sp>
      <p:sp>
        <p:nvSpPr>
          <p:cNvPr id="31" name="Shape 29"/>
          <p:cNvSpPr/>
          <p:nvPr/>
        </p:nvSpPr>
        <p:spPr>
          <a:xfrm>
            <a:off x="6706121" y="2269554"/>
            <a:ext cx="1919064" cy="604465"/>
          </a:xfrm>
          <a:prstGeom prst="roundRect">
            <a:avLst>
              <a:gd name="adj" fmla="val 724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815138" y="2378571"/>
            <a:ext cx="1701031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触发告警推送</a:t>
            </a:r>
            <a:endParaRPr lang="zh-CN" sz="950" dirty="0"/>
          </a:p>
        </p:txBody>
      </p:sp>
      <p:sp>
        <p:nvSpPr>
          <p:cNvPr id="33" name="Text 31"/>
          <p:cNvSpPr/>
          <p:nvPr/>
        </p:nvSpPr>
        <p:spPr>
          <a:xfrm>
            <a:off x="6815138" y="2615059"/>
            <a:ext cx="1701031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向家属与照护人员发送告警</a:t>
            </a:r>
            <a:endParaRPr lang="zh-CN" sz="800" dirty="0"/>
          </a:p>
        </p:txBody>
      </p:sp>
      <p:sp>
        <p:nvSpPr>
          <p:cNvPr id="34" name="Shape 32"/>
          <p:cNvSpPr/>
          <p:nvPr/>
        </p:nvSpPr>
        <p:spPr>
          <a:xfrm>
            <a:off x="4704011" y="2967484"/>
            <a:ext cx="3921175" cy="501551"/>
          </a:xfrm>
          <a:prstGeom prst="roundRect">
            <a:avLst>
              <a:gd name="adj" fmla="val 8736"/>
            </a:avLst>
          </a:prstGeom>
          <a:solidFill>
            <a:srgbClr val="F9D2EB"/>
          </a:solidFill>
          <a:ln/>
        </p:spPr>
      </p:sp>
      <p:pic>
        <p:nvPicPr>
          <p:cNvPr id="3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08265" y="3111326"/>
            <a:ext cx="130373" cy="104254"/>
          </a:xfrm>
          <a:prstGeom prst="rect">
            <a:avLst/>
          </a:prstGeom>
        </p:spPr>
      </p:pic>
      <p:sp>
        <p:nvSpPr>
          <p:cNvPr id="36" name="Text 33"/>
          <p:cNvSpPr/>
          <p:nvPr/>
        </p:nvSpPr>
        <p:spPr>
          <a:xfrm>
            <a:off x="5042892" y="3068315"/>
            <a:ext cx="3478039" cy="29988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调试过程必须记录：参数变化、测试动作、识别结果、误报情况、调整原因及最终结论。输出《算法调优日志》。</a:t>
            </a:r>
            <a:endParaRPr lang="zh-CN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5765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测试验证：功能可靠，用户才会认可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04392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测试验证覆盖三个维度：功能测试确认核心能力，可靠性测试模拟真实使用条件，用户体验测试引入真实用户检验产品的实际可用性。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561058"/>
            <a:ext cx="2611636" cy="1736154"/>
          </a:xfrm>
          <a:prstGeom prst="roundRect">
            <a:avLst>
              <a:gd name="adj" fmla="val 31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1696715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🎯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功能测试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1977256"/>
            <a:ext cx="2340322" cy="1184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模拟多方向、多场景跌倒，记录检测率与响应时间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测试SOS拨号与告警推送时延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测试GPS定位精度与心率监测准确性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测试设备配网、数据展示与历史记录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1561058"/>
            <a:ext cx="2611710" cy="1736154"/>
          </a:xfrm>
          <a:prstGeom prst="roundRect">
            <a:avLst>
              <a:gd name="adj" fmla="val 31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764" y="1696715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🔩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可靠性测试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3401764" y="1977256"/>
            <a:ext cx="2340397" cy="1184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连续运行稳定性、断网恢复与数据续传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手环续航、高低温与湿度环境适应性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设备防水等级验证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异常断电与自动重启恢复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1561058"/>
            <a:ext cx="2611710" cy="1736154"/>
          </a:xfrm>
          <a:prstGeom prst="roundRect">
            <a:avLst>
              <a:gd name="adj" fmla="val 31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4369" y="1696715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👤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用户体验测试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144369" y="1977256"/>
            <a:ext cx="2340397" cy="10927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邀请独居老人体验：佩戴舒适度·操作难易度·告警声音与外观感受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邀请家属或照护人员体验移动端：信息清晰度·告警及时性·处理流程易用性</a:t>
            </a:r>
            <a:endParaRPr lang="zh-CN" sz="1000" dirty="0"/>
          </a:p>
        </p:txBody>
      </p:sp>
      <p:sp>
        <p:nvSpPr>
          <p:cNvPr id="13" name="Text 11"/>
          <p:cNvSpPr/>
          <p:nvPr/>
        </p:nvSpPr>
        <p:spPr>
          <a:xfrm>
            <a:off x="523577" y="3509888"/>
            <a:ext cx="2589833" cy="431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3400" dirty="0"/>
          </a:p>
        </p:txBody>
      </p:sp>
      <p:sp>
        <p:nvSpPr>
          <p:cNvPr id="14" name="Text 12"/>
          <p:cNvSpPr/>
          <p:nvPr/>
        </p:nvSpPr>
        <p:spPr>
          <a:xfrm>
            <a:off x="523577" y="4105424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测试维度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523577" y="4376440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功能·可靠性·用户体验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3277046" y="3509888"/>
            <a:ext cx="2589833" cy="431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3400" dirty="0"/>
          </a:p>
        </p:txBody>
      </p:sp>
      <p:sp>
        <p:nvSpPr>
          <p:cNvPr id="17" name="Text 15"/>
          <p:cNvSpPr/>
          <p:nvPr/>
        </p:nvSpPr>
        <p:spPr>
          <a:xfrm>
            <a:off x="3277046" y="4105424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输出报告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3277046" y="4376440"/>
            <a:ext cx="25898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功能·可靠性·用户体验报告及问题清单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6030516" y="3509888"/>
            <a:ext cx="2589907" cy="4319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4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6+</a:t>
            </a:r>
            <a:endParaRPr lang="en-US" sz="3400" dirty="0"/>
          </a:p>
        </p:txBody>
      </p:sp>
      <p:sp>
        <p:nvSpPr>
          <p:cNvPr id="20" name="Text 18"/>
          <p:cNvSpPr/>
          <p:nvPr/>
        </p:nvSpPr>
        <p:spPr>
          <a:xfrm>
            <a:off x="6030516" y="4105424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可靠性场景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6030516" y="4376440"/>
            <a:ext cx="25899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涵盖断网、高低温、防水等极端条件</a:t>
            </a:r>
            <a:endParaRPr lang="zh-CN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61218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工程验收：原型机是否达到交付要求？</a:t>
            </a:r>
            <a:endParaRPr lang="zh-CN" sz="2350" dirty="0"/>
          </a:p>
        </p:txBody>
      </p:sp>
      <p:sp>
        <p:nvSpPr>
          <p:cNvPr id="3" name="Text 1"/>
          <p:cNvSpPr/>
          <p:nvPr/>
        </p:nvSpPr>
        <p:spPr>
          <a:xfrm>
            <a:off x="523577" y="1093887"/>
            <a:ext cx="8096845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工程验证阶段完成后，项目团队须现场演示原型机功能，接受评审。评审重点考查各项设计成果的工程规范性、功能完整性及测试数据的真实性。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772469"/>
            <a:ext cx="38912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工程验收评价重点</a:t>
            </a:r>
            <a:endParaRPr lang="zh-CN" sz="1150" dirty="0"/>
          </a:p>
        </p:txBody>
      </p:sp>
      <p:sp>
        <p:nvSpPr>
          <p:cNvPr id="5" name="Shape 3"/>
          <p:cNvSpPr/>
          <p:nvPr/>
        </p:nvSpPr>
        <p:spPr>
          <a:xfrm>
            <a:off x="523577" y="2104579"/>
            <a:ext cx="3891260" cy="2435051"/>
          </a:xfrm>
          <a:prstGeom prst="roundRect">
            <a:avLst>
              <a:gd name="adj" fmla="val 2223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3577" y="2477914"/>
            <a:ext cx="3891260" cy="805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848868"/>
            <a:ext cx="3891260" cy="805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219822"/>
            <a:ext cx="3891260" cy="805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3590776"/>
            <a:ext cx="3891260" cy="805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3577" y="4166295"/>
            <a:ext cx="3891260" cy="805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657225" y="2190155"/>
            <a:ext cx="1946300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验收内容</a:t>
            </a:r>
            <a:endParaRPr lang="zh-CN" sz="1000" dirty="0"/>
          </a:p>
        </p:txBody>
      </p:sp>
      <p:sp>
        <p:nvSpPr>
          <p:cNvPr id="12" name="Text 10"/>
          <p:cNvSpPr/>
          <p:nvPr/>
        </p:nvSpPr>
        <p:spPr>
          <a:xfrm>
            <a:off x="2403946" y="2190155"/>
            <a:ext cx="2334518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核心考查点</a:t>
            </a:r>
            <a:endParaRPr lang="zh-CN" sz="1000" dirty="0"/>
          </a:p>
        </p:txBody>
      </p:sp>
      <p:sp>
        <p:nvSpPr>
          <p:cNvPr id="13" name="Text 11"/>
          <p:cNvSpPr/>
          <p:nvPr/>
        </p:nvSpPr>
        <p:spPr>
          <a:xfrm>
            <a:off x="657225" y="2561109"/>
            <a:ext cx="1946300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三维模型与工程图纸</a:t>
            </a:r>
            <a:endParaRPr lang="zh-CN" sz="1000" dirty="0"/>
          </a:p>
        </p:txBody>
      </p:sp>
      <p:sp>
        <p:nvSpPr>
          <p:cNvPr id="14" name="Text 12"/>
          <p:cNvSpPr/>
          <p:nvPr/>
        </p:nvSpPr>
        <p:spPr>
          <a:xfrm>
            <a:off x="2403946" y="2561109"/>
            <a:ext cx="2334518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规范性·完整性·制造可行性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657225" y="2932063"/>
            <a:ext cx="1946300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电路设计与BOM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2403946" y="2932063"/>
            <a:ext cx="2334518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逻辑正确·布局合理·成本可控</a:t>
            </a:r>
            <a:endParaRPr lang="zh-CN" sz="1000" dirty="0"/>
          </a:p>
        </p:txBody>
      </p:sp>
      <p:sp>
        <p:nvSpPr>
          <p:cNvPr id="17" name="Text 15"/>
          <p:cNvSpPr/>
          <p:nvPr/>
        </p:nvSpPr>
        <p:spPr>
          <a:xfrm>
            <a:off x="657225" y="3303017"/>
            <a:ext cx="1946300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CMF适老化方案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2403946" y="3303017"/>
            <a:ext cx="2334518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颜色识别·材料适合·表面处理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657225" y="3673971"/>
            <a:ext cx="1946300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功能原型机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2403946" y="3673971"/>
            <a:ext cx="1877318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跌倒检测·SOS·定位·心率·平台联调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657225" y="4249489"/>
            <a:ext cx="1946300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测试验证报告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2403946" y="4249489"/>
            <a:ext cx="2334518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覆盖充分·数据真实·改进方案明确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4733925" y="1772469"/>
            <a:ext cx="3891260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现场演示流程</a:t>
            </a:r>
            <a:endParaRPr lang="zh-CN" sz="1150" dirty="0"/>
          </a:p>
        </p:txBody>
      </p:sp>
      <p:pic>
        <p:nvPicPr>
          <p:cNvPr id="2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3925" y="2104579"/>
            <a:ext cx="3891260" cy="1460153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7878004" y="3213595"/>
            <a:ext cx="586908" cy="10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团队说明</a:t>
            </a:r>
            <a:endParaRPr lang="zh-CN" sz="650" dirty="0"/>
          </a:p>
        </p:txBody>
      </p:sp>
      <p:sp>
        <p:nvSpPr>
          <p:cNvPr id="26" name="Text 23"/>
          <p:cNvSpPr/>
          <p:nvPr/>
        </p:nvSpPr>
        <p:spPr>
          <a:xfrm>
            <a:off x="7138340" y="3213595"/>
            <a:ext cx="586907" cy="10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手机查看</a:t>
            </a:r>
            <a:endParaRPr lang="zh-CN" sz="650" dirty="0"/>
          </a:p>
        </p:txBody>
      </p:sp>
      <p:sp>
        <p:nvSpPr>
          <p:cNvPr id="27" name="Text 24"/>
          <p:cNvSpPr/>
          <p:nvPr/>
        </p:nvSpPr>
        <p:spPr>
          <a:xfrm>
            <a:off x="6402695" y="3213595"/>
            <a:ext cx="586908" cy="10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触发SOS</a:t>
            </a:r>
            <a:endParaRPr lang="zh-CN" sz="650" dirty="0"/>
          </a:p>
        </p:txBody>
      </p:sp>
      <p:sp>
        <p:nvSpPr>
          <p:cNvPr id="28" name="Text 25"/>
          <p:cNvSpPr/>
          <p:nvPr/>
        </p:nvSpPr>
        <p:spPr>
          <a:xfrm>
            <a:off x="5667051" y="3213595"/>
            <a:ext cx="586908" cy="10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模拟跌倒</a:t>
            </a:r>
            <a:endParaRPr lang="zh-CN" sz="650" dirty="0"/>
          </a:p>
        </p:txBody>
      </p:sp>
      <p:sp>
        <p:nvSpPr>
          <p:cNvPr id="29" name="Text 26"/>
          <p:cNvSpPr/>
          <p:nvPr/>
        </p:nvSpPr>
        <p:spPr>
          <a:xfrm>
            <a:off x="4915327" y="3213595"/>
            <a:ext cx="586908" cy="1063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演示原型</a:t>
            </a:r>
            <a:endParaRPr lang="zh-CN" sz="650" dirty="0"/>
          </a:p>
        </p:txBody>
      </p:sp>
      <p:sp>
        <p:nvSpPr>
          <p:cNvPr id="30" name="Shape 27"/>
          <p:cNvSpPr/>
          <p:nvPr/>
        </p:nvSpPr>
        <p:spPr>
          <a:xfrm>
            <a:off x="4733925" y="3707383"/>
            <a:ext cx="3891260" cy="701725"/>
          </a:xfrm>
          <a:prstGeom prst="roundRect">
            <a:avLst>
              <a:gd name="adj" fmla="val 7713"/>
            </a:avLst>
          </a:prstGeom>
          <a:solidFill>
            <a:srgbClr val="FCF2B5"/>
          </a:solidFill>
          <a:ln/>
        </p:spPr>
      </p:sp>
      <p:pic>
        <p:nvPicPr>
          <p:cNvPr id="3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2736" y="3893716"/>
            <a:ext cx="161032" cy="128811"/>
          </a:xfrm>
          <a:prstGeom prst="rect">
            <a:avLst/>
          </a:prstGeom>
        </p:spPr>
      </p:pic>
      <p:sp>
        <p:nvSpPr>
          <p:cNvPr id="32" name="Text 28"/>
          <p:cNvSpPr/>
          <p:nvPr/>
        </p:nvSpPr>
        <p:spPr>
          <a:xfrm>
            <a:off x="5152579" y="3853681"/>
            <a:ext cx="3343796" cy="4091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验收未通过：须形成工程整改清单，完成修改并补充验证后方可重新提交。</a:t>
            </a:r>
            <a:endParaRPr lang="zh-CN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8544"/>
            <a:ext cx="8096845" cy="294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成果汇报：用真实数据讲清项目价值</a:t>
            </a:r>
            <a:endParaRPr lang="zh-CN" sz="1850" dirty="0"/>
          </a:p>
        </p:txBody>
      </p:sp>
      <p:sp>
        <p:nvSpPr>
          <p:cNvPr id="3" name="Text 1"/>
          <p:cNvSpPr/>
          <p:nvPr/>
        </p:nvSpPr>
        <p:spPr>
          <a:xfrm>
            <a:off x="523577" y="826740"/>
            <a:ext cx="8554045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项目汇报不是展示"做了什么"，而是用调研数据和测试数据，清晰呈现"发现了什么问题、如何解决、效果如何验证"，真实说明不足与改进方向。</a:t>
            </a:r>
            <a:endParaRPr lang="zh-CN" sz="750" dirty="0"/>
          </a:p>
        </p:txBody>
      </p:sp>
      <p:sp>
        <p:nvSpPr>
          <p:cNvPr id="4" name="Text 2"/>
          <p:cNvSpPr/>
          <p:nvPr/>
        </p:nvSpPr>
        <p:spPr>
          <a:xfrm>
            <a:off x="523577" y="1131317"/>
            <a:ext cx="392616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汇报叙事路线</a:t>
            </a:r>
            <a:endParaRPr lang="zh-CN" sz="900" dirty="0"/>
          </a:p>
        </p:txBody>
      </p:sp>
      <p:sp>
        <p:nvSpPr>
          <p:cNvPr id="5" name="Shape 3"/>
          <p:cNvSpPr/>
          <p:nvPr/>
        </p:nvSpPr>
        <p:spPr>
          <a:xfrm>
            <a:off x="623813" y="1515368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3577" y="1449586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8736" y="1524744"/>
            <a:ext cx="150316" cy="15031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00931" y="1465213"/>
            <a:ext cx="3548807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问题</a:t>
            </a:r>
            <a:endParaRPr lang="zh-CN" sz="900" dirty="0"/>
          </a:p>
        </p:txBody>
      </p:sp>
      <p:sp>
        <p:nvSpPr>
          <p:cNvPr id="9" name="Text 6"/>
          <p:cNvSpPr/>
          <p:nvPr/>
        </p:nvSpPr>
        <p:spPr>
          <a:xfrm>
            <a:off x="900931" y="1689348"/>
            <a:ext cx="3548807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用户调研发现 · 风险场景识别</a:t>
            </a:r>
            <a:endParaRPr lang="zh-CN" sz="750" dirty="0"/>
          </a:p>
        </p:txBody>
      </p:sp>
      <p:sp>
        <p:nvSpPr>
          <p:cNvPr id="10" name="Shape 7"/>
          <p:cNvSpPr/>
          <p:nvPr/>
        </p:nvSpPr>
        <p:spPr>
          <a:xfrm>
            <a:off x="774129" y="2193429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73894" y="2127647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9052" y="2202805"/>
            <a:ext cx="150316" cy="15031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051247" y="2143274"/>
            <a:ext cx="339849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</a:t>
            </a:r>
            <a:endParaRPr lang="zh-CN" sz="900" dirty="0"/>
          </a:p>
        </p:txBody>
      </p:sp>
      <p:sp>
        <p:nvSpPr>
          <p:cNvPr id="14" name="Text 10"/>
          <p:cNvSpPr/>
          <p:nvPr/>
        </p:nvSpPr>
        <p:spPr>
          <a:xfrm>
            <a:off x="1051247" y="2367409"/>
            <a:ext cx="3398490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技术路线 · 产品与系统设计</a:t>
            </a:r>
            <a:endParaRPr lang="zh-CN" sz="750" dirty="0"/>
          </a:p>
        </p:txBody>
      </p:sp>
      <p:sp>
        <p:nvSpPr>
          <p:cNvPr id="15" name="Shape 11"/>
          <p:cNvSpPr/>
          <p:nvPr/>
        </p:nvSpPr>
        <p:spPr>
          <a:xfrm>
            <a:off x="924446" y="2871490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24210" y="2805708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99368" y="2880866"/>
            <a:ext cx="150316" cy="15031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201564" y="2821335"/>
            <a:ext cx="3248174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实现</a:t>
            </a:r>
            <a:endParaRPr lang="zh-CN" sz="900" dirty="0"/>
          </a:p>
        </p:txBody>
      </p:sp>
      <p:sp>
        <p:nvSpPr>
          <p:cNvPr id="19" name="Text 14"/>
          <p:cNvSpPr/>
          <p:nvPr/>
        </p:nvSpPr>
        <p:spPr>
          <a:xfrm>
            <a:off x="1201564" y="3045470"/>
            <a:ext cx="3248174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原型机 · 算法与系统调试</a:t>
            </a:r>
            <a:endParaRPr lang="zh-CN" sz="750" dirty="0"/>
          </a:p>
        </p:txBody>
      </p:sp>
      <p:sp>
        <p:nvSpPr>
          <p:cNvPr id="20" name="Shape 15"/>
          <p:cNvSpPr/>
          <p:nvPr/>
        </p:nvSpPr>
        <p:spPr>
          <a:xfrm>
            <a:off x="1074837" y="3549551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974601" y="3483769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49759" y="3558927"/>
            <a:ext cx="150316" cy="150316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1351955" y="3499396"/>
            <a:ext cx="3097783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</a:t>
            </a:r>
            <a:endParaRPr lang="zh-CN" sz="900" dirty="0"/>
          </a:p>
        </p:txBody>
      </p:sp>
      <p:sp>
        <p:nvSpPr>
          <p:cNvPr id="24" name="Text 18"/>
          <p:cNvSpPr/>
          <p:nvPr/>
        </p:nvSpPr>
        <p:spPr>
          <a:xfrm>
            <a:off x="1351955" y="3723531"/>
            <a:ext cx="3097783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测试数据 · 问题整改</a:t>
            </a:r>
            <a:endParaRPr lang="zh-CN" sz="750" dirty="0"/>
          </a:p>
        </p:txBody>
      </p:sp>
      <p:sp>
        <p:nvSpPr>
          <p:cNvPr id="25" name="Shape 19"/>
          <p:cNvSpPr/>
          <p:nvPr/>
        </p:nvSpPr>
        <p:spPr>
          <a:xfrm>
            <a:off x="924446" y="4227612"/>
            <a:ext cx="100161" cy="450949"/>
          </a:xfrm>
          <a:prstGeom prst="roundRect">
            <a:avLst>
              <a:gd name="adj" fmla="val 4202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Shape 20"/>
          <p:cNvSpPr/>
          <p:nvPr/>
        </p:nvSpPr>
        <p:spPr>
          <a:xfrm>
            <a:off x="824210" y="4161830"/>
            <a:ext cx="300633" cy="300633"/>
          </a:xfrm>
          <a:prstGeom prst="ellipse">
            <a:avLst/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27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99368" y="4236988"/>
            <a:ext cx="150316" cy="150316"/>
          </a:xfrm>
          <a:prstGeom prst="rect">
            <a:avLst/>
          </a:prstGeom>
        </p:spPr>
      </p:pic>
      <p:sp>
        <p:nvSpPr>
          <p:cNvPr id="28" name="Text 21"/>
          <p:cNvSpPr/>
          <p:nvPr/>
        </p:nvSpPr>
        <p:spPr>
          <a:xfrm>
            <a:off x="1201564" y="4177457"/>
            <a:ext cx="3248174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反思</a:t>
            </a:r>
            <a:endParaRPr lang="zh-CN" sz="900" dirty="0"/>
          </a:p>
        </p:txBody>
      </p:sp>
      <p:sp>
        <p:nvSpPr>
          <p:cNvPr id="29" name="Text 22"/>
          <p:cNvSpPr/>
          <p:nvPr/>
        </p:nvSpPr>
        <p:spPr>
          <a:xfrm>
            <a:off x="1201564" y="4401592"/>
            <a:ext cx="3248174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项目总结 · 下一步改进方向</a:t>
            </a:r>
            <a:endParaRPr lang="zh-CN" sz="750" dirty="0"/>
          </a:p>
        </p:txBody>
      </p:sp>
      <p:sp>
        <p:nvSpPr>
          <p:cNvPr id="30" name="Text 23"/>
          <p:cNvSpPr/>
          <p:nvPr/>
        </p:nvSpPr>
        <p:spPr>
          <a:xfrm>
            <a:off x="4699025" y="1131317"/>
            <a:ext cx="392616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三方协同指导机制</a:t>
            </a:r>
            <a:endParaRPr lang="zh-CN" sz="900" dirty="0"/>
          </a:p>
        </p:txBody>
      </p:sp>
      <p:sp>
        <p:nvSpPr>
          <p:cNvPr id="31" name="Shape 24"/>
          <p:cNvSpPr/>
          <p:nvPr/>
        </p:nvSpPr>
        <p:spPr>
          <a:xfrm>
            <a:off x="4699025" y="1365052"/>
            <a:ext cx="1924720" cy="599331"/>
          </a:xfrm>
          <a:prstGeom prst="roundRect">
            <a:avLst>
              <a:gd name="adj" fmla="val 702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32" name="Text 25"/>
          <p:cNvSpPr/>
          <p:nvPr/>
        </p:nvSpPr>
        <p:spPr>
          <a:xfrm>
            <a:off x="4813474" y="1479500"/>
            <a:ext cx="1695822" cy="15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📚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课程指导者</a:t>
            </a:r>
            <a:endParaRPr lang="zh-CN" sz="900" dirty="0"/>
          </a:p>
        </p:txBody>
      </p:sp>
      <p:sp>
        <p:nvSpPr>
          <p:cNvPr id="33" name="Text 26"/>
          <p:cNvSpPr/>
          <p:nvPr/>
        </p:nvSpPr>
        <p:spPr>
          <a:xfrm>
            <a:off x="4813474" y="1708398"/>
            <a:ext cx="1695822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理论、方法、规范与过程评价</a:t>
            </a:r>
            <a:endParaRPr lang="zh-CN" sz="750" dirty="0"/>
          </a:p>
        </p:txBody>
      </p:sp>
      <p:sp>
        <p:nvSpPr>
          <p:cNvPr id="34" name="Shape 27"/>
          <p:cNvSpPr/>
          <p:nvPr/>
        </p:nvSpPr>
        <p:spPr>
          <a:xfrm>
            <a:off x="6700465" y="1365052"/>
            <a:ext cx="1924720" cy="599331"/>
          </a:xfrm>
          <a:prstGeom prst="roundRect">
            <a:avLst>
              <a:gd name="adj" fmla="val 702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35" name="Text 28"/>
          <p:cNvSpPr/>
          <p:nvPr/>
        </p:nvSpPr>
        <p:spPr>
          <a:xfrm>
            <a:off x="6814914" y="1479500"/>
            <a:ext cx="1695822" cy="15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🏭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企业导师</a:t>
            </a:r>
            <a:endParaRPr lang="zh-CN" sz="900" dirty="0"/>
          </a:p>
        </p:txBody>
      </p:sp>
      <p:sp>
        <p:nvSpPr>
          <p:cNvPr id="36" name="Text 29"/>
          <p:cNvSpPr/>
          <p:nvPr/>
        </p:nvSpPr>
        <p:spPr>
          <a:xfrm>
            <a:off x="6814914" y="1708398"/>
            <a:ext cx="1695822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技术选型、工程设计与测试验证</a:t>
            </a:r>
            <a:endParaRPr lang="zh-CN" sz="750" dirty="0"/>
          </a:p>
        </p:txBody>
      </p:sp>
      <p:sp>
        <p:nvSpPr>
          <p:cNvPr id="37" name="Shape 30"/>
          <p:cNvSpPr/>
          <p:nvPr/>
        </p:nvSpPr>
        <p:spPr>
          <a:xfrm>
            <a:off x="4699025" y="2041103"/>
            <a:ext cx="3926160" cy="599331"/>
          </a:xfrm>
          <a:prstGeom prst="roundRect">
            <a:avLst>
              <a:gd name="adj" fmla="val 702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38" name="Text 31"/>
          <p:cNvSpPr/>
          <p:nvPr/>
        </p:nvSpPr>
        <p:spPr>
          <a:xfrm>
            <a:off x="4813474" y="2155552"/>
            <a:ext cx="3697263" cy="152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社区/养老机构导师</a:t>
            </a:r>
            <a:endParaRPr lang="zh-CN" sz="900" dirty="0"/>
          </a:p>
        </p:txBody>
      </p:sp>
      <p:sp>
        <p:nvSpPr>
          <p:cNvPr id="39" name="Text 32"/>
          <p:cNvSpPr/>
          <p:nvPr/>
        </p:nvSpPr>
        <p:spPr>
          <a:xfrm>
            <a:off x="4813474" y="2384450"/>
            <a:ext cx="3697263" cy="1415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8000"/>
              </a:lnSpc>
              <a:buNone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用户调研、试用验证与真实场景评价</a:t>
            </a:r>
            <a:endParaRPr lang="zh-CN" sz="750" dirty="0"/>
          </a:p>
        </p:txBody>
      </p:sp>
      <p:sp>
        <p:nvSpPr>
          <p:cNvPr id="40" name="Text 33"/>
          <p:cNvSpPr/>
          <p:nvPr/>
        </p:nvSpPr>
        <p:spPr>
          <a:xfrm>
            <a:off x="4699025" y="2726754"/>
            <a:ext cx="3926160" cy="1474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最终成果清单</a:t>
            </a:r>
            <a:endParaRPr lang="zh-CN" sz="900" dirty="0"/>
          </a:p>
        </p:txBody>
      </p:sp>
      <p:sp>
        <p:nvSpPr>
          <p:cNvPr id="41" name="Text 34"/>
          <p:cNvSpPr/>
          <p:nvPr/>
        </p:nvSpPr>
        <p:spPr>
          <a:xfrm>
            <a:off x="4699025" y="2950890"/>
            <a:ext cx="3926160" cy="6465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52400" indent="-152400">
              <a:lnSpc>
                <a:spcPct val="118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项目汇报PPT + 演示视频</a:t>
            </a:r>
            <a:endParaRPr lang="zh-CN" sz="750" dirty="0"/>
          </a:p>
          <a:p>
            <a:pPr algn="l" marL="152400" indent="-152400">
              <a:lnSpc>
                <a:spcPct val="118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六项项目成果文件包</a:t>
            </a:r>
            <a:endParaRPr lang="zh-CN" sz="750" dirty="0"/>
          </a:p>
          <a:p>
            <a:pPr algn="l" marL="152400" indent="-152400">
              <a:lnSpc>
                <a:spcPct val="118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全过程工程记录</a:t>
            </a:r>
            <a:endParaRPr lang="zh-CN" sz="750" dirty="0"/>
          </a:p>
          <a:p>
            <a:pPr algn="l" marL="152400" indent="-152400">
              <a:lnSpc>
                <a:spcPct val="118000"/>
              </a:lnSpc>
              <a:buSzPct val="100000"/>
              <a:buChar char="•"/>
            </a:pPr>
            <a:r>
              <a:rPr lang="zh-CN" altLang="en-US" sz="7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总结与反思报告</a:t>
            </a:r>
            <a:endParaRPr lang="zh-CN" sz="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7102"/>
            <a:ext cx="8096845" cy="27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活页工作页与工程实操避坑指南</a:t>
            </a:r>
            <a:endParaRPr lang="zh-CN" sz="1700" dirty="0"/>
          </a:p>
        </p:txBody>
      </p:sp>
      <p:sp>
        <p:nvSpPr>
          <p:cNvPr id="3" name="Text 1"/>
          <p:cNvSpPr/>
          <p:nvPr/>
        </p:nvSpPr>
        <p:spPr>
          <a:xfrm>
            <a:off x="523577" y="787152"/>
            <a:ext cx="8554045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每个阶段配套一份活页工作页，结构统一为：阶段目标→输入条件→实施步骤→输出成果→自检清单→指导评价→整改记录，帮助项目团队形成完整的工程交付闭环。</a:t>
            </a:r>
            <a:endParaRPr lang="zh-CN" sz="700" dirty="0"/>
          </a:p>
        </p:txBody>
      </p:sp>
      <p:sp>
        <p:nvSpPr>
          <p:cNvPr id="4" name="Text 2"/>
          <p:cNvSpPr/>
          <p:nvPr/>
        </p:nvSpPr>
        <p:spPr>
          <a:xfrm>
            <a:off x="523577" y="1049982"/>
            <a:ext cx="393613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五阶段工作页体系</a:t>
            </a:r>
            <a:endParaRPr lang="zh-CN" sz="850" dirty="0"/>
          </a:p>
        </p:txBody>
      </p:sp>
      <p:sp>
        <p:nvSpPr>
          <p:cNvPr id="5" name="Text 3"/>
          <p:cNvSpPr/>
          <p:nvPr/>
        </p:nvSpPr>
        <p:spPr>
          <a:xfrm>
            <a:off x="523577" y="1258044"/>
            <a:ext cx="184026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700" dirty="0"/>
          </a:p>
        </p:txBody>
      </p:sp>
      <p:sp>
        <p:nvSpPr>
          <p:cNvPr id="6" name="Shape 4"/>
          <p:cNvSpPr/>
          <p:nvPr/>
        </p:nvSpPr>
        <p:spPr>
          <a:xfrm>
            <a:off x="523577" y="1404938"/>
            <a:ext cx="3936132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523577" y="1469975"/>
            <a:ext cx="393613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用户调研工作页</a:t>
            </a:r>
            <a:endParaRPr lang="zh-CN" sz="850" dirty="0"/>
          </a:p>
        </p:txBody>
      </p:sp>
      <p:sp>
        <p:nvSpPr>
          <p:cNvPr id="8" name="Text 6"/>
          <p:cNvSpPr/>
          <p:nvPr/>
        </p:nvSpPr>
        <p:spPr>
          <a:xfrm>
            <a:off x="523577" y="1738908"/>
            <a:ext cx="184026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700" dirty="0"/>
          </a:p>
        </p:txBody>
      </p:sp>
      <p:sp>
        <p:nvSpPr>
          <p:cNvPr id="9" name="Shape 7"/>
          <p:cNvSpPr/>
          <p:nvPr/>
        </p:nvSpPr>
        <p:spPr>
          <a:xfrm>
            <a:off x="523577" y="1885801"/>
            <a:ext cx="3936132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0" name="Text 8"/>
          <p:cNvSpPr/>
          <p:nvPr/>
        </p:nvSpPr>
        <p:spPr>
          <a:xfrm>
            <a:off x="523577" y="1950839"/>
            <a:ext cx="393613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概念设计工作页</a:t>
            </a:r>
            <a:endParaRPr lang="zh-CN" sz="850" dirty="0"/>
          </a:p>
        </p:txBody>
      </p:sp>
      <p:sp>
        <p:nvSpPr>
          <p:cNvPr id="11" name="Text 9"/>
          <p:cNvSpPr/>
          <p:nvPr/>
        </p:nvSpPr>
        <p:spPr>
          <a:xfrm>
            <a:off x="523577" y="2219771"/>
            <a:ext cx="184026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523577" y="2366665"/>
            <a:ext cx="3936132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523577" y="2431703"/>
            <a:ext cx="393613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深化设计工作页</a:t>
            </a:r>
            <a:endParaRPr lang="zh-CN" sz="850" dirty="0"/>
          </a:p>
        </p:txBody>
      </p:sp>
      <p:sp>
        <p:nvSpPr>
          <p:cNvPr id="14" name="Text 12"/>
          <p:cNvSpPr/>
          <p:nvPr/>
        </p:nvSpPr>
        <p:spPr>
          <a:xfrm>
            <a:off x="523577" y="2700635"/>
            <a:ext cx="184026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23577" y="2847529"/>
            <a:ext cx="3936132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523577" y="2912566"/>
            <a:ext cx="393613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工程验证工作页</a:t>
            </a:r>
            <a:endParaRPr lang="zh-CN" sz="850" dirty="0"/>
          </a:p>
        </p:txBody>
      </p:sp>
      <p:sp>
        <p:nvSpPr>
          <p:cNvPr id="17" name="Text 15"/>
          <p:cNvSpPr/>
          <p:nvPr/>
        </p:nvSpPr>
        <p:spPr>
          <a:xfrm>
            <a:off x="523577" y="3181499"/>
            <a:ext cx="184026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7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523577" y="3328392"/>
            <a:ext cx="3936132" cy="9525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9" name="Text 17"/>
          <p:cNvSpPr/>
          <p:nvPr/>
        </p:nvSpPr>
        <p:spPr>
          <a:xfrm>
            <a:off x="523577" y="3393430"/>
            <a:ext cx="393613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汇报交付工作页</a:t>
            </a:r>
            <a:endParaRPr lang="zh-CN" sz="850" dirty="0"/>
          </a:p>
        </p:txBody>
      </p:sp>
      <p:sp>
        <p:nvSpPr>
          <p:cNvPr id="20" name="Text 18"/>
          <p:cNvSpPr/>
          <p:nvPr/>
        </p:nvSpPr>
        <p:spPr>
          <a:xfrm>
            <a:off x="4689053" y="1049982"/>
            <a:ext cx="3936132" cy="1400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七条工程实操避坑速查</a:t>
            </a:r>
            <a:endParaRPr lang="zh-CN" sz="850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23581" y="1265672"/>
            <a:ext cx="138038" cy="138038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4988123" y="1262807"/>
            <a:ext cx="363706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用户调研流于形式</a:t>
            </a:r>
            <a:endParaRPr lang="zh-CN" sz="850" dirty="0"/>
          </a:p>
        </p:txBody>
      </p:sp>
      <p:sp>
        <p:nvSpPr>
          <p:cNvPr id="23" name="Text 20"/>
          <p:cNvSpPr/>
          <p:nvPr/>
        </p:nvSpPr>
        <p:spPr>
          <a:xfrm>
            <a:off x="4988123" y="1462757"/>
            <a:ext cx="3637062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应对：提前建立信任，使用老人容易理解的语言，记录真实原话</a:t>
            </a:r>
            <a:endParaRPr lang="zh-CN" sz="700" dirty="0"/>
          </a:p>
        </p:txBody>
      </p:sp>
      <p:pic>
        <p:nvPicPr>
          <p:cNvPr id="24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23581" y="1720416"/>
            <a:ext cx="138038" cy="138038"/>
          </a:xfrm>
          <a:prstGeom prst="rect">
            <a:avLst/>
          </a:prstGeom>
        </p:spPr>
      </p:pic>
      <p:sp>
        <p:nvSpPr>
          <p:cNvPr id="25" name="Text 21"/>
          <p:cNvSpPr/>
          <p:nvPr/>
        </p:nvSpPr>
        <p:spPr>
          <a:xfrm>
            <a:off x="4988123" y="1717551"/>
            <a:ext cx="363706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技术路线贪大求全</a:t>
            </a:r>
            <a:endParaRPr lang="zh-CN" sz="850" dirty="0"/>
          </a:p>
        </p:txBody>
      </p:sp>
      <p:sp>
        <p:nvSpPr>
          <p:cNvPr id="26" name="Text 22"/>
          <p:cNvSpPr/>
          <p:nvPr/>
        </p:nvSpPr>
        <p:spPr>
          <a:xfrm>
            <a:off x="4988123" y="1917502"/>
            <a:ext cx="3637062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应对：MVP思维，优先完成1—2项核心能力</a:t>
            </a:r>
            <a:endParaRPr lang="zh-CN" sz="700" dirty="0"/>
          </a:p>
        </p:txBody>
      </p:sp>
      <p:pic>
        <p:nvPicPr>
          <p:cNvPr id="27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3581" y="2175160"/>
            <a:ext cx="138038" cy="138038"/>
          </a:xfrm>
          <a:prstGeom prst="rect">
            <a:avLst/>
          </a:prstGeom>
        </p:spPr>
      </p:pic>
      <p:sp>
        <p:nvSpPr>
          <p:cNvPr id="28" name="Text 23"/>
          <p:cNvSpPr/>
          <p:nvPr/>
        </p:nvSpPr>
        <p:spPr>
          <a:xfrm>
            <a:off x="4988123" y="2172295"/>
            <a:ext cx="363706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三维模型无法制造</a:t>
            </a:r>
            <a:endParaRPr lang="zh-CN" sz="850" dirty="0"/>
          </a:p>
        </p:txBody>
      </p:sp>
      <p:sp>
        <p:nvSpPr>
          <p:cNvPr id="29" name="Text 24"/>
          <p:cNvSpPr/>
          <p:nvPr/>
        </p:nvSpPr>
        <p:spPr>
          <a:xfrm>
            <a:off x="4988123" y="2372246"/>
            <a:ext cx="3637062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应对：使用DFM检查清单逐项验证壁厚、拔模与装配关系</a:t>
            </a:r>
            <a:endParaRPr lang="zh-CN" sz="700" dirty="0"/>
          </a:p>
        </p:txBody>
      </p:sp>
      <p:pic>
        <p:nvPicPr>
          <p:cNvPr id="3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23581" y="2629905"/>
            <a:ext cx="138038" cy="138038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4988123" y="2627040"/>
            <a:ext cx="363706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电路与PCB设计不规范</a:t>
            </a:r>
            <a:endParaRPr lang="zh-CN" sz="850" dirty="0"/>
          </a:p>
        </p:txBody>
      </p:sp>
      <p:sp>
        <p:nvSpPr>
          <p:cNvPr id="32" name="Text 26"/>
          <p:cNvSpPr/>
          <p:nvPr/>
        </p:nvSpPr>
        <p:spPr>
          <a:xfrm>
            <a:off x="4988123" y="2826990"/>
            <a:ext cx="3637062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应对：参考成熟评估板，明确天线区域和板层设计</a:t>
            </a:r>
            <a:endParaRPr lang="zh-CN" sz="700" dirty="0"/>
          </a:p>
        </p:txBody>
      </p:sp>
      <p:pic>
        <p:nvPicPr>
          <p:cNvPr id="33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23581" y="3084649"/>
            <a:ext cx="138038" cy="138038"/>
          </a:xfrm>
          <a:prstGeom prst="rect">
            <a:avLst/>
          </a:prstGeom>
        </p:spPr>
      </p:pic>
      <p:sp>
        <p:nvSpPr>
          <p:cNvPr id="34" name="Text 27"/>
          <p:cNvSpPr/>
          <p:nvPr/>
        </p:nvSpPr>
        <p:spPr>
          <a:xfrm>
            <a:off x="4988123" y="3081784"/>
            <a:ext cx="363706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训练好但真实测试差</a:t>
            </a:r>
            <a:endParaRPr lang="zh-CN" sz="850" dirty="0"/>
          </a:p>
        </p:txBody>
      </p:sp>
      <p:sp>
        <p:nvSpPr>
          <p:cNvPr id="35" name="Text 28"/>
          <p:cNvSpPr/>
          <p:nvPr/>
        </p:nvSpPr>
        <p:spPr>
          <a:xfrm>
            <a:off x="4988123" y="3281735"/>
            <a:ext cx="3637062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应对：增加测试场景，保留独立验证数据，避免对少量动作反复调参</a:t>
            </a:r>
            <a:endParaRPr lang="zh-CN" sz="700" dirty="0"/>
          </a:p>
        </p:txBody>
      </p:sp>
      <p:pic>
        <p:nvPicPr>
          <p:cNvPr id="36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723581" y="3539393"/>
            <a:ext cx="138038" cy="138038"/>
          </a:xfrm>
          <a:prstGeom prst="rect">
            <a:avLst/>
          </a:prstGeom>
        </p:spPr>
      </p:pic>
      <p:sp>
        <p:nvSpPr>
          <p:cNvPr id="37" name="Text 29"/>
          <p:cNvSpPr/>
          <p:nvPr/>
        </p:nvSpPr>
        <p:spPr>
          <a:xfrm>
            <a:off x="4988123" y="3536528"/>
            <a:ext cx="363706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手环续航不足</a:t>
            </a:r>
            <a:endParaRPr lang="zh-CN" sz="850" dirty="0"/>
          </a:p>
        </p:txBody>
      </p:sp>
      <p:sp>
        <p:nvSpPr>
          <p:cNvPr id="38" name="Text 30"/>
          <p:cNvSpPr/>
          <p:nvPr/>
        </p:nvSpPr>
        <p:spPr>
          <a:xfrm>
            <a:off x="4988123" y="3736479"/>
            <a:ext cx="3637062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应对：间歇采集，动态开启定位，优化无线广播与休眠策略</a:t>
            </a:r>
            <a:endParaRPr lang="zh-CN" sz="700" dirty="0"/>
          </a:p>
        </p:txBody>
      </p:sp>
      <p:pic>
        <p:nvPicPr>
          <p:cNvPr id="39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723581" y="3994138"/>
            <a:ext cx="138038" cy="138038"/>
          </a:xfrm>
          <a:prstGeom prst="rect">
            <a:avLst/>
          </a:prstGeom>
        </p:spPr>
      </p:pic>
      <p:sp>
        <p:nvSpPr>
          <p:cNvPr id="40" name="Text 31"/>
          <p:cNvSpPr/>
          <p:nvPr/>
        </p:nvSpPr>
        <p:spPr>
          <a:xfrm>
            <a:off x="4988123" y="3991273"/>
            <a:ext cx="3637062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汇报华丽但缺测试证据</a:t>
            </a:r>
            <a:endParaRPr lang="zh-CN" sz="850" dirty="0"/>
          </a:p>
        </p:txBody>
      </p:sp>
      <p:sp>
        <p:nvSpPr>
          <p:cNvPr id="41" name="Text 32"/>
          <p:cNvSpPr/>
          <p:nvPr/>
        </p:nvSpPr>
        <p:spPr>
          <a:xfrm>
            <a:off x="4988123" y="4191223"/>
            <a:ext cx="3637062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应对：展示真实数据，呈现失败案例，说明问题与整改过程</a:t>
            </a:r>
            <a:endParaRPr lang="zh-CN" sz="700" dirty="0"/>
          </a:p>
        </p:txBody>
      </p:sp>
      <p:sp>
        <p:nvSpPr>
          <p:cNvPr id="42" name="Shape 33"/>
          <p:cNvSpPr/>
          <p:nvPr/>
        </p:nvSpPr>
        <p:spPr>
          <a:xfrm>
            <a:off x="523577" y="4462165"/>
            <a:ext cx="8096845" cy="294233"/>
          </a:xfrm>
          <a:prstGeom prst="roundRect">
            <a:avLst>
              <a:gd name="adj" fmla="val 13139"/>
            </a:avLst>
          </a:prstGeom>
          <a:solidFill>
            <a:srgbClr val="F9D2EB"/>
          </a:solidFill>
          <a:ln/>
        </p:spPr>
      </p:sp>
      <p:pic>
        <p:nvPicPr>
          <p:cNvPr id="43" name="Image 7" descr="preencoded.png">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15553" y="4582344"/>
            <a:ext cx="115044" cy="91976"/>
          </a:xfrm>
          <a:prstGeom prst="rect">
            <a:avLst/>
          </a:prstGeom>
        </p:spPr>
      </p:pic>
      <p:sp>
        <p:nvSpPr>
          <p:cNvPr id="44" name="Text 34"/>
          <p:cNvSpPr/>
          <p:nvPr/>
        </p:nvSpPr>
        <p:spPr>
          <a:xfrm>
            <a:off x="822573" y="4549825"/>
            <a:ext cx="8163074" cy="1253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4000"/>
              </a:lnSpc>
              <a:buNone/>
            </a:pPr>
            <a:r>
              <a:rPr lang="zh-CN" altLang="en-US" sz="7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工程交付的本质：不是"做出一个东西"，而是交付功能可靠、用户认可、成本可控并能够按期完成的产品系统。</a:t>
            </a:r>
            <a:endParaRPr lang="zh-CN" sz="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7205"/>
            <a:ext cx="8096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18学时完成一次完整工程交付</a:t>
            </a:r>
            <a:endParaRPr lang="zh-CN" sz="2150" dirty="0"/>
          </a:p>
        </p:txBody>
      </p:sp>
      <p:sp>
        <p:nvSpPr>
          <p:cNvPr id="3" name="Text 1"/>
          <p:cNvSpPr/>
          <p:nvPr/>
        </p:nvSpPr>
        <p:spPr>
          <a:xfrm>
            <a:off x="523577" y="941040"/>
            <a:ext cx="8554045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本项目以工程化、闭环化方式组织五个阶段，每阶段均按"输入—活动—输出—验收"构成完整工作单元，三次验收节点贯穿全程，确保工程质量与交付节奏。</a:t>
            </a:r>
            <a:endParaRPr lang="zh-CN" sz="9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242789"/>
            <a:ext cx="2698924" cy="47453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2193" y="1824782"/>
            <a:ext cx="246169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</a:t>
            </a:r>
            <a:endParaRPr lang="zh-CN" sz="1050" dirty="0"/>
          </a:p>
        </p:txBody>
      </p:sp>
      <p:sp>
        <p:nvSpPr>
          <p:cNvPr id="6" name="Text 3"/>
          <p:cNvSpPr/>
          <p:nvPr/>
        </p:nvSpPr>
        <p:spPr>
          <a:xfrm>
            <a:off x="642193" y="2063725"/>
            <a:ext cx="2461692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2学时</a:t>
            </a:r>
            <a:endParaRPr lang="zh-CN" sz="9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访谈·风险评估·需求分析</a:t>
            </a:r>
            <a:endParaRPr lang="zh-CN" sz="9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2501" y="1242789"/>
            <a:ext cx="2698924" cy="474538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341117" y="1824782"/>
            <a:ext cx="246169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</a:t>
            </a:r>
            <a:endParaRPr lang="zh-CN" sz="1050" dirty="0"/>
          </a:p>
        </p:txBody>
      </p:sp>
      <p:sp>
        <p:nvSpPr>
          <p:cNvPr id="9" name="Text 5"/>
          <p:cNvSpPr/>
          <p:nvPr/>
        </p:nvSpPr>
        <p:spPr>
          <a:xfrm>
            <a:off x="3341117" y="2063725"/>
            <a:ext cx="2461692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9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AI方案·技术选型·概念评审</a:t>
            </a:r>
            <a:endParaRPr lang="zh-CN" sz="9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1425" y="1242789"/>
            <a:ext cx="2698924" cy="474538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40041" y="1824782"/>
            <a:ext cx="246169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</a:t>
            </a:r>
            <a:endParaRPr lang="zh-CN" sz="1050" dirty="0"/>
          </a:p>
        </p:txBody>
      </p:sp>
      <p:sp>
        <p:nvSpPr>
          <p:cNvPr id="12" name="Text 7"/>
          <p:cNvSpPr/>
          <p:nvPr/>
        </p:nvSpPr>
        <p:spPr>
          <a:xfrm>
            <a:off x="6040041" y="2063725"/>
            <a:ext cx="2461692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4学时</a:t>
            </a:r>
            <a:endParaRPr lang="zh-CN" sz="9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三维建模·电路设计·CMF·BOM</a:t>
            </a:r>
            <a:endParaRPr lang="zh-CN" sz="9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577" y="2608436"/>
            <a:ext cx="2698924" cy="474538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42193" y="3190429"/>
            <a:ext cx="246169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1050" dirty="0"/>
          </a:p>
        </p:txBody>
      </p:sp>
      <p:sp>
        <p:nvSpPr>
          <p:cNvPr id="15" name="Text 9"/>
          <p:cNvSpPr/>
          <p:nvPr/>
        </p:nvSpPr>
        <p:spPr>
          <a:xfrm>
            <a:off x="642193" y="3429372"/>
            <a:ext cx="2461692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6学时</a:t>
            </a:r>
            <a:endParaRPr lang="zh-CN" sz="9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原型制作·算法调试·功能测试</a:t>
            </a:r>
            <a:endParaRPr lang="zh-CN" sz="9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2501" y="2608436"/>
            <a:ext cx="2698924" cy="474538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3341117" y="3190429"/>
            <a:ext cx="2461692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汇报展示</a:t>
            </a:r>
            <a:endParaRPr lang="zh-CN" sz="1050" dirty="0"/>
          </a:p>
        </p:txBody>
      </p:sp>
      <p:sp>
        <p:nvSpPr>
          <p:cNvPr id="18" name="Text 11"/>
          <p:cNvSpPr/>
          <p:nvPr/>
        </p:nvSpPr>
        <p:spPr>
          <a:xfrm>
            <a:off x="3341117" y="3429372"/>
            <a:ext cx="2461692" cy="42609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127000"/>
              </a:lnSpc>
              <a:spcAft>
                <a:spcPts val="500"/>
              </a:spcAft>
              <a:buNone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2学时</a:t>
            </a:r>
            <a:endParaRPr lang="zh-CN" sz="900" dirty="0"/>
          </a:p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成果汇报·演示视频·答辩评审</a:t>
            </a:r>
            <a:endParaRPr lang="zh-CN" sz="900" dirty="0"/>
          </a:p>
        </p:txBody>
      </p:sp>
      <p:sp>
        <p:nvSpPr>
          <p:cNvPr id="19" name="Shape 12"/>
          <p:cNvSpPr/>
          <p:nvPr/>
        </p:nvSpPr>
        <p:spPr>
          <a:xfrm>
            <a:off x="523577" y="4095006"/>
            <a:ext cx="8096845" cy="671289"/>
          </a:xfrm>
          <a:prstGeom prst="roundRect">
            <a:avLst>
              <a:gd name="adj" fmla="val 742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528340" y="4099768"/>
            <a:ext cx="2695724" cy="661764"/>
          </a:xfrm>
          <a:custGeom>
            <a:avLst/>
            <a:gdLst/>
            <a:ahLst/>
            <a:cxnLst/>
            <a:rect l="l" t="t" r="r" b="b"/>
            <a:pathLst>
              <a:path w="2695724" h="661764">
                <a:moveTo>
                  <a:pt x="41523" y="0"/>
                </a:moveTo>
                <a:lnTo>
                  <a:pt x="2695724" y="0"/>
                </a:lnTo>
                <a:lnTo>
                  <a:pt x="2695724" y="661764"/>
                </a:lnTo>
                <a:lnTo>
                  <a:pt x="41523" y="661764"/>
                </a:lnTo>
                <a:arcTo hR="41523" wR="41523" stAng="5400000" swAng="5400000"/>
                <a:lnTo>
                  <a:pt x="0" y="41523"/>
                </a:lnTo>
                <a:arcTo hR="41523" wR="41523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1" name="Text 14"/>
          <p:cNvSpPr/>
          <p:nvPr/>
        </p:nvSpPr>
        <p:spPr>
          <a:xfrm>
            <a:off x="646956" y="4218384"/>
            <a:ext cx="2458492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概念验收</a:t>
            </a:r>
            <a:endParaRPr lang="zh-CN" sz="1050" dirty="0"/>
          </a:p>
        </p:txBody>
      </p:sp>
      <p:sp>
        <p:nvSpPr>
          <p:cNvPr id="22" name="Text 15"/>
          <p:cNvSpPr/>
          <p:nvPr/>
        </p:nvSpPr>
        <p:spPr>
          <a:xfrm>
            <a:off x="646956" y="4462090"/>
            <a:ext cx="2458492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2学时后节点</a:t>
            </a:r>
            <a:endParaRPr lang="zh-CN" sz="900" dirty="0"/>
          </a:p>
        </p:txBody>
      </p:sp>
      <p:sp>
        <p:nvSpPr>
          <p:cNvPr id="23" name="Shape 16"/>
          <p:cNvSpPr/>
          <p:nvPr/>
        </p:nvSpPr>
        <p:spPr>
          <a:xfrm>
            <a:off x="3224064" y="4099768"/>
            <a:ext cx="2695798" cy="661764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24" name="Shape 17"/>
          <p:cNvSpPr/>
          <p:nvPr/>
        </p:nvSpPr>
        <p:spPr>
          <a:xfrm>
            <a:off x="3224064" y="4099768"/>
            <a:ext cx="14288" cy="66176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5" name="Text 18"/>
          <p:cNvSpPr/>
          <p:nvPr/>
        </p:nvSpPr>
        <p:spPr>
          <a:xfrm>
            <a:off x="3342680" y="4218384"/>
            <a:ext cx="2458566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工程验收</a:t>
            </a:r>
            <a:endParaRPr lang="zh-CN" sz="1050" dirty="0"/>
          </a:p>
        </p:txBody>
      </p:sp>
      <p:sp>
        <p:nvSpPr>
          <p:cNvPr id="26" name="Text 19"/>
          <p:cNvSpPr/>
          <p:nvPr/>
        </p:nvSpPr>
        <p:spPr>
          <a:xfrm>
            <a:off x="3342680" y="4462090"/>
            <a:ext cx="2458566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14学时后节点</a:t>
            </a:r>
            <a:endParaRPr lang="zh-CN" sz="900" dirty="0"/>
          </a:p>
        </p:txBody>
      </p:sp>
      <p:sp>
        <p:nvSpPr>
          <p:cNvPr id="27" name="Shape 20"/>
          <p:cNvSpPr/>
          <p:nvPr/>
        </p:nvSpPr>
        <p:spPr>
          <a:xfrm>
            <a:off x="5919862" y="4099768"/>
            <a:ext cx="2695798" cy="661764"/>
          </a:xfrm>
          <a:custGeom>
            <a:avLst/>
            <a:gdLst/>
            <a:ahLst/>
            <a:cxnLst/>
            <a:rect l="l" t="t" r="r" b="b"/>
            <a:pathLst>
              <a:path w="2695798" h="661764">
                <a:moveTo>
                  <a:pt x="0" y="0"/>
                </a:moveTo>
                <a:lnTo>
                  <a:pt x="2654275" y="0"/>
                </a:lnTo>
                <a:arcTo hR="41523" wR="41523" stAng="16200000" swAng="5400000"/>
                <a:lnTo>
                  <a:pt x="2695798" y="620241"/>
                </a:lnTo>
                <a:arcTo hR="41523" wR="41523" stAng="0" swAng="5400000"/>
                <a:lnTo>
                  <a:pt x="0" y="661764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8" name="Shape 21"/>
          <p:cNvSpPr/>
          <p:nvPr/>
        </p:nvSpPr>
        <p:spPr>
          <a:xfrm>
            <a:off x="5919862" y="4099768"/>
            <a:ext cx="14288" cy="66176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9" name="Text 22"/>
          <p:cNvSpPr/>
          <p:nvPr/>
        </p:nvSpPr>
        <p:spPr>
          <a:xfrm>
            <a:off x="6038478" y="4218384"/>
            <a:ext cx="2458566" cy="1792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✅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终审交付</a:t>
            </a:r>
            <a:endParaRPr lang="zh-CN" sz="1050" dirty="0"/>
          </a:p>
        </p:txBody>
      </p:sp>
      <p:sp>
        <p:nvSpPr>
          <p:cNvPr id="30" name="Text 23"/>
          <p:cNvSpPr/>
          <p:nvPr/>
        </p:nvSpPr>
        <p:spPr>
          <a:xfrm>
            <a:off x="6038478" y="4462090"/>
            <a:ext cx="2458566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18学时结束</a:t>
            </a:r>
            <a:endParaRPr lang="zh-CN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488305"/>
            <a:ext cx="4667845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用户调研：走进独居老人的真实生活</a:t>
            </a:r>
            <a:endParaRPr lang="zh-CN" sz="2150" dirty="0"/>
          </a:p>
        </p:txBody>
      </p:sp>
      <p:sp>
        <p:nvSpPr>
          <p:cNvPr id="4" name="Text 1"/>
          <p:cNvSpPr/>
          <p:nvPr/>
        </p:nvSpPr>
        <p:spPr>
          <a:xfrm>
            <a:off x="3952577" y="998413"/>
            <a:ext cx="4667845" cy="36165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调研目标是深入理解独居老人日常活动规律、发现居家空间中的真实安全风险，并了解老人对不同安全设备的真实态度。访谈对象涵盖独居老人、社区养老服务人员及老人家属。</a:t>
            </a:r>
            <a:endParaRPr lang="zh-CN" sz="900" dirty="0"/>
          </a:p>
        </p:txBody>
      </p:sp>
      <p:sp>
        <p:nvSpPr>
          <p:cNvPr id="5" name="Text 2"/>
          <p:cNvSpPr/>
          <p:nvPr/>
        </p:nvSpPr>
        <p:spPr>
          <a:xfrm>
            <a:off x="3952577" y="1588443"/>
            <a:ext cx="21891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访谈核心内容</a:t>
            </a:r>
            <a:endParaRPr lang="zh-CN" sz="1050" dirty="0"/>
          </a:p>
        </p:txBody>
      </p:sp>
      <p:sp>
        <p:nvSpPr>
          <p:cNvPr id="6" name="Text 3"/>
          <p:cNvSpPr/>
          <p:nvPr/>
        </p:nvSpPr>
        <p:spPr>
          <a:xfrm>
            <a:off x="3952577" y="1870397"/>
            <a:ext cx="2189187" cy="155934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日常作息</a:t>
            </a:r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：起床、如厕、洗浴、做饭与就寝的时间和动线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安全经历</a:t>
            </a:r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：是否发生过跌倒、晕厥或走失？事后如何被发现？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设备使用</a:t>
            </a:r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：呼叫器、手环或监控设备的使用经历与放弃原因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心理感受</a:t>
            </a:r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：对独居安全的最大担忧及对持续监测与隐私的看法</a:t>
            </a:r>
            <a:endParaRPr lang="zh-CN" sz="900" dirty="0"/>
          </a:p>
        </p:txBody>
      </p:sp>
      <p:sp>
        <p:nvSpPr>
          <p:cNvPr id="7" name="Text 4"/>
          <p:cNvSpPr/>
          <p:nvPr/>
        </p:nvSpPr>
        <p:spPr>
          <a:xfrm>
            <a:off x="3952577" y="3537198"/>
            <a:ext cx="21891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访谈技巧</a:t>
            </a:r>
            <a:endParaRPr lang="zh-CN" sz="1050" dirty="0"/>
          </a:p>
        </p:txBody>
      </p:sp>
      <p:sp>
        <p:nvSpPr>
          <p:cNvPr id="8" name="Text 5"/>
          <p:cNvSpPr/>
          <p:nvPr/>
        </p:nvSpPr>
        <p:spPr>
          <a:xfrm>
            <a:off x="3952577" y="3819153"/>
            <a:ext cx="2189187" cy="7984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建立信任，使用老人容易理解的语言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使用开放式问题，认真记录原话</a:t>
            </a:r>
            <a:endParaRPr lang="zh-CN" sz="900" dirty="0"/>
          </a:p>
          <a:p>
            <a:pPr algn="l" marL="182880" indent="-182880">
              <a:lnSpc>
                <a:spcPct val="127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避免诱导性提问，录音拍照前获得同意</a:t>
            </a:r>
            <a:endParaRPr lang="zh-CN" sz="900" dirty="0"/>
          </a:p>
        </p:txBody>
      </p:sp>
      <p:sp>
        <p:nvSpPr>
          <p:cNvPr id="9" name="Text 6"/>
          <p:cNvSpPr/>
          <p:nvPr/>
        </p:nvSpPr>
        <p:spPr>
          <a:xfrm>
            <a:off x="6435998" y="1588443"/>
            <a:ext cx="2189187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阶段输出成果</a:t>
            </a:r>
            <a:endParaRPr lang="zh-CN" sz="1050" dirty="0"/>
          </a:p>
        </p:txBody>
      </p:sp>
      <p:sp>
        <p:nvSpPr>
          <p:cNvPr id="10" name="Shape 7"/>
          <p:cNvSpPr/>
          <p:nvPr/>
        </p:nvSpPr>
        <p:spPr>
          <a:xfrm>
            <a:off x="6435998" y="1883866"/>
            <a:ext cx="2189187" cy="728588"/>
          </a:xfrm>
          <a:prstGeom prst="roundRect">
            <a:avLst>
              <a:gd name="adj" fmla="val 683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68901" y="2016770"/>
            <a:ext cx="192338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用户画像</a:t>
            </a:r>
            <a:endParaRPr lang="zh-CN" sz="1050" dirty="0"/>
          </a:p>
        </p:txBody>
      </p:sp>
      <p:sp>
        <p:nvSpPr>
          <p:cNvPr id="12" name="Text 9"/>
          <p:cNvSpPr/>
          <p:nvPr/>
        </p:nvSpPr>
        <p:spPr>
          <a:xfrm>
            <a:off x="6568901" y="2298725"/>
            <a:ext cx="1923380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真实行为模式与需求图谱</a:t>
            </a:r>
            <a:endParaRPr lang="zh-CN" sz="900" dirty="0"/>
          </a:p>
        </p:txBody>
      </p:sp>
      <p:sp>
        <p:nvSpPr>
          <p:cNvPr id="13" name="Shape 10"/>
          <p:cNvSpPr/>
          <p:nvPr/>
        </p:nvSpPr>
        <p:spPr>
          <a:xfrm>
            <a:off x="6435998" y="2719908"/>
            <a:ext cx="2189187" cy="728588"/>
          </a:xfrm>
          <a:prstGeom prst="roundRect">
            <a:avLst>
              <a:gd name="adj" fmla="val 683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568901" y="2852812"/>
            <a:ext cx="192338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用户旅程图</a:t>
            </a:r>
            <a:endParaRPr lang="zh-CN" sz="1050" dirty="0"/>
          </a:p>
        </p:txBody>
      </p:sp>
      <p:sp>
        <p:nvSpPr>
          <p:cNvPr id="15" name="Text 12"/>
          <p:cNvSpPr/>
          <p:nvPr/>
        </p:nvSpPr>
        <p:spPr>
          <a:xfrm>
            <a:off x="6568901" y="3134767"/>
            <a:ext cx="1923380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时间轴×活动×场景×痛点×设计机会</a:t>
            </a:r>
            <a:endParaRPr lang="zh-CN" sz="900" dirty="0"/>
          </a:p>
        </p:txBody>
      </p:sp>
      <p:sp>
        <p:nvSpPr>
          <p:cNvPr id="16" name="Shape 13"/>
          <p:cNvSpPr/>
          <p:nvPr/>
        </p:nvSpPr>
        <p:spPr>
          <a:xfrm>
            <a:off x="6435998" y="3555950"/>
            <a:ext cx="2189187" cy="728588"/>
          </a:xfrm>
          <a:prstGeom prst="roundRect">
            <a:avLst>
              <a:gd name="adj" fmla="val 683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568901" y="3688854"/>
            <a:ext cx="1923380" cy="1745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需求优先级排序表</a:t>
            </a:r>
            <a:endParaRPr lang="zh-CN" sz="1050" dirty="0"/>
          </a:p>
        </p:txBody>
      </p:sp>
      <p:sp>
        <p:nvSpPr>
          <p:cNvPr id="18" name="Text 15"/>
          <p:cNvSpPr/>
          <p:nvPr/>
        </p:nvSpPr>
        <p:spPr>
          <a:xfrm>
            <a:off x="6568901" y="3970809"/>
            <a:ext cx="1923380" cy="180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7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按重要程度与紧急程度分级</a:t>
            </a:r>
            <a:endParaRPr lang="zh-CN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6152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居家安全风险评估：风险藏在哪里？</a:t>
            </a:r>
            <a:endParaRPr lang="zh-CN" sz="1900" dirty="0"/>
          </a:p>
        </p:txBody>
      </p:sp>
      <p:sp>
        <p:nvSpPr>
          <p:cNvPr id="3" name="Text 1"/>
          <p:cNvSpPr/>
          <p:nvPr/>
        </p:nvSpPr>
        <p:spPr>
          <a:xfrm>
            <a:off x="523577" y="879202"/>
            <a:ext cx="855404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居家安全风险评估覆盖八个维度共40项检查，通过实地观察、拍照记录与逐项评分，识别高、中、低风险区域，并为雷达、摄像及网关设备提供安装位置建议。</a:t>
            </a:r>
            <a:endParaRPr lang="zh-CN" sz="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122611"/>
            <a:ext cx="208583" cy="2085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1435075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照明</a:t>
            </a:r>
            <a:endParaRPr lang="zh-CN" sz="950" dirty="0"/>
          </a:p>
        </p:txBody>
      </p:sp>
      <p:sp>
        <p:nvSpPr>
          <p:cNvPr id="6" name="Text 3"/>
          <p:cNvSpPr/>
          <p:nvPr/>
        </p:nvSpPr>
        <p:spPr>
          <a:xfrm>
            <a:off x="523577" y="1638300"/>
            <a:ext cx="3996482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夜间照度、感应照明覆盖范围</a:t>
            </a:r>
            <a:endParaRPr lang="zh-CN" sz="8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23941" y="1122611"/>
            <a:ext cx="208583" cy="2085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623941" y="1435075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地面</a:t>
            </a:r>
            <a:endParaRPr lang="zh-CN" sz="950" dirty="0"/>
          </a:p>
        </p:txBody>
      </p:sp>
      <p:sp>
        <p:nvSpPr>
          <p:cNvPr id="9" name="Text 5"/>
          <p:cNvSpPr/>
          <p:nvPr/>
        </p:nvSpPr>
        <p:spPr>
          <a:xfrm>
            <a:off x="4623941" y="1638300"/>
            <a:ext cx="3996482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防滑、地毯翘边、门槛高度</a:t>
            </a:r>
            <a:endParaRPr lang="zh-CN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1954485"/>
            <a:ext cx="208583" cy="2085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523577" y="2266950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扶手</a:t>
            </a:r>
            <a:endParaRPr lang="zh-CN" sz="950" dirty="0"/>
          </a:p>
        </p:txBody>
      </p:sp>
      <p:sp>
        <p:nvSpPr>
          <p:cNvPr id="12" name="Text 7"/>
          <p:cNvSpPr/>
          <p:nvPr/>
        </p:nvSpPr>
        <p:spPr>
          <a:xfrm>
            <a:off x="523577" y="2470175"/>
            <a:ext cx="3996482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如厕、淋浴、楼梯连续扶手</a:t>
            </a:r>
            <a:endParaRPr lang="zh-CN" sz="8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23941" y="1954485"/>
            <a:ext cx="208583" cy="20858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623941" y="2266950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家具</a:t>
            </a:r>
            <a:endParaRPr lang="zh-CN" sz="950" dirty="0"/>
          </a:p>
        </p:txBody>
      </p:sp>
      <p:sp>
        <p:nvSpPr>
          <p:cNvPr id="15" name="Text 9"/>
          <p:cNvSpPr/>
          <p:nvPr/>
        </p:nvSpPr>
        <p:spPr>
          <a:xfrm>
            <a:off x="4623941" y="2470175"/>
            <a:ext cx="3996482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床椅高度适合性、低矮绊倒风险</a:t>
            </a:r>
            <a:endParaRPr lang="zh-CN" sz="8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2786360"/>
            <a:ext cx="208583" cy="208583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523577" y="3098825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生活动线</a:t>
            </a:r>
            <a:endParaRPr lang="zh-CN" sz="950" dirty="0"/>
          </a:p>
        </p:txBody>
      </p:sp>
      <p:sp>
        <p:nvSpPr>
          <p:cNvPr id="18" name="Text 11"/>
          <p:cNvSpPr/>
          <p:nvPr/>
        </p:nvSpPr>
        <p:spPr>
          <a:xfrm>
            <a:off x="523577" y="3302050"/>
            <a:ext cx="3996482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常用路线通畅、电线杂物清理</a:t>
            </a:r>
            <a:endParaRPr lang="zh-CN" sz="800" dirty="0"/>
          </a:p>
        </p:txBody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23941" y="2786360"/>
            <a:ext cx="208583" cy="208583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4623941" y="3098825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厨房</a:t>
            </a:r>
            <a:endParaRPr lang="zh-CN" sz="950" dirty="0"/>
          </a:p>
        </p:txBody>
      </p:sp>
      <p:sp>
        <p:nvSpPr>
          <p:cNvPr id="21" name="Text 13"/>
          <p:cNvSpPr/>
          <p:nvPr/>
        </p:nvSpPr>
        <p:spPr>
          <a:xfrm>
            <a:off x="4623941" y="3302050"/>
            <a:ext cx="3996482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踩凳取物风险、地面水渍油污</a:t>
            </a:r>
            <a:endParaRPr lang="zh-CN" sz="800" dirty="0"/>
          </a:p>
        </p:txBody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3577" y="3618235"/>
            <a:ext cx="208583" cy="208583"/>
          </a:xfrm>
          <a:prstGeom prst="rect">
            <a:avLst/>
          </a:prstGeom>
        </p:spPr>
      </p:pic>
      <p:sp>
        <p:nvSpPr>
          <p:cNvPr id="23" name="Text 14"/>
          <p:cNvSpPr/>
          <p:nvPr/>
        </p:nvSpPr>
        <p:spPr>
          <a:xfrm>
            <a:off x="523577" y="3930700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楼梯</a:t>
            </a:r>
            <a:endParaRPr lang="zh-CN" sz="950" dirty="0"/>
          </a:p>
        </p:txBody>
      </p:sp>
      <p:sp>
        <p:nvSpPr>
          <p:cNvPr id="24" name="Text 15"/>
          <p:cNvSpPr/>
          <p:nvPr/>
        </p:nvSpPr>
        <p:spPr>
          <a:xfrm>
            <a:off x="523577" y="4133924"/>
            <a:ext cx="3996482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照明、防滑条、扶手完整性</a:t>
            </a:r>
            <a:endParaRPr lang="zh-CN" sz="800" dirty="0"/>
          </a:p>
        </p:txBody>
      </p:sp>
      <p:pic>
        <p:nvPicPr>
          <p:cNvPr id="25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623941" y="3618235"/>
            <a:ext cx="208583" cy="208583"/>
          </a:xfrm>
          <a:prstGeom prst="rect">
            <a:avLst/>
          </a:prstGeom>
        </p:spPr>
      </p:pic>
      <p:sp>
        <p:nvSpPr>
          <p:cNvPr id="26" name="Text 16"/>
          <p:cNvSpPr/>
          <p:nvPr/>
        </p:nvSpPr>
        <p:spPr>
          <a:xfrm>
            <a:off x="4623941" y="3930700"/>
            <a:ext cx="3996482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户外环境</a:t>
            </a:r>
            <a:endParaRPr lang="zh-CN" sz="950" dirty="0"/>
          </a:p>
        </p:txBody>
      </p:sp>
      <p:sp>
        <p:nvSpPr>
          <p:cNvPr id="27" name="Text 17"/>
          <p:cNvSpPr/>
          <p:nvPr/>
        </p:nvSpPr>
        <p:spPr>
          <a:xfrm>
            <a:off x="4623941" y="4133924"/>
            <a:ext cx="3996482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道路平整度、夜间照明充足性</a:t>
            </a:r>
            <a:endParaRPr lang="zh-CN" sz="800" dirty="0"/>
          </a:p>
        </p:txBody>
      </p:sp>
      <p:sp>
        <p:nvSpPr>
          <p:cNvPr id="28" name="Shape 18"/>
          <p:cNvSpPr/>
          <p:nvPr/>
        </p:nvSpPr>
        <p:spPr>
          <a:xfrm>
            <a:off x="523577" y="4377333"/>
            <a:ext cx="8096845" cy="359941"/>
          </a:xfrm>
          <a:prstGeom prst="roundRect">
            <a:avLst>
              <a:gd name="adj" fmla="val 12173"/>
            </a:avLst>
          </a:prstGeom>
          <a:solidFill>
            <a:srgbClr val="F9D2EB"/>
          </a:solidFill>
          <a:ln/>
        </p:spPr>
      </p:sp>
      <p:pic>
        <p:nvPicPr>
          <p:cNvPr id="29" name="Image 8" descr="preencoded.png">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7831" y="4516413"/>
            <a:ext cx="130373" cy="104254"/>
          </a:xfrm>
          <a:prstGeom prst="rect">
            <a:avLst/>
          </a:prstGeom>
        </p:spPr>
      </p:pic>
      <p:sp>
        <p:nvSpPr>
          <p:cNvPr id="30" name="Text 19"/>
          <p:cNvSpPr/>
          <p:nvPr/>
        </p:nvSpPr>
        <p:spPr>
          <a:xfrm>
            <a:off x="862459" y="4486498"/>
            <a:ext cx="8110910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阶段输出：《居家安全风险评估报告》——含风险评分、隐患照片、改善建议及设备安装位置建议。</a:t>
            </a:r>
            <a:endParaRPr lang="zh-CN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97966"/>
            <a:ext cx="8096845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概念设计：把用户需求转化为产品方案</a:t>
            </a:r>
            <a:endParaRPr lang="zh-CN" sz="2200" dirty="0"/>
          </a:p>
        </p:txBody>
      </p:sp>
      <p:sp>
        <p:nvSpPr>
          <p:cNvPr id="3" name="Text 1"/>
          <p:cNvSpPr/>
          <p:nvPr/>
        </p:nvSpPr>
        <p:spPr>
          <a:xfrm>
            <a:off x="523577" y="1031007"/>
            <a:ext cx="3901232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四步需求转化流程</a:t>
            </a:r>
            <a:endParaRPr lang="zh-CN" sz="1100" dirty="0"/>
          </a:p>
        </p:txBody>
      </p:sp>
      <p:sp>
        <p:nvSpPr>
          <p:cNvPr id="4" name="Shape 2"/>
          <p:cNvSpPr/>
          <p:nvPr/>
        </p:nvSpPr>
        <p:spPr>
          <a:xfrm>
            <a:off x="523577" y="1333574"/>
            <a:ext cx="271537" cy="271537"/>
          </a:xfrm>
          <a:prstGeom prst="roundRect">
            <a:avLst>
              <a:gd name="adj" fmla="val 186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74142" y="1362856"/>
            <a:ext cx="170334" cy="2128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906363" y="1375023"/>
            <a:ext cx="351844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形成产品需求规格</a:t>
            </a:r>
            <a:endParaRPr lang="zh-CN" sz="1100" dirty="0"/>
          </a:p>
        </p:txBody>
      </p:sp>
      <p:sp>
        <p:nvSpPr>
          <p:cNvPr id="7" name="Text 5"/>
          <p:cNvSpPr/>
          <p:nvPr/>
        </p:nvSpPr>
        <p:spPr>
          <a:xfrm>
            <a:off x="906363" y="1663750"/>
            <a:ext cx="3518446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功能需求·性能需求·适老化要求·成本约束·安装条件·数据与隐私</a:t>
            </a:r>
            <a:endParaRPr lang="zh-CN" sz="950" dirty="0"/>
          </a:p>
        </p:txBody>
      </p:sp>
      <p:sp>
        <p:nvSpPr>
          <p:cNvPr id="8" name="Shape 6"/>
          <p:cNvSpPr/>
          <p:nvPr/>
        </p:nvSpPr>
        <p:spPr>
          <a:xfrm>
            <a:off x="523577" y="2071762"/>
            <a:ext cx="271537" cy="271537"/>
          </a:xfrm>
          <a:prstGeom prst="roundRect">
            <a:avLst>
              <a:gd name="adj" fmla="val 186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74142" y="2101044"/>
            <a:ext cx="170334" cy="2128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906363" y="2113211"/>
            <a:ext cx="351844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KANO模型分析优先级</a:t>
            </a:r>
            <a:endParaRPr lang="zh-CN" sz="1100" dirty="0"/>
          </a:p>
        </p:txBody>
      </p:sp>
      <p:sp>
        <p:nvSpPr>
          <p:cNvPr id="11" name="Text 9"/>
          <p:cNvSpPr/>
          <p:nvPr/>
        </p:nvSpPr>
        <p:spPr>
          <a:xfrm>
            <a:off x="906363" y="2401937"/>
            <a:ext cx="3518446" cy="55654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基本需求：</a:t>
            </a:r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跌倒监测、紧急告警</a:t>
            </a:r>
            <a:endParaRPr lang="zh-CN" sz="950" dirty="0"/>
          </a:p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期望需求：</a:t>
            </a:r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定位、SOS、远程查看</a:t>
            </a:r>
            <a:endParaRPr lang="zh-CN" sz="950" dirty="0"/>
          </a:p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魅力需求：</a:t>
            </a:r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语音关怀、主动健康提醒</a:t>
            </a:r>
            <a:endParaRPr lang="zh-CN" sz="950" dirty="0"/>
          </a:p>
        </p:txBody>
      </p:sp>
      <p:sp>
        <p:nvSpPr>
          <p:cNvPr id="12" name="Shape 10"/>
          <p:cNvSpPr/>
          <p:nvPr/>
        </p:nvSpPr>
        <p:spPr>
          <a:xfrm>
            <a:off x="523577" y="3180978"/>
            <a:ext cx="271537" cy="271537"/>
          </a:xfrm>
          <a:prstGeom prst="roundRect">
            <a:avLst>
              <a:gd name="adj" fmla="val 186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74142" y="3210260"/>
            <a:ext cx="170334" cy="2128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06363" y="3222427"/>
            <a:ext cx="351844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选择技术路线</a:t>
            </a:r>
            <a:endParaRPr lang="zh-CN" sz="1100" dirty="0"/>
          </a:p>
        </p:txBody>
      </p:sp>
      <p:sp>
        <p:nvSpPr>
          <p:cNvPr id="15" name="Text 13"/>
          <p:cNvSpPr/>
          <p:nvPr/>
        </p:nvSpPr>
        <p:spPr>
          <a:xfrm>
            <a:off x="906363" y="3511153"/>
            <a:ext cx="3518446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私密空间→毫米波雷达；公共活动空间→AI视觉；户外活动→智能安全手环</a:t>
            </a:r>
            <a:endParaRPr lang="zh-CN" sz="950" dirty="0"/>
          </a:p>
        </p:txBody>
      </p:sp>
      <p:sp>
        <p:nvSpPr>
          <p:cNvPr id="16" name="Shape 14"/>
          <p:cNvSpPr/>
          <p:nvPr/>
        </p:nvSpPr>
        <p:spPr>
          <a:xfrm>
            <a:off x="523577" y="4104680"/>
            <a:ext cx="271537" cy="271537"/>
          </a:xfrm>
          <a:prstGeom prst="roundRect">
            <a:avLst>
              <a:gd name="adj" fmla="val 18667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74142" y="4133962"/>
            <a:ext cx="170334" cy="21289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906363" y="4146128"/>
            <a:ext cx="351844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评估方案可行性</a:t>
            </a:r>
            <a:endParaRPr lang="zh-CN" sz="1100" dirty="0"/>
          </a:p>
        </p:txBody>
      </p:sp>
      <p:sp>
        <p:nvSpPr>
          <p:cNvPr id="19" name="Text 17"/>
          <p:cNvSpPr/>
          <p:nvPr/>
        </p:nvSpPr>
        <p:spPr>
          <a:xfrm>
            <a:off x="906363" y="4434855"/>
            <a:ext cx="3518446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技术能力·项目时间·开发预算·设备成本·安装与维护条件</a:t>
            </a:r>
            <a:endParaRPr lang="zh-CN" sz="950" dirty="0"/>
          </a:p>
        </p:txBody>
      </p:sp>
      <p:sp>
        <p:nvSpPr>
          <p:cNvPr id="20" name="Text 18"/>
          <p:cNvSpPr/>
          <p:nvPr/>
        </p:nvSpPr>
        <p:spPr>
          <a:xfrm>
            <a:off x="4723954" y="1031007"/>
            <a:ext cx="3901232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阶段输出成果</a:t>
            </a:r>
            <a:endParaRPr lang="zh-CN" sz="1100" dirty="0"/>
          </a:p>
        </p:txBody>
      </p:sp>
      <p:pic>
        <p:nvPicPr>
          <p:cNvPr id="21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23954" y="1333574"/>
            <a:ext cx="1894954" cy="447303"/>
          </a:xfrm>
          <a:prstGeom prst="rect">
            <a:avLst/>
          </a:prstGeom>
        </p:spPr>
      </p:pic>
      <p:sp>
        <p:nvSpPr>
          <p:cNvPr id="22" name="Text 19"/>
          <p:cNvSpPr/>
          <p:nvPr/>
        </p:nvSpPr>
        <p:spPr>
          <a:xfrm>
            <a:off x="4916016" y="1468487"/>
            <a:ext cx="1567979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产品概念设计说明书</a:t>
            </a:r>
            <a:endParaRPr lang="zh-CN" sz="1100" dirty="0"/>
          </a:p>
        </p:txBody>
      </p:sp>
      <p:pic>
        <p:nvPicPr>
          <p:cNvPr id="23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30157" y="1333574"/>
            <a:ext cx="1895029" cy="447303"/>
          </a:xfrm>
          <a:prstGeom prst="rect">
            <a:avLst/>
          </a:prstGeom>
        </p:spPr>
      </p:pic>
      <p:sp>
        <p:nvSpPr>
          <p:cNvPr id="24" name="Text 20"/>
          <p:cNvSpPr/>
          <p:nvPr/>
        </p:nvSpPr>
        <p:spPr>
          <a:xfrm>
            <a:off x="6922219" y="1468487"/>
            <a:ext cx="156805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3—5个设计草图</a:t>
            </a:r>
            <a:endParaRPr lang="zh-CN" sz="1100" dirty="0"/>
          </a:p>
        </p:txBody>
      </p:sp>
      <p:pic>
        <p:nvPicPr>
          <p:cNvPr id="2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23954" y="1892126"/>
            <a:ext cx="1894954" cy="447303"/>
          </a:xfrm>
          <a:prstGeom prst="rect">
            <a:avLst/>
          </a:prstGeom>
        </p:spPr>
      </p:pic>
      <p:sp>
        <p:nvSpPr>
          <p:cNvPr id="26" name="Text 21"/>
          <p:cNvSpPr/>
          <p:nvPr/>
        </p:nvSpPr>
        <p:spPr>
          <a:xfrm>
            <a:off x="4916016" y="2027039"/>
            <a:ext cx="1567979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技术架构图</a:t>
            </a:r>
            <a:endParaRPr lang="zh-CN" sz="1100" dirty="0"/>
          </a:p>
        </p:txBody>
      </p:sp>
      <p:pic>
        <p:nvPicPr>
          <p:cNvPr id="27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730157" y="1892126"/>
            <a:ext cx="1895029" cy="447303"/>
          </a:xfrm>
          <a:prstGeom prst="rect">
            <a:avLst/>
          </a:prstGeom>
        </p:spPr>
      </p:pic>
      <p:sp>
        <p:nvSpPr>
          <p:cNvPr id="28" name="Text 22"/>
          <p:cNvSpPr/>
          <p:nvPr/>
        </p:nvSpPr>
        <p:spPr>
          <a:xfrm>
            <a:off x="6922219" y="2027039"/>
            <a:ext cx="156805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设备安装方案</a:t>
            </a:r>
            <a:endParaRPr lang="zh-CN" sz="1100" dirty="0"/>
          </a:p>
        </p:txBody>
      </p:sp>
      <p:sp>
        <p:nvSpPr>
          <p:cNvPr id="29" name="Shape 23"/>
          <p:cNvSpPr/>
          <p:nvPr/>
        </p:nvSpPr>
        <p:spPr>
          <a:xfrm>
            <a:off x="4723954" y="2464519"/>
            <a:ext cx="3901232" cy="631478"/>
          </a:xfrm>
          <a:prstGeom prst="roundRect">
            <a:avLst>
              <a:gd name="adj" fmla="val 8027"/>
            </a:avLst>
          </a:prstGeom>
          <a:solidFill>
            <a:srgbClr val="F9D2EB"/>
          </a:solidFill>
          <a:ln/>
        </p:spPr>
      </p:sp>
      <p:pic>
        <p:nvPicPr>
          <p:cNvPr id="30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4579" y="2638276"/>
            <a:ext cx="150837" cy="120625"/>
          </a:xfrm>
          <a:prstGeom prst="rect">
            <a:avLst/>
          </a:prstGeom>
        </p:spPr>
      </p:pic>
      <p:sp>
        <p:nvSpPr>
          <p:cNvPr id="31" name="Text 24"/>
          <p:cNvSpPr/>
          <p:nvPr/>
        </p:nvSpPr>
        <p:spPr>
          <a:xfrm>
            <a:off x="5116041" y="2594744"/>
            <a:ext cx="3388519" cy="3710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MVP范围：优先保证跌倒检测与紧急告警两项核心能力的完整实现，再逐步扩展功能边界。</a:t>
            </a:r>
            <a:endParaRPr lang="zh-CN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363810"/>
            <a:ext cx="4667845" cy="73387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生成式AI实操：从提示词到产品概念</a:t>
            </a:r>
            <a:endParaRPr lang="zh-CN" sz="2300" dirty="0"/>
          </a:p>
        </p:txBody>
      </p:sp>
      <p:sp>
        <p:nvSpPr>
          <p:cNvPr id="4" name="Text 1"/>
          <p:cNvSpPr/>
          <p:nvPr/>
        </p:nvSpPr>
        <p:spPr>
          <a:xfrm>
            <a:off x="523577" y="1276052"/>
            <a:ext cx="4667845" cy="584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AI辅助设计工具可用于产品形态发散、安装方式探索、适老功能表达、CMF方向生成与概念场景可视化。所有AI生成内容仅作为概念参考，最终模型需重新完成工程建模。</a:t>
            </a:r>
            <a:endParaRPr lang="zh-CN" sz="950" dirty="0"/>
          </a:p>
        </p:txBody>
      </p:sp>
      <p:sp>
        <p:nvSpPr>
          <p:cNvPr id="5" name="Shape 2"/>
          <p:cNvSpPr/>
          <p:nvPr/>
        </p:nvSpPr>
        <p:spPr>
          <a:xfrm>
            <a:off x="433760" y="1994669"/>
            <a:ext cx="2361381" cy="2784946"/>
          </a:xfrm>
          <a:prstGeom prst="roundRect">
            <a:avLst>
              <a:gd name="adj" fmla="val 3804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558478" y="2113583"/>
            <a:ext cx="21119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提示词结构模板</a:t>
            </a:r>
            <a:endParaRPr lang="zh-CN" sz="1150" dirty="0"/>
          </a:p>
        </p:txBody>
      </p:sp>
      <p:sp>
        <p:nvSpPr>
          <p:cNvPr id="7" name="Text 4"/>
          <p:cNvSpPr/>
          <p:nvPr/>
        </p:nvSpPr>
        <p:spPr>
          <a:xfrm>
            <a:off x="558478" y="2416001"/>
            <a:ext cx="2111946" cy="5848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产品类型 ＋ 风格描述 ＋ 适老化特征 ＋ 材料 ＋ 配色 ＋ 展示视角 ＋ 渲染方式</a:t>
            </a:r>
            <a:endParaRPr lang="zh-CN" sz="950" dirty="0"/>
          </a:p>
        </p:txBody>
      </p:sp>
      <p:sp>
        <p:nvSpPr>
          <p:cNvPr id="8" name="Shape 5"/>
          <p:cNvSpPr/>
          <p:nvPr/>
        </p:nvSpPr>
        <p:spPr>
          <a:xfrm>
            <a:off x="558478" y="3165797"/>
            <a:ext cx="2111946" cy="14288"/>
          </a:xfrm>
          <a:prstGeom prst="roundRect">
            <a:avLst>
              <a:gd name="adj" fmla="val 49998"/>
            </a:avLst>
          </a:prstGeom>
          <a:solidFill>
            <a:srgbClr val="000000">
              <a:alpha val="5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558478" y="3344987"/>
            <a:ext cx="2111946" cy="779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0000"/>
              </a:lnSpc>
              <a:buNone/>
            </a:pPr>
            <a:r>
              <a:rPr lang="zh-CN" altLang="en-US" sz="95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示例：</a:t>
            </a:r>
            <a:pPr algn="l" indent="0" marL="0">
              <a:lnSpc>
                <a:spcPct val="130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智能安全手环·圆润简洁造型·大尺寸SOS按键·无屏幕极简交互·亲肤硅胶材料·暖白色机身·橙色功能按键·三维写实产品渲染</a:t>
            </a:r>
            <a:endParaRPr lang="zh-CN" sz="950" dirty="0"/>
          </a:p>
        </p:txBody>
      </p:sp>
      <p:sp>
        <p:nvSpPr>
          <p:cNvPr id="10" name="Text 7"/>
          <p:cNvSpPr/>
          <p:nvPr/>
        </p:nvSpPr>
        <p:spPr>
          <a:xfrm>
            <a:off x="3014439" y="2113583"/>
            <a:ext cx="2181746" cy="1835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生成与筛选流程</a:t>
            </a:r>
            <a:endParaRPr lang="zh-CN" sz="115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4439" y="2430810"/>
            <a:ext cx="2181746" cy="99848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84997" y="3194511"/>
            <a:ext cx="409596" cy="74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定稿方向</a:t>
            </a:r>
            <a:endParaRPr lang="zh-CN" sz="450" dirty="0"/>
          </a:p>
        </p:txBody>
      </p:sp>
      <p:sp>
        <p:nvSpPr>
          <p:cNvPr id="13" name="Text 9"/>
          <p:cNvSpPr/>
          <p:nvPr/>
        </p:nvSpPr>
        <p:spPr>
          <a:xfrm>
            <a:off x="4168794" y="3194511"/>
            <a:ext cx="409596" cy="74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提示优化</a:t>
            </a:r>
            <a:endParaRPr lang="zh-CN" sz="450" dirty="0"/>
          </a:p>
        </p:txBody>
      </p:sp>
      <p:sp>
        <p:nvSpPr>
          <p:cNvPr id="14" name="Text 10"/>
          <p:cNvSpPr/>
          <p:nvPr/>
        </p:nvSpPr>
        <p:spPr>
          <a:xfrm>
            <a:off x="3655396" y="3194511"/>
            <a:ext cx="409596" cy="74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人工筛选</a:t>
            </a:r>
            <a:endParaRPr lang="zh-CN" sz="450" dirty="0"/>
          </a:p>
        </p:txBody>
      </p:sp>
      <p:sp>
        <p:nvSpPr>
          <p:cNvPr id="15" name="Text 11"/>
          <p:cNvSpPr/>
          <p:nvPr/>
        </p:nvSpPr>
        <p:spPr>
          <a:xfrm>
            <a:off x="3130777" y="3194511"/>
            <a:ext cx="409596" cy="74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批量生成</a:t>
            </a:r>
            <a:endParaRPr lang="zh-CN" sz="450" dirty="0"/>
          </a:p>
        </p:txBody>
      </p:sp>
      <p:sp>
        <p:nvSpPr>
          <p:cNvPr id="16" name="Text 12"/>
          <p:cNvSpPr/>
          <p:nvPr/>
        </p:nvSpPr>
        <p:spPr>
          <a:xfrm>
            <a:off x="3014439" y="3563020"/>
            <a:ext cx="2181746" cy="1930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AI使用规范</a:t>
            </a:r>
            <a:endParaRPr lang="zh-CN" sz="1150" dirty="0"/>
          </a:p>
        </p:txBody>
      </p:sp>
      <p:sp>
        <p:nvSpPr>
          <p:cNvPr id="17" name="Text 13"/>
          <p:cNvSpPr/>
          <p:nvPr/>
        </p:nvSpPr>
        <p:spPr>
          <a:xfrm>
            <a:off x="3014439" y="3874963"/>
            <a:ext cx="2181746" cy="8630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AI生成图仅作概念参考，不可直接用于生产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必须人工判断结构与制造可行性</a:t>
            </a:r>
            <a:endParaRPr lang="zh-CN" sz="950" dirty="0"/>
          </a:p>
          <a:p>
            <a:pPr algn="l" marL="193040" indent="-193040">
              <a:lnSpc>
                <a:spcPct val="130000"/>
              </a:lnSpc>
              <a:buSzPct val="100000"/>
              <a:buChar char="•"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保留提示词、生成过程及筛选记录</a:t>
            </a:r>
            <a:endParaRPr lang="zh-CN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95821"/>
            <a:ext cx="8096845" cy="372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概念验收：方案能否进入深化阶段？</a:t>
            </a:r>
            <a:endParaRPr lang="zh-CN" sz="2300" dirty="0"/>
          </a:p>
        </p:txBody>
      </p:sp>
      <p:sp>
        <p:nvSpPr>
          <p:cNvPr id="3" name="Text 1"/>
          <p:cNvSpPr/>
          <p:nvPr/>
        </p:nvSpPr>
        <p:spPr>
          <a:xfrm>
            <a:off x="523577" y="1114425"/>
            <a:ext cx="855404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概念设计阶段完成后，项目团队须提交完整成果并进行方案汇报与答辩。验收重点考查调研真实性、需求分析逻辑、设计创新性与技术可行性。</a:t>
            </a:r>
            <a:endParaRPr lang="zh-CN" sz="950" dirty="0"/>
          </a:p>
        </p:txBody>
      </p:sp>
      <p:sp>
        <p:nvSpPr>
          <p:cNvPr id="4" name="Text 2"/>
          <p:cNvSpPr/>
          <p:nvPr/>
        </p:nvSpPr>
        <p:spPr>
          <a:xfrm>
            <a:off x="523577" y="1575048"/>
            <a:ext cx="389371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验收评分构成（满分70分）</a:t>
            </a:r>
            <a:endParaRPr lang="zh-CN" sz="1150" dirty="0"/>
          </a:p>
        </p:txBody>
      </p:sp>
      <p:sp>
        <p:nvSpPr>
          <p:cNvPr id="5" name="Shape 3"/>
          <p:cNvSpPr/>
          <p:nvPr/>
        </p:nvSpPr>
        <p:spPr>
          <a:xfrm>
            <a:off x="523577" y="1899717"/>
            <a:ext cx="3893716" cy="2609776"/>
          </a:xfrm>
          <a:prstGeom prst="roundRect">
            <a:avLst>
              <a:gd name="adj" fmla="val 204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3577" y="2263378"/>
            <a:ext cx="3893716" cy="792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824311"/>
            <a:ext cx="3893716" cy="792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385245"/>
            <a:ext cx="3893716" cy="792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3946178"/>
            <a:ext cx="3893716" cy="792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655290" y="1982912"/>
            <a:ext cx="1951434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评价内容</a:t>
            </a:r>
            <a:endParaRPr lang="zh-CN" sz="950" dirty="0"/>
          </a:p>
        </p:txBody>
      </p:sp>
      <p:sp>
        <p:nvSpPr>
          <p:cNvPr id="11" name="Text 9"/>
          <p:cNvSpPr/>
          <p:nvPr/>
        </p:nvSpPr>
        <p:spPr>
          <a:xfrm>
            <a:off x="2403128" y="1982912"/>
            <a:ext cx="78618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分值</a:t>
            </a:r>
            <a:endParaRPr lang="zh-CN" sz="950" dirty="0"/>
          </a:p>
        </p:txBody>
      </p:sp>
      <p:sp>
        <p:nvSpPr>
          <p:cNvPr id="12" name="Text 10"/>
          <p:cNvSpPr/>
          <p:nvPr/>
        </p:nvSpPr>
        <p:spPr>
          <a:xfrm>
            <a:off x="2985715" y="1982912"/>
            <a:ext cx="1757214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评价要点</a:t>
            </a:r>
            <a:endParaRPr lang="zh-CN" sz="950" dirty="0"/>
          </a:p>
        </p:txBody>
      </p:sp>
      <p:sp>
        <p:nvSpPr>
          <p:cNvPr id="13" name="Text 11"/>
          <p:cNvSpPr/>
          <p:nvPr/>
        </p:nvSpPr>
        <p:spPr>
          <a:xfrm>
            <a:off x="655290" y="2344192"/>
            <a:ext cx="1951434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用户调研报告</a:t>
            </a:r>
            <a:endParaRPr lang="zh-CN" sz="950" dirty="0"/>
          </a:p>
        </p:txBody>
      </p:sp>
      <p:sp>
        <p:nvSpPr>
          <p:cNvPr id="14" name="Text 12"/>
          <p:cNvSpPr/>
          <p:nvPr/>
        </p:nvSpPr>
        <p:spPr>
          <a:xfrm>
            <a:off x="2403128" y="2344192"/>
            <a:ext cx="78618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20分</a:t>
            </a:r>
            <a:endParaRPr lang="zh-CN" sz="950" dirty="0"/>
          </a:p>
        </p:txBody>
      </p:sp>
      <p:sp>
        <p:nvSpPr>
          <p:cNvPr id="15" name="Text 13"/>
          <p:cNvSpPr/>
          <p:nvPr/>
        </p:nvSpPr>
        <p:spPr>
          <a:xfrm>
            <a:off x="2985715" y="2344192"/>
            <a:ext cx="1300014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访谈完整性、用户画像准确性、需求分析逻辑</a:t>
            </a:r>
            <a:endParaRPr lang="zh-CN" sz="950" dirty="0"/>
          </a:p>
        </p:txBody>
      </p:sp>
      <p:sp>
        <p:nvSpPr>
          <p:cNvPr id="16" name="Text 14"/>
          <p:cNvSpPr/>
          <p:nvPr/>
        </p:nvSpPr>
        <p:spPr>
          <a:xfrm>
            <a:off x="655290" y="2905125"/>
            <a:ext cx="1951434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安全风险评估</a:t>
            </a:r>
            <a:endParaRPr lang="zh-CN" sz="950" dirty="0"/>
          </a:p>
        </p:txBody>
      </p:sp>
      <p:sp>
        <p:nvSpPr>
          <p:cNvPr id="17" name="Text 15"/>
          <p:cNvSpPr/>
          <p:nvPr/>
        </p:nvSpPr>
        <p:spPr>
          <a:xfrm>
            <a:off x="2403128" y="2905125"/>
            <a:ext cx="78618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15分</a:t>
            </a:r>
            <a:endParaRPr lang="zh-CN" sz="950" dirty="0"/>
          </a:p>
        </p:txBody>
      </p:sp>
      <p:sp>
        <p:nvSpPr>
          <p:cNvPr id="18" name="Text 16"/>
          <p:cNvSpPr/>
          <p:nvPr/>
        </p:nvSpPr>
        <p:spPr>
          <a:xfrm>
            <a:off x="2985715" y="2905125"/>
            <a:ext cx="1300014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风险识别规范性、改善建议质量</a:t>
            </a:r>
            <a:endParaRPr lang="zh-CN" sz="950" dirty="0"/>
          </a:p>
        </p:txBody>
      </p:sp>
      <p:sp>
        <p:nvSpPr>
          <p:cNvPr id="19" name="Text 17"/>
          <p:cNvSpPr/>
          <p:nvPr/>
        </p:nvSpPr>
        <p:spPr>
          <a:xfrm>
            <a:off x="655290" y="3466058"/>
            <a:ext cx="1951434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概念设计方案</a:t>
            </a:r>
            <a:endParaRPr lang="zh-CN" sz="950" dirty="0"/>
          </a:p>
        </p:txBody>
      </p:sp>
      <p:sp>
        <p:nvSpPr>
          <p:cNvPr id="20" name="Text 18"/>
          <p:cNvSpPr/>
          <p:nvPr/>
        </p:nvSpPr>
        <p:spPr>
          <a:xfrm>
            <a:off x="2403128" y="3466058"/>
            <a:ext cx="78618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20分</a:t>
            </a:r>
            <a:endParaRPr lang="zh-CN" sz="950" dirty="0"/>
          </a:p>
        </p:txBody>
      </p:sp>
      <p:sp>
        <p:nvSpPr>
          <p:cNvPr id="21" name="Text 19"/>
          <p:cNvSpPr/>
          <p:nvPr/>
        </p:nvSpPr>
        <p:spPr>
          <a:xfrm>
            <a:off x="2985715" y="3466058"/>
            <a:ext cx="1300014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创新性、适老性、技术可行性</a:t>
            </a:r>
            <a:endParaRPr lang="zh-CN" sz="950" dirty="0"/>
          </a:p>
        </p:txBody>
      </p:sp>
      <p:sp>
        <p:nvSpPr>
          <p:cNvPr id="22" name="Text 20"/>
          <p:cNvSpPr/>
          <p:nvPr/>
        </p:nvSpPr>
        <p:spPr>
          <a:xfrm>
            <a:off x="655290" y="4026991"/>
            <a:ext cx="1951434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草图与架构图</a:t>
            </a:r>
            <a:endParaRPr lang="zh-CN" sz="950" dirty="0"/>
          </a:p>
        </p:txBody>
      </p:sp>
      <p:sp>
        <p:nvSpPr>
          <p:cNvPr id="23" name="Text 21"/>
          <p:cNvSpPr/>
          <p:nvPr/>
        </p:nvSpPr>
        <p:spPr>
          <a:xfrm>
            <a:off x="2403128" y="4026991"/>
            <a:ext cx="786185" cy="199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15分</a:t>
            </a:r>
            <a:endParaRPr lang="zh-CN" sz="950" dirty="0"/>
          </a:p>
        </p:txBody>
      </p:sp>
      <p:sp>
        <p:nvSpPr>
          <p:cNvPr id="24" name="Text 22"/>
          <p:cNvSpPr/>
          <p:nvPr/>
        </p:nvSpPr>
        <p:spPr>
          <a:xfrm>
            <a:off x="2985715" y="4026991"/>
            <a:ext cx="1300014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表达清晰度、系统完整度、CMF考虑</a:t>
            </a:r>
            <a:endParaRPr lang="zh-CN" sz="950" dirty="0"/>
          </a:p>
        </p:txBody>
      </p:sp>
      <p:sp>
        <p:nvSpPr>
          <p:cNvPr id="25" name="Text 23"/>
          <p:cNvSpPr/>
          <p:nvPr/>
        </p:nvSpPr>
        <p:spPr>
          <a:xfrm>
            <a:off x="4731469" y="1575048"/>
            <a:ext cx="3893716" cy="1864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验收流程</a:t>
            </a:r>
            <a:endParaRPr lang="zh-CN" sz="1150" dirty="0"/>
          </a:p>
        </p:txBody>
      </p:sp>
      <p:pic>
        <p:nvPicPr>
          <p:cNvPr id="2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1469" y="1899717"/>
            <a:ext cx="3893716" cy="1461046"/>
          </a:xfrm>
          <a:prstGeom prst="rect">
            <a:avLst/>
          </a:prstGeom>
        </p:spPr>
      </p:pic>
      <p:sp>
        <p:nvSpPr>
          <p:cNvPr id="27" name="Text 24"/>
          <p:cNvSpPr/>
          <p:nvPr/>
        </p:nvSpPr>
        <p:spPr>
          <a:xfrm>
            <a:off x="7877509" y="2956240"/>
            <a:ext cx="587266" cy="21280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结果：通过/未通过</a:t>
            </a:r>
            <a:endParaRPr lang="zh-CN" sz="650" dirty="0"/>
          </a:p>
        </p:txBody>
      </p:sp>
      <p:sp>
        <p:nvSpPr>
          <p:cNvPr id="28" name="Text 25"/>
          <p:cNvSpPr/>
          <p:nvPr/>
        </p:nvSpPr>
        <p:spPr>
          <a:xfrm>
            <a:off x="7137393" y="3009411"/>
            <a:ext cx="587266" cy="106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评分评议</a:t>
            </a:r>
            <a:endParaRPr lang="zh-CN" sz="650" dirty="0"/>
          </a:p>
        </p:txBody>
      </p:sp>
      <p:sp>
        <p:nvSpPr>
          <p:cNvPr id="29" name="Text 26"/>
          <p:cNvSpPr/>
          <p:nvPr/>
        </p:nvSpPr>
        <p:spPr>
          <a:xfrm>
            <a:off x="6401298" y="3009411"/>
            <a:ext cx="587266" cy="106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答辩问答</a:t>
            </a:r>
            <a:endParaRPr lang="zh-CN" sz="650" dirty="0"/>
          </a:p>
        </p:txBody>
      </p:sp>
      <p:sp>
        <p:nvSpPr>
          <p:cNvPr id="30" name="Text 27"/>
          <p:cNvSpPr/>
          <p:nvPr/>
        </p:nvSpPr>
        <p:spPr>
          <a:xfrm>
            <a:off x="5665204" y="3009411"/>
            <a:ext cx="587266" cy="106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方案汇报</a:t>
            </a:r>
            <a:endParaRPr lang="zh-CN" sz="650" dirty="0"/>
          </a:p>
        </p:txBody>
      </p:sp>
      <p:sp>
        <p:nvSpPr>
          <p:cNvPr id="31" name="Text 28"/>
          <p:cNvSpPr/>
          <p:nvPr/>
        </p:nvSpPr>
        <p:spPr>
          <a:xfrm>
            <a:off x="4913020" y="3009411"/>
            <a:ext cx="587266" cy="1064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提交材料</a:t>
            </a:r>
            <a:endParaRPr lang="zh-CN" sz="650" dirty="0"/>
          </a:p>
        </p:txBody>
      </p:sp>
      <p:sp>
        <p:nvSpPr>
          <p:cNvPr id="32" name="Shape 29"/>
          <p:cNvSpPr/>
          <p:nvPr/>
        </p:nvSpPr>
        <p:spPr>
          <a:xfrm>
            <a:off x="4731469" y="3498949"/>
            <a:ext cx="3893716" cy="683716"/>
          </a:xfrm>
          <a:prstGeom prst="roundRect">
            <a:avLst>
              <a:gd name="adj" fmla="val 7790"/>
            </a:avLst>
          </a:prstGeom>
          <a:solidFill>
            <a:srgbClr val="F9D2EB"/>
          </a:solidFill>
          <a:ln/>
        </p:spPr>
      </p:sp>
      <p:pic>
        <p:nvPicPr>
          <p:cNvPr id="3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8271" y="3679850"/>
            <a:ext cx="158502" cy="126802"/>
          </a:xfrm>
          <a:prstGeom prst="rect">
            <a:avLst/>
          </a:prstGeom>
        </p:spPr>
      </p:pic>
      <p:sp>
        <p:nvSpPr>
          <p:cNvPr id="34" name="Text 30"/>
          <p:cNvSpPr/>
          <p:nvPr/>
        </p:nvSpPr>
        <p:spPr>
          <a:xfrm>
            <a:off x="5143574" y="3641154"/>
            <a:ext cx="3354809" cy="39930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1000"/>
              </a:lnSpc>
              <a:buNone/>
            </a:pPr>
            <a:r>
              <a:rPr lang="zh-CN" altLang="en-US" sz="9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汇报重点：发现了什么问题？为什么选择该技术？方案如何回应用户需求？</a:t>
            </a:r>
            <a:endParaRPr lang="zh-CN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4246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深化设计：三维建模与工程出图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089199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深化设计阶段要求建立完整三维模型与装配体，同步输出符合工程规范的图纸，并通过DFM检查确保结构的可制造性。</a:t>
            </a:r>
            <a:endParaRPr lang="zh-CN" sz="1000" dirty="0"/>
          </a:p>
        </p:txBody>
      </p:sp>
      <p:sp>
        <p:nvSpPr>
          <p:cNvPr id="4" name="Text 2"/>
          <p:cNvSpPr/>
          <p:nvPr/>
        </p:nvSpPr>
        <p:spPr>
          <a:xfrm>
            <a:off x="523577" y="157676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毫米波雷达结构设计要点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23577" y="1900163"/>
            <a:ext cx="38887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前盖使用具备雷达信号透过能力的材料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后盖承担结构固定和电路保护功能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外观避免产生摄像头联想，降低用户抵触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兼容吸顶、壁挂和明装三种安装方式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523577" y="300595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智能手环结构设计要点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523577" y="3329360"/>
            <a:ext cx="3888730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表带可拆换，主机满足密封要求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SOS按键位置容易单手触达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充电方式简单，内部为电池、传感器和通信模块预留足够空间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36455" y="157676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注塑结构设计通用规范</a:t>
            </a:r>
            <a:endParaRPr lang="zh-CN" sz="1200" dirty="0"/>
          </a:p>
        </p:txBody>
      </p:sp>
      <p:sp>
        <p:nvSpPr>
          <p:cNvPr id="9" name="Shape 7"/>
          <p:cNvSpPr/>
          <p:nvPr/>
        </p:nvSpPr>
        <p:spPr>
          <a:xfrm>
            <a:off x="4736455" y="1916534"/>
            <a:ext cx="1878881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81637" y="2061716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壁厚均匀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4881637" y="2385120"/>
            <a:ext cx="158851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防止缩水与变形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6746230" y="1916534"/>
            <a:ext cx="1878955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891412" y="2061716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合理拔模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6891412" y="2385120"/>
            <a:ext cx="158859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避免无法脱模结构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4736455" y="2870597"/>
            <a:ext cx="1878881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81637" y="3015779"/>
            <a:ext cx="158851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控制尖角</a:t>
            </a:r>
            <a:endParaRPr lang="zh-CN" sz="1200" dirty="0"/>
          </a:p>
        </p:txBody>
      </p:sp>
      <p:sp>
        <p:nvSpPr>
          <p:cNvPr id="17" name="Text 15"/>
          <p:cNvSpPr/>
          <p:nvPr/>
        </p:nvSpPr>
        <p:spPr>
          <a:xfrm>
            <a:off x="4881637" y="3339182"/>
            <a:ext cx="158851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减少薄弱区域</a:t>
            </a:r>
            <a:endParaRPr lang="zh-CN" sz="1000" dirty="0"/>
          </a:p>
        </p:txBody>
      </p:sp>
      <p:sp>
        <p:nvSpPr>
          <p:cNvPr id="18" name="Shape 16"/>
          <p:cNvSpPr/>
          <p:nvPr/>
        </p:nvSpPr>
        <p:spPr>
          <a:xfrm>
            <a:off x="6746230" y="2870597"/>
            <a:ext cx="1878955" cy="823168"/>
          </a:xfrm>
          <a:prstGeom prst="roundRect">
            <a:avLst>
              <a:gd name="adj" fmla="val 667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91412" y="3015779"/>
            <a:ext cx="158859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减少零件</a:t>
            </a:r>
            <a:endParaRPr lang="zh-CN" sz="1200" dirty="0"/>
          </a:p>
        </p:txBody>
      </p:sp>
      <p:sp>
        <p:nvSpPr>
          <p:cNvPr id="20" name="Text 18"/>
          <p:cNvSpPr/>
          <p:nvPr/>
        </p:nvSpPr>
        <p:spPr>
          <a:xfrm>
            <a:off x="6891412" y="3339182"/>
            <a:ext cx="158859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优先便于装配与维护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4736455" y="3841031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工程图纸必备内容</a:t>
            </a:r>
            <a:endParaRPr lang="zh-CN" sz="1200" dirty="0"/>
          </a:p>
        </p:txBody>
      </p:sp>
      <p:sp>
        <p:nvSpPr>
          <p:cNvPr id="22" name="Text 20"/>
          <p:cNvSpPr/>
          <p:nvPr/>
        </p:nvSpPr>
        <p:spPr>
          <a:xfrm>
            <a:off x="4736455" y="4164434"/>
            <a:ext cx="388873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零件图 · 装配图 · 尺寸与公差 · 材料说明 · 表面处理要求 · BOM明细 · 装配顺序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4778"/>
            <a:ext cx="8096845" cy="318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深化设计：电路方案与BOM编制</a:t>
            </a:r>
            <a:endParaRPr lang="zh-CN" sz="2000" dirty="0"/>
          </a:p>
        </p:txBody>
      </p:sp>
      <p:sp>
        <p:nvSpPr>
          <p:cNvPr id="3" name="Text 1"/>
          <p:cNvSpPr/>
          <p:nvPr/>
        </p:nvSpPr>
        <p:spPr>
          <a:xfrm>
            <a:off x="523577" y="908000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毫米波雷达电路系统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168375"/>
            <a:ext cx="1913186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6687" y="1281485"/>
            <a:ext cx="168696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雷达射频模块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2526506" y="1168375"/>
            <a:ext cx="1913260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639616" y="1281485"/>
            <a:ext cx="168704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数据处理主控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1643732"/>
            <a:ext cx="1913186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36687" y="1756842"/>
            <a:ext cx="168696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无线通信模块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2526506" y="1643732"/>
            <a:ext cx="1913260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639616" y="1756842"/>
            <a:ext cx="168704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电源管理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2119089"/>
            <a:ext cx="1913186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36687" y="2232199"/>
            <a:ext cx="168696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保护电路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2526506" y="2119089"/>
            <a:ext cx="1913260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639616" y="2232199"/>
            <a:ext cx="168704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调试接口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523577" y="2605683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智能手环电路系统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523577" y="2866058"/>
            <a:ext cx="1913186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6687" y="2979167"/>
            <a:ext cx="168696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低功耗主控</a:t>
            </a:r>
            <a:endParaRPr lang="zh-CN" sz="1000" dirty="0"/>
          </a:p>
        </p:txBody>
      </p:sp>
      <p:sp>
        <p:nvSpPr>
          <p:cNvPr id="19" name="Shape 17"/>
          <p:cNvSpPr/>
          <p:nvPr/>
        </p:nvSpPr>
        <p:spPr>
          <a:xfrm>
            <a:off x="2526506" y="2866058"/>
            <a:ext cx="1913260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39616" y="2979167"/>
            <a:ext cx="168704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加速度计/陀螺仪</a:t>
            </a:r>
            <a:endParaRPr lang="zh-CN" sz="1000" dirty="0"/>
          </a:p>
        </p:txBody>
      </p:sp>
      <p:sp>
        <p:nvSpPr>
          <p:cNvPr id="21" name="Shape 19"/>
          <p:cNvSpPr/>
          <p:nvPr/>
        </p:nvSpPr>
        <p:spPr>
          <a:xfrm>
            <a:off x="523577" y="3341415"/>
            <a:ext cx="1913186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6687" y="3454524"/>
            <a:ext cx="168696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心率传感器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2526506" y="3341415"/>
            <a:ext cx="1913260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639616" y="3454524"/>
            <a:ext cx="168704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GPS/北斗定位</a:t>
            </a:r>
            <a:endParaRPr lang="zh-CN" sz="1000" dirty="0"/>
          </a:p>
        </p:txBody>
      </p:sp>
      <p:sp>
        <p:nvSpPr>
          <p:cNvPr id="25" name="Shape 23"/>
          <p:cNvSpPr/>
          <p:nvPr/>
        </p:nvSpPr>
        <p:spPr>
          <a:xfrm>
            <a:off x="523577" y="3816772"/>
            <a:ext cx="1913186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6687" y="3929881"/>
            <a:ext cx="1686967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蓝牙/蜂窝通信</a:t>
            </a:r>
            <a:endParaRPr lang="zh-CN" sz="1000" dirty="0"/>
          </a:p>
        </p:txBody>
      </p:sp>
      <p:sp>
        <p:nvSpPr>
          <p:cNvPr id="27" name="Shape 25"/>
          <p:cNvSpPr/>
          <p:nvPr/>
        </p:nvSpPr>
        <p:spPr>
          <a:xfrm>
            <a:off x="2526506" y="3816772"/>
            <a:ext cx="1913260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639616" y="3929881"/>
            <a:ext cx="1687041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锂电池充电管理</a:t>
            </a:r>
            <a:endParaRPr lang="zh-CN" sz="1000" dirty="0"/>
          </a:p>
        </p:txBody>
      </p:sp>
      <p:sp>
        <p:nvSpPr>
          <p:cNvPr id="29" name="Shape 27"/>
          <p:cNvSpPr/>
          <p:nvPr/>
        </p:nvSpPr>
        <p:spPr>
          <a:xfrm>
            <a:off x="523577" y="4292129"/>
            <a:ext cx="3916189" cy="385614"/>
          </a:xfrm>
          <a:prstGeom prst="roundRect">
            <a:avLst>
              <a:gd name="adj" fmla="val 118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36687" y="4405238"/>
            <a:ext cx="3689970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SOS键+震动反馈</a:t>
            </a:r>
            <a:endParaRPr lang="zh-CN" sz="1000" dirty="0"/>
          </a:p>
        </p:txBody>
      </p:sp>
      <p:sp>
        <p:nvSpPr>
          <p:cNvPr id="31" name="Text 29"/>
          <p:cNvSpPr/>
          <p:nvPr/>
        </p:nvSpPr>
        <p:spPr>
          <a:xfrm>
            <a:off x="4708996" y="908000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BOM物料清单核心字段</a:t>
            </a:r>
            <a:endParaRPr lang="zh-CN" sz="1000" dirty="0"/>
          </a:p>
        </p:txBody>
      </p:sp>
      <p:sp>
        <p:nvSpPr>
          <p:cNvPr id="32" name="Shape 30"/>
          <p:cNvSpPr/>
          <p:nvPr/>
        </p:nvSpPr>
        <p:spPr>
          <a:xfrm>
            <a:off x="4708996" y="1168375"/>
            <a:ext cx="3916189" cy="1284833"/>
          </a:xfrm>
          <a:prstGeom prst="roundRect">
            <a:avLst>
              <a:gd name="adj" fmla="val 3544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4708996" y="1451149"/>
            <a:ext cx="3916189" cy="677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4" name="Shape 32"/>
          <p:cNvSpPr/>
          <p:nvPr/>
        </p:nvSpPr>
        <p:spPr>
          <a:xfrm>
            <a:off x="4708996" y="1890043"/>
            <a:ext cx="3916189" cy="677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4708996" y="2170435"/>
            <a:ext cx="3916189" cy="6776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6" name="Shape 34"/>
          <p:cNvSpPr/>
          <p:nvPr/>
        </p:nvSpPr>
        <p:spPr>
          <a:xfrm>
            <a:off x="5885929" y="1168375"/>
            <a:ext cx="6776" cy="128483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6862539" y="1168375"/>
            <a:ext cx="6776" cy="128483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8" name="Shape 36"/>
          <p:cNvSpPr/>
          <p:nvPr/>
        </p:nvSpPr>
        <p:spPr>
          <a:xfrm>
            <a:off x="7839149" y="1168375"/>
            <a:ext cx="6776" cy="128483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39" name="Shape 37"/>
          <p:cNvSpPr/>
          <p:nvPr/>
        </p:nvSpPr>
        <p:spPr>
          <a:xfrm>
            <a:off x="4713982" y="1173138"/>
            <a:ext cx="1171947" cy="278011"/>
          </a:xfrm>
          <a:custGeom>
            <a:avLst/>
            <a:gdLst/>
            <a:ahLst/>
            <a:cxnLst/>
            <a:rect l="l" t="t" r="r" b="b"/>
            <a:pathLst>
              <a:path w="1171947" h="278011">
                <a:moveTo>
                  <a:pt x="37944" y="0"/>
                </a:moveTo>
                <a:lnTo>
                  <a:pt x="1171947" y="0"/>
                </a:lnTo>
                <a:lnTo>
                  <a:pt x="1171947" y="278011"/>
                </a:lnTo>
                <a:lnTo>
                  <a:pt x="0" y="278011"/>
                </a:lnTo>
                <a:lnTo>
                  <a:pt x="0" y="37944"/>
                </a:lnTo>
                <a:arcTo hR="37944" wR="37944" stAng="10800000" swAng="5400000"/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40" name="Text 38"/>
          <p:cNvSpPr/>
          <p:nvPr/>
        </p:nvSpPr>
        <p:spPr>
          <a:xfrm>
            <a:off x="4822329" y="1231702"/>
            <a:ext cx="1410072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字段</a:t>
            </a:r>
            <a:endParaRPr lang="zh-CN" sz="850" dirty="0"/>
          </a:p>
        </p:txBody>
      </p:sp>
      <p:sp>
        <p:nvSpPr>
          <p:cNvPr id="41" name="Shape 39"/>
          <p:cNvSpPr/>
          <p:nvPr/>
        </p:nvSpPr>
        <p:spPr>
          <a:xfrm>
            <a:off x="5885929" y="1173138"/>
            <a:ext cx="976610" cy="27801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42" name="Text 40"/>
          <p:cNvSpPr/>
          <p:nvPr/>
        </p:nvSpPr>
        <p:spPr>
          <a:xfrm>
            <a:off x="5996657" y="1231702"/>
            <a:ext cx="121235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说明</a:t>
            </a:r>
            <a:endParaRPr lang="zh-CN" sz="850" dirty="0"/>
          </a:p>
        </p:txBody>
      </p:sp>
      <p:sp>
        <p:nvSpPr>
          <p:cNvPr id="43" name="Shape 41"/>
          <p:cNvSpPr/>
          <p:nvPr/>
        </p:nvSpPr>
        <p:spPr>
          <a:xfrm>
            <a:off x="6862539" y="1173138"/>
            <a:ext cx="976610" cy="278011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44" name="Text 42"/>
          <p:cNvSpPr/>
          <p:nvPr/>
        </p:nvSpPr>
        <p:spPr>
          <a:xfrm>
            <a:off x="6973267" y="1231702"/>
            <a:ext cx="121235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字段</a:t>
            </a:r>
            <a:endParaRPr lang="zh-CN" sz="850" dirty="0"/>
          </a:p>
        </p:txBody>
      </p:sp>
      <p:sp>
        <p:nvSpPr>
          <p:cNvPr id="45" name="Shape 43"/>
          <p:cNvSpPr/>
          <p:nvPr/>
        </p:nvSpPr>
        <p:spPr>
          <a:xfrm>
            <a:off x="7839149" y="1173138"/>
            <a:ext cx="781273" cy="278011"/>
          </a:xfrm>
          <a:custGeom>
            <a:avLst/>
            <a:gdLst/>
            <a:ahLst/>
            <a:cxnLst/>
            <a:rect l="l" t="t" r="r" b="b"/>
            <a:pathLst>
              <a:path w="781273" h="278011">
                <a:moveTo>
                  <a:pt x="0" y="0"/>
                </a:moveTo>
                <a:lnTo>
                  <a:pt x="743329" y="0"/>
                </a:lnTo>
                <a:arcTo hR="37944" wR="37944" stAng="16200000" swAng="5400000"/>
                <a:lnTo>
                  <a:pt x="781273" y="278011"/>
                </a:lnTo>
                <a:lnTo>
                  <a:pt x="0" y="278011"/>
                </a:lnTo>
                <a:lnTo>
                  <a:pt x="0" y="0"/>
                </a:lnTo>
                <a:close/>
              </a:path>
            </a:pathLst>
          </a:custGeom>
          <a:solidFill>
            <a:srgbClr val="E851B2"/>
          </a:solidFill>
          <a:ln/>
        </p:spPr>
      </p:sp>
      <p:sp>
        <p:nvSpPr>
          <p:cNvPr id="46" name="Text 44"/>
          <p:cNvSpPr/>
          <p:nvPr/>
        </p:nvSpPr>
        <p:spPr>
          <a:xfrm>
            <a:off x="7949878" y="1231702"/>
            <a:ext cx="1019398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说明</a:t>
            </a:r>
            <a:endParaRPr lang="zh-CN" sz="850" dirty="0"/>
          </a:p>
        </p:txBody>
      </p:sp>
      <p:sp>
        <p:nvSpPr>
          <p:cNvPr id="47" name="Text 45"/>
          <p:cNvSpPr/>
          <p:nvPr/>
        </p:nvSpPr>
        <p:spPr>
          <a:xfrm>
            <a:off x="4822329" y="1512094"/>
            <a:ext cx="1410072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物料编号</a:t>
            </a:r>
            <a:endParaRPr lang="zh-CN" sz="850" dirty="0"/>
          </a:p>
        </p:txBody>
      </p:sp>
      <p:sp>
        <p:nvSpPr>
          <p:cNvPr id="48" name="Text 46"/>
          <p:cNvSpPr/>
          <p:nvPr/>
        </p:nvSpPr>
        <p:spPr>
          <a:xfrm>
            <a:off x="5996657" y="1512094"/>
            <a:ext cx="121235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唯一标识</a:t>
            </a:r>
            <a:endParaRPr lang="zh-CN" sz="850" dirty="0"/>
          </a:p>
        </p:txBody>
      </p:sp>
      <p:sp>
        <p:nvSpPr>
          <p:cNvPr id="49" name="Text 47"/>
          <p:cNvSpPr/>
          <p:nvPr/>
        </p:nvSpPr>
        <p:spPr>
          <a:xfrm>
            <a:off x="6973267" y="1512094"/>
            <a:ext cx="121235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供应商</a:t>
            </a:r>
            <a:endParaRPr lang="zh-CN" sz="850" dirty="0"/>
          </a:p>
        </p:txBody>
      </p:sp>
      <p:sp>
        <p:nvSpPr>
          <p:cNvPr id="50" name="Text 48"/>
          <p:cNvSpPr/>
          <p:nvPr/>
        </p:nvSpPr>
        <p:spPr>
          <a:xfrm>
            <a:off x="7949878" y="1512094"/>
            <a:ext cx="562198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推荐供货来源</a:t>
            </a:r>
            <a:endParaRPr lang="zh-CN" sz="850" dirty="0"/>
          </a:p>
        </p:txBody>
      </p:sp>
      <p:sp>
        <p:nvSpPr>
          <p:cNvPr id="51" name="Text 49"/>
          <p:cNvSpPr/>
          <p:nvPr/>
        </p:nvSpPr>
        <p:spPr>
          <a:xfrm>
            <a:off x="4822329" y="1950988"/>
            <a:ext cx="1410072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名称/规格型号</a:t>
            </a:r>
            <a:endParaRPr lang="zh-CN" sz="850" dirty="0"/>
          </a:p>
        </p:txBody>
      </p:sp>
      <p:sp>
        <p:nvSpPr>
          <p:cNvPr id="52" name="Text 50"/>
          <p:cNvSpPr/>
          <p:nvPr/>
        </p:nvSpPr>
        <p:spPr>
          <a:xfrm>
            <a:off x="5996657" y="1950988"/>
            <a:ext cx="121235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完整参数</a:t>
            </a:r>
            <a:endParaRPr lang="zh-CN" sz="850" dirty="0"/>
          </a:p>
        </p:txBody>
      </p:sp>
      <p:sp>
        <p:nvSpPr>
          <p:cNvPr id="53" name="Text 51"/>
          <p:cNvSpPr/>
          <p:nvPr/>
        </p:nvSpPr>
        <p:spPr>
          <a:xfrm>
            <a:off x="6973267" y="1950988"/>
            <a:ext cx="121235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单价/成本小计</a:t>
            </a:r>
            <a:endParaRPr lang="zh-CN" sz="850" dirty="0"/>
          </a:p>
        </p:txBody>
      </p:sp>
      <p:sp>
        <p:nvSpPr>
          <p:cNvPr id="54" name="Text 52"/>
          <p:cNvSpPr/>
          <p:nvPr/>
        </p:nvSpPr>
        <p:spPr>
          <a:xfrm>
            <a:off x="7949878" y="1950988"/>
            <a:ext cx="1019398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成本核算</a:t>
            </a:r>
            <a:endParaRPr lang="zh-CN" sz="850" dirty="0"/>
          </a:p>
        </p:txBody>
      </p:sp>
      <p:sp>
        <p:nvSpPr>
          <p:cNvPr id="55" name="Text 53"/>
          <p:cNvSpPr/>
          <p:nvPr/>
        </p:nvSpPr>
        <p:spPr>
          <a:xfrm>
            <a:off x="4822329" y="2231380"/>
            <a:ext cx="1410072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数量/单位</a:t>
            </a:r>
            <a:endParaRPr lang="zh-CN" sz="850" dirty="0"/>
          </a:p>
        </p:txBody>
      </p:sp>
      <p:sp>
        <p:nvSpPr>
          <p:cNvPr id="56" name="Text 54"/>
          <p:cNvSpPr/>
          <p:nvPr/>
        </p:nvSpPr>
        <p:spPr>
          <a:xfrm>
            <a:off x="5996657" y="2231380"/>
            <a:ext cx="121235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整机用量</a:t>
            </a:r>
            <a:endParaRPr lang="zh-CN" sz="850" dirty="0"/>
          </a:p>
        </p:txBody>
      </p:sp>
      <p:sp>
        <p:nvSpPr>
          <p:cNvPr id="57" name="Text 55"/>
          <p:cNvSpPr/>
          <p:nvPr/>
        </p:nvSpPr>
        <p:spPr>
          <a:xfrm>
            <a:off x="6973267" y="2231380"/>
            <a:ext cx="1212354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采购周期</a:t>
            </a:r>
            <a:endParaRPr lang="zh-CN" sz="850" dirty="0"/>
          </a:p>
        </p:txBody>
      </p:sp>
      <p:sp>
        <p:nvSpPr>
          <p:cNvPr id="58" name="Text 56"/>
          <p:cNvSpPr/>
          <p:nvPr/>
        </p:nvSpPr>
        <p:spPr>
          <a:xfrm>
            <a:off x="7949878" y="2231380"/>
            <a:ext cx="1019398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交期管理</a:t>
            </a:r>
            <a:endParaRPr lang="zh-CN" sz="850" dirty="0"/>
          </a:p>
        </p:txBody>
      </p:sp>
      <p:sp>
        <p:nvSpPr>
          <p:cNvPr id="59" name="Text 57"/>
          <p:cNvSpPr/>
          <p:nvPr/>
        </p:nvSpPr>
        <p:spPr>
          <a:xfrm>
            <a:off x="4708996" y="2554188"/>
            <a:ext cx="3916189" cy="1593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成本构成核算</a:t>
            </a:r>
            <a:endParaRPr lang="zh-CN" sz="1000" dirty="0"/>
          </a:p>
        </p:txBody>
      </p:sp>
      <p:sp>
        <p:nvSpPr>
          <p:cNvPr id="60" name="Text 58"/>
          <p:cNvSpPr/>
          <p:nvPr/>
        </p:nvSpPr>
        <p:spPr>
          <a:xfrm>
            <a:off x="4708996" y="2803327"/>
            <a:ext cx="4373389" cy="1585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电子元器件 · PCB打样与贴片 · 结构件 · 表带与配件 · 包装 · 装配人工 · 测试费用</a:t>
            </a:r>
            <a:endParaRPr lang="zh-CN" sz="850" dirty="0"/>
          </a:p>
        </p:txBody>
      </p:sp>
      <p:sp>
        <p:nvSpPr>
          <p:cNvPr id="61" name="Shape 59"/>
          <p:cNvSpPr/>
          <p:nvPr/>
        </p:nvSpPr>
        <p:spPr>
          <a:xfrm>
            <a:off x="4708996" y="3062808"/>
            <a:ext cx="3916189" cy="532656"/>
          </a:xfrm>
          <a:prstGeom prst="roundRect">
            <a:avLst>
              <a:gd name="adj" fmla="val 8548"/>
            </a:avLst>
          </a:prstGeom>
          <a:solidFill>
            <a:srgbClr val="F9D2EB"/>
          </a:solidFill>
          <a:ln/>
        </p:spPr>
      </p:sp>
      <p:pic>
        <p:nvPicPr>
          <p:cNvPr id="6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817343" y="3212976"/>
            <a:ext cx="135508" cy="108347"/>
          </a:xfrm>
          <a:prstGeom prst="rect">
            <a:avLst/>
          </a:prstGeom>
        </p:spPr>
      </p:pic>
      <p:sp>
        <p:nvSpPr>
          <p:cNvPr id="63" name="Text 60"/>
          <p:cNvSpPr/>
          <p:nvPr/>
        </p:nvSpPr>
        <p:spPr>
          <a:xfrm>
            <a:off x="5061198" y="3170634"/>
            <a:ext cx="3455640" cy="3170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2000"/>
              </a:lnSpc>
              <a:buNone/>
            </a:pPr>
            <a:r>
              <a:rPr lang="zh-CN" altLang="en-US" sz="85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电路设计需明确：模块通信关系、供电电压与功耗、天线位置、PCB尺寸及电磁兼容要求。</a:t>
            </a:r>
            <a:endParaRPr lang="zh-CN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2026-08-01T07:24:55Z</dcterms:created>
  <dcterms:modified xsi:type="dcterms:W3CDTF">2026-08-01T07:24:55Z</dcterms:modified>
</cp:coreProperties>
</file>