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image" Target="../media/image-5-1.png"/><Relationship Id="rId8" Type="http://schemas.openxmlformats.org/officeDocument/2006/relationships/image" Target="../media/image-5-2.svg"/><Relationship Id="rId9" Type="http://schemas.openxmlformats.org/officeDocument/2006/relationships/image" Target="../media/image-5-1.png"/><Relationship Id="rId10" Type="http://schemas.openxmlformats.org/officeDocument/2006/relationships/image" Target="../media/image-5-2.svg"/><Relationship Id="rId11" Type="http://schemas.openxmlformats.org/officeDocument/2006/relationships/image" Target="../media/image-5-1.png"/><Relationship Id="rId12" Type="http://schemas.openxmlformats.org/officeDocument/2006/relationships/image" Target="../media/image-5-2.svg"/><Relationship Id="rId13" Type="http://schemas.openxmlformats.org/officeDocument/2006/relationships/image" Target="../media/image-5-13.pn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svg"/><Relationship Id="rId9" Type="http://schemas.openxmlformats.org/officeDocument/2006/relationships/image" Target="../media/image-9-9.png"/><Relationship Id="rId10" Type="http://schemas.openxmlformats.org/officeDocument/2006/relationships/image" Target="../media/image-9-10.svg"/><Relationship Id="rId11" Type="http://schemas.openxmlformats.org/officeDocument/2006/relationships/image" Target="../media/image-9-11.png"/><Relationship Id="rId12" Type="http://schemas.openxmlformats.org/officeDocument/2006/relationships/image" Target="../media/image-9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048941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守护独居老人最后100米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1486198"/>
            <a:ext cx="4667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AI智能安全陪护设备开发项目｜成果验收与评价</a:t>
            </a:r>
            <a:endParaRPr lang="zh-CN" sz="1200" dirty="0"/>
          </a:p>
        </p:txBody>
      </p:sp>
      <p:sp>
        <p:nvSpPr>
          <p:cNvPr id="5" name="Shape 2"/>
          <p:cNvSpPr/>
          <p:nvPr/>
        </p:nvSpPr>
        <p:spPr>
          <a:xfrm>
            <a:off x="3952577" y="1875011"/>
            <a:ext cx="22684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88234" y="2010668"/>
            <a:ext cx="19971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📘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教材配套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4088234" y="2291209"/>
            <a:ext cx="19971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6351910" y="1875011"/>
            <a:ext cx="22685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87567" y="2010668"/>
            <a:ext cx="19971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🔩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项目二</a:t>
            </a:r>
            <a:endParaRPr lang="zh-CN" sz="1200" dirty="0"/>
          </a:p>
        </p:txBody>
      </p:sp>
      <p:sp>
        <p:nvSpPr>
          <p:cNvPr id="10" name="Text 7"/>
          <p:cNvSpPr/>
          <p:nvPr/>
        </p:nvSpPr>
        <p:spPr>
          <a:xfrm>
            <a:off x="6487567" y="2291209"/>
            <a:ext cx="19971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AI智能安全陪护设备开发项目</a:t>
            </a:r>
            <a:endParaRPr lang="zh-CN" sz="1000" dirty="0"/>
          </a:p>
        </p:txBody>
      </p:sp>
      <p:sp>
        <p:nvSpPr>
          <p:cNvPr id="11" name="Shape 8"/>
          <p:cNvSpPr/>
          <p:nvPr/>
        </p:nvSpPr>
        <p:spPr>
          <a:xfrm>
            <a:off x="3952577" y="2976563"/>
            <a:ext cx="4667845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88234" y="3112219"/>
            <a:ext cx="439653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本次评价</a:t>
            </a:r>
            <a:endParaRPr lang="zh-CN" sz="1200" dirty="0"/>
          </a:p>
        </p:txBody>
      </p:sp>
      <p:sp>
        <p:nvSpPr>
          <p:cNvPr id="13" name="Text 10"/>
          <p:cNvSpPr/>
          <p:nvPr/>
        </p:nvSpPr>
        <p:spPr>
          <a:xfrm>
            <a:off x="4088234" y="3392760"/>
            <a:ext cx="43965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成果验收｜能力评价｜课证融通｜项目复盘</a:t>
            </a:r>
            <a:endParaRPr lang="zh-CN" sz="1000" dirty="0"/>
          </a:p>
        </p:txBody>
      </p:sp>
      <p:sp>
        <p:nvSpPr>
          <p:cNvPr id="14" name="Text 11"/>
          <p:cNvSpPr/>
          <p:nvPr/>
        </p:nvSpPr>
        <p:spPr>
          <a:xfrm>
            <a:off x="3723977" y="3885084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本教材配套课件｜项目二｜成果验收与评价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88218"/>
            <a:ext cx="4667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科技守护，温度陪伴</a:t>
            </a:r>
            <a:endParaRPr lang="zh-CN" sz="2150" dirty="0"/>
          </a:p>
        </p:txBody>
      </p:sp>
      <p:sp>
        <p:nvSpPr>
          <p:cNvPr id="4" name="Text 1"/>
          <p:cNvSpPr/>
          <p:nvPr/>
        </p:nvSpPr>
        <p:spPr>
          <a:xfrm>
            <a:off x="701501" y="1019249"/>
            <a:ext cx="4947121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设计的不只是一台设备，而是一条守护独居老人生命安全的响应链。</a:t>
            </a:r>
            <a:endParaRPr lang="zh-CN" sz="900" dirty="0"/>
          </a:p>
        </p:txBody>
      </p:sp>
      <p:sp>
        <p:nvSpPr>
          <p:cNvPr id="5" name="Shape 2"/>
          <p:cNvSpPr/>
          <p:nvPr/>
        </p:nvSpPr>
        <p:spPr>
          <a:xfrm>
            <a:off x="523577" y="898327"/>
            <a:ext cx="14288" cy="422672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  <p:sp>
        <p:nvSpPr>
          <p:cNvPr id="6" name="Shape 3"/>
          <p:cNvSpPr/>
          <p:nvPr/>
        </p:nvSpPr>
        <p:spPr>
          <a:xfrm>
            <a:off x="438150" y="1441921"/>
            <a:ext cx="1517228" cy="1571104"/>
          </a:xfrm>
          <a:prstGeom prst="roundRect">
            <a:avLst>
              <a:gd name="adj" fmla="val 5630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556766" y="1549375"/>
            <a:ext cx="1279996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技术价值</a:t>
            </a:r>
            <a:endParaRPr lang="zh-CN" sz="1050" dirty="0"/>
          </a:p>
        </p:txBody>
      </p:sp>
      <p:sp>
        <p:nvSpPr>
          <p:cNvPr id="8" name="Text 5"/>
          <p:cNvSpPr/>
          <p:nvPr/>
        </p:nvSpPr>
        <p:spPr>
          <a:xfrm>
            <a:off x="556766" y="1831330"/>
            <a:ext cx="1279996" cy="10849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理解毫米波雷达、AI视觉与可穿戴设备，形成多技术融合的安全陪护方案，打通感知—算法—告警—平台—响应完整链路。</a:t>
            </a:r>
            <a:endParaRPr lang="zh-CN" sz="900" dirty="0"/>
          </a:p>
        </p:txBody>
      </p:sp>
      <p:sp>
        <p:nvSpPr>
          <p:cNvPr id="9" name="Text 6"/>
          <p:cNvSpPr/>
          <p:nvPr/>
        </p:nvSpPr>
        <p:spPr>
          <a:xfrm>
            <a:off x="2164184" y="1549375"/>
            <a:ext cx="139600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工程价值</a:t>
            </a:r>
            <a:endParaRPr lang="zh-CN" sz="1050" dirty="0"/>
          </a:p>
        </p:txBody>
      </p:sp>
      <p:sp>
        <p:nvSpPr>
          <p:cNvPr id="10" name="Text 7"/>
          <p:cNvSpPr/>
          <p:nvPr/>
        </p:nvSpPr>
        <p:spPr>
          <a:xfrm>
            <a:off x="2164184" y="1831330"/>
            <a:ext cx="1396008" cy="10849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完成从用户调研到成果交付的完整流程，形成产品定义、三维模型、工程图纸、原型机与测试报告，建立系统设计与迭代能力。</a:t>
            </a:r>
            <a:endParaRPr lang="zh-CN" sz="900" dirty="0"/>
          </a:p>
        </p:txBody>
      </p:sp>
      <p:sp>
        <p:nvSpPr>
          <p:cNvPr id="11" name="Text 8"/>
          <p:cNvSpPr/>
          <p:nvPr/>
        </p:nvSpPr>
        <p:spPr>
          <a:xfrm>
            <a:off x="3854425" y="1549375"/>
            <a:ext cx="1346374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人文价值</a:t>
            </a:r>
            <a:endParaRPr lang="zh-CN" sz="1050" dirty="0"/>
          </a:p>
        </p:txBody>
      </p:sp>
      <p:sp>
        <p:nvSpPr>
          <p:cNvPr id="12" name="Text 9"/>
          <p:cNvSpPr/>
          <p:nvPr/>
        </p:nvSpPr>
        <p:spPr>
          <a:xfrm>
            <a:off x="3854425" y="1831330"/>
            <a:ext cx="1346374" cy="9041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理解独居老人真实安全困境，尊重隐私、自主与尊严，让技术在需要时主动介入，减少对日常生活的打扰。</a:t>
            </a:r>
            <a:endParaRPr lang="zh-CN" sz="900" dirty="0"/>
          </a:p>
        </p:txBody>
      </p:sp>
      <p:sp>
        <p:nvSpPr>
          <p:cNvPr id="13" name="Shape 10"/>
          <p:cNvSpPr/>
          <p:nvPr/>
        </p:nvSpPr>
        <p:spPr>
          <a:xfrm>
            <a:off x="523577" y="3133948"/>
            <a:ext cx="2280196" cy="847353"/>
          </a:xfrm>
          <a:prstGeom prst="roundRect">
            <a:avLst>
              <a:gd name="adj" fmla="val 588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6956" y="3257327"/>
            <a:ext cx="2033439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老人愿意使用</a:t>
            </a:r>
            <a:endParaRPr lang="zh-CN" sz="1050" dirty="0"/>
          </a:p>
        </p:txBody>
      </p:sp>
      <p:sp>
        <p:nvSpPr>
          <p:cNvPr id="15" name="Text 12"/>
          <p:cNvSpPr/>
          <p:nvPr/>
        </p:nvSpPr>
        <p:spPr>
          <a:xfrm>
            <a:off x="646956" y="3496270"/>
            <a:ext cx="2033439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无感使用，自然融入生活，技术可以"隐形"</a:t>
            </a:r>
            <a:endParaRPr lang="zh-CN" sz="900" dirty="0"/>
          </a:p>
        </p:txBody>
      </p:sp>
      <p:sp>
        <p:nvSpPr>
          <p:cNvPr id="16" name="Shape 13"/>
          <p:cNvSpPr/>
          <p:nvPr/>
        </p:nvSpPr>
        <p:spPr>
          <a:xfrm>
            <a:off x="2911227" y="3133948"/>
            <a:ext cx="2280196" cy="847353"/>
          </a:xfrm>
          <a:prstGeom prst="roundRect">
            <a:avLst>
              <a:gd name="adj" fmla="val 588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034605" y="3257327"/>
            <a:ext cx="2033439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家属能够信任</a:t>
            </a:r>
            <a:endParaRPr lang="zh-CN" sz="1050" dirty="0"/>
          </a:p>
        </p:txBody>
      </p:sp>
      <p:sp>
        <p:nvSpPr>
          <p:cNvPr id="18" name="Text 15"/>
          <p:cNvSpPr/>
          <p:nvPr/>
        </p:nvSpPr>
        <p:spPr>
          <a:xfrm>
            <a:off x="3034605" y="3496270"/>
            <a:ext cx="2033439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异常能够发现，告警有人响应，关怀必须"显形"</a:t>
            </a:r>
            <a:endParaRPr lang="zh-CN" sz="900" dirty="0"/>
          </a:p>
        </p:txBody>
      </p:sp>
      <p:sp>
        <p:nvSpPr>
          <p:cNvPr id="19" name="Shape 16"/>
          <p:cNvSpPr/>
          <p:nvPr/>
        </p:nvSpPr>
        <p:spPr>
          <a:xfrm>
            <a:off x="523577" y="4088755"/>
            <a:ext cx="4667845" cy="666527"/>
          </a:xfrm>
          <a:prstGeom prst="roundRect">
            <a:avLst>
              <a:gd name="adj" fmla="val 747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6956" y="4212134"/>
            <a:ext cx="44210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服务能够落地</a:t>
            </a:r>
            <a:endParaRPr lang="zh-CN" sz="1050" dirty="0"/>
          </a:p>
        </p:txBody>
      </p:sp>
      <p:sp>
        <p:nvSpPr>
          <p:cNvPr id="21" name="Text 18"/>
          <p:cNvSpPr/>
          <p:nvPr/>
        </p:nvSpPr>
        <p:spPr>
          <a:xfrm>
            <a:off x="646956" y="4451077"/>
            <a:ext cx="442108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工程现场可部署，产品能够持续维护与迭代</a:t>
            </a:r>
            <a:endParaRPr lang="zh-CN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579834"/>
            <a:ext cx="4667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双交付评价：既评价产品，也评价能力</a:t>
            </a:r>
            <a:endParaRPr lang="zh-CN" sz="2150" dirty="0"/>
          </a:p>
        </p:txBody>
      </p:sp>
      <p:sp>
        <p:nvSpPr>
          <p:cNvPr id="4" name="Text 1"/>
          <p:cNvSpPr/>
          <p:nvPr/>
        </p:nvSpPr>
        <p:spPr>
          <a:xfrm>
            <a:off x="523577" y="1078483"/>
            <a:ext cx="4667845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本项目采用</a:t>
            </a:r>
            <a:pPr algn="l" indent="0" marL="0">
              <a:lnSpc>
                <a:spcPct val="126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"项目交付＋人才交付"双评价体系</a:t>
            </a:r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，全面考量成果完整性与学习者职业能力发展。</a:t>
            </a:r>
            <a:endParaRPr lang="zh-CN" sz="900" dirty="0"/>
          </a:p>
        </p:txBody>
      </p:sp>
      <p:sp>
        <p:nvSpPr>
          <p:cNvPr id="5" name="Shape 2"/>
          <p:cNvSpPr/>
          <p:nvPr/>
        </p:nvSpPr>
        <p:spPr>
          <a:xfrm>
            <a:off x="439638" y="1547961"/>
            <a:ext cx="2359596" cy="1603177"/>
          </a:xfrm>
          <a:prstGeom prst="roundRect">
            <a:avLst>
              <a:gd name="adj" fmla="val 5236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556171" y="1651769"/>
            <a:ext cx="2126531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项目交付｜60%</a:t>
            </a:r>
            <a:endParaRPr lang="zh-CN" sz="1050" dirty="0"/>
          </a:p>
        </p:txBody>
      </p:sp>
      <p:sp>
        <p:nvSpPr>
          <p:cNvPr id="7" name="Text 4"/>
          <p:cNvSpPr/>
          <p:nvPr/>
        </p:nvSpPr>
        <p:spPr>
          <a:xfrm>
            <a:off x="556171" y="1926952"/>
            <a:ext cx="2126531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项目团队完成了什么？成果是否完整？产品是否可实现？系统是否经过验证？</a:t>
            </a:r>
            <a:endParaRPr lang="zh-CN" sz="900" dirty="0"/>
          </a:p>
        </p:txBody>
      </p:sp>
      <p:sp>
        <p:nvSpPr>
          <p:cNvPr id="8" name="Text 5"/>
          <p:cNvSpPr/>
          <p:nvPr/>
        </p:nvSpPr>
        <p:spPr>
          <a:xfrm>
            <a:off x="556171" y="2373064"/>
            <a:ext cx="2126531" cy="7417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过程性评价：活页工作页、阶段成果、三次验收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终结性评价：最终成果提交、功能演示、答辩评分</a:t>
            </a:r>
            <a:endParaRPr lang="zh-CN" sz="900" dirty="0"/>
          </a:p>
        </p:txBody>
      </p:sp>
      <p:sp>
        <p:nvSpPr>
          <p:cNvPr id="9" name="Text 6"/>
          <p:cNvSpPr/>
          <p:nvPr/>
        </p:nvSpPr>
        <p:spPr>
          <a:xfrm>
            <a:off x="3004468" y="1651769"/>
            <a:ext cx="21917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人才交付｜40%</a:t>
            </a:r>
            <a:endParaRPr lang="zh-CN" sz="1050" dirty="0"/>
          </a:p>
        </p:txBody>
      </p:sp>
      <p:sp>
        <p:nvSpPr>
          <p:cNvPr id="10" name="Text 7"/>
          <p:cNvSpPr/>
          <p:nvPr/>
        </p:nvSpPr>
        <p:spPr>
          <a:xfrm>
            <a:off x="3004468" y="1926952"/>
            <a:ext cx="2191717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学习者掌握了什么？能否胜任认领岗位？是否形成工程思维与职业素养？</a:t>
            </a:r>
            <a:endParaRPr lang="zh-CN" sz="900" dirty="0"/>
          </a:p>
        </p:txBody>
      </p:sp>
      <p:sp>
        <p:nvSpPr>
          <p:cNvPr id="11" name="Text 8"/>
          <p:cNvSpPr/>
          <p:nvPr/>
        </p:nvSpPr>
        <p:spPr>
          <a:xfrm>
            <a:off x="3004468" y="2373064"/>
            <a:ext cx="2191717" cy="3890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评价结果：项目成绩、个人能力画像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技能发展建议、后续学习方向</a:t>
            </a:r>
            <a:endParaRPr lang="zh-CN" sz="900" dirty="0"/>
          </a:p>
        </p:txBody>
      </p:sp>
      <p:sp>
        <p:nvSpPr>
          <p:cNvPr id="12" name="Shape 9"/>
          <p:cNvSpPr/>
          <p:nvPr/>
        </p:nvSpPr>
        <p:spPr>
          <a:xfrm>
            <a:off x="523577" y="3267894"/>
            <a:ext cx="4667845" cy="1295698"/>
          </a:xfrm>
          <a:prstGeom prst="roundRect">
            <a:avLst>
              <a:gd name="adj" fmla="val 377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28340" y="3272656"/>
            <a:ext cx="2329160" cy="643086"/>
          </a:xfrm>
          <a:custGeom>
            <a:avLst/>
            <a:gdLst/>
            <a:ahLst/>
            <a:cxnLst/>
            <a:rect l="l" t="t" r="r" b="b"/>
            <a:pathLst>
              <a:path w="2329160" h="643086">
                <a:moveTo>
                  <a:pt x="40808" y="0"/>
                </a:moveTo>
                <a:lnTo>
                  <a:pt x="2329160" y="0"/>
                </a:lnTo>
                <a:lnTo>
                  <a:pt x="2329160" y="643086"/>
                </a:lnTo>
                <a:lnTo>
                  <a:pt x="0" y="643086"/>
                </a:lnTo>
                <a:lnTo>
                  <a:pt x="0" y="40808"/>
                </a:lnTo>
                <a:arcTo hR="40808" wR="40808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4" name="Text 11"/>
          <p:cNvSpPr/>
          <p:nvPr/>
        </p:nvSpPr>
        <p:spPr>
          <a:xfrm>
            <a:off x="644872" y="3389188"/>
            <a:ext cx="209609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课程指导者</a:t>
            </a:r>
            <a:endParaRPr lang="zh-CN" sz="1050" dirty="0"/>
          </a:p>
        </p:txBody>
      </p:sp>
      <p:sp>
        <p:nvSpPr>
          <p:cNvPr id="15" name="Text 12"/>
          <p:cNvSpPr/>
          <p:nvPr/>
        </p:nvSpPr>
        <p:spPr>
          <a:xfrm>
            <a:off x="644872" y="3622849"/>
            <a:ext cx="209609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关注知识、方法与成果规范</a:t>
            </a:r>
            <a:endParaRPr lang="zh-CN" sz="900" dirty="0"/>
          </a:p>
        </p:txBody>
      </p:sp>
      <p:sp>
        <p:nvSpPr>
          <p:cNvPr id="16" name="Shape 13"/>
          <p:cNvSpPr/>
          <p:nvPr/>
        </p:nvSpPr>
        <p:spPr>
          <a:xfrm>
            <a:off x="2857500" y="3272656"/>
            <a:ext cx="2329160" cy="643086"/>
          </a:xfrm>
          <a:custGeom>
            <a:avLst/>
            <a:gdLst/>
            <a:ahLst/>
            <a:cxnLst/>
            <a:rect l="l" t="t" r="r" b="b"/>
            <a:pathLst>
              <a:path w="2329160" h="643086">
                <a:moveTo>
                  <a:pt x="0" y="0"/>
                </a:moveTo>
                <a:lnTo>
                  <a:pt x="2288353" y="0"/>
                </a:lnTo>
                <a:arcTo hR="40808" wR="40808" stAng="16200000" swAng="5400000"/>
                <a:lnTo>
                  <a:pt x="2329160" y="643086"/>
                </a:lnTo>
                <a:lnTo>
                  <a:pt x="0" y="643086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7" name="Shape 14"/>
          <p:cNvSpPr/>
          <p:nvPr/>
        </p:nvSpPr>
        <p:spPr>
          <a:xfrm>
            <a:off x="2857500" y="3272656"/>
            <a:ext cx="14288" cy="643086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8" name="Text 15"/>
          <p:cNvSpPr/>
          <p:nvPr/>
        </p:nvSpPr>
        <p:spPr>
          <a:xfrm>
            <a:off x="2974032" y="3389188"/>
            <a:ext cx="209609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企业导师</a:t>
            </a:r>
            <a:endParaRPr lang="zh-CN" sz="1050" dirty="0"/>
          </a:p>
        </p:txBody>
      </p:sp>
      <p:sp>
        <p:nvSpPr>
          <p:cNvPr id="19" name="Text 16"/>
          <p:cNvSpPr/>
          <p:nvPr/>
        </p:nvSpPr>
        <p:spPr>
          <a:xfrm>
            <a:off x="2974032" y="3622849"/>
            <a:ext cx="209609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关注工程实现、测试与交付质量</a:t>
            </a:r>
            <a:endParaRPr lang="zh-CN" sz="900" dirty="0"/>
          </a:p>
        </p:txBody>
      </p:sp>
      <p:sp>
        <p:nvSpPr>
          <p:cNvPr id="20" name="Shape 17"/>
          <p:cNvSpPr/>
          <p:nvPr/>
        </p:nvSpPr>
        <p:spPr>
          <a:xfrm>
            <a:off x="528340" y="3915742"/>
            <a:ext cx="4658320" cy="643086"/>
          </a:xfrm>
          <a:custGeom>
            <a:avLst/>
            <a:gdLst/>
            <a:ahLst/>
            <a:cxnLst/>
            <a:rect l="l" t="t" r="r" b="b"/>
            <a:pathLst>
              <a:path w="4658320" h="643086">
                <a:moveTo>
                  <a:pt x="0" y="0"/>
                </a:moveTo>
                <a:lnTo>
                  <a:pt x="4658320" y="0"/>
                </a:lnTo>
                <a:lnTo>
                  <a:pt x="4658320" y="602279"/>
                </a:lnTo>
                <a:arcTo hR="40808" wR="40808" stAng="0" swAng="5400000"/>
                <a:lnTo>
                  <a:pt x="40808" y="643086"/>
                </a:lnTo>
                <a:arcTo hR="40808" wR="40808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1" name="Shape 18"/>
          <p:cNvSpPr/>
          <p:nvPr/>
        </p:nvSpPr>
        <p:spPr>
          <a:xfrm>
            <a:off x="528340" y="3915742"/>
            <a:ext cx="465832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2" name="Text 19"/>
          <p:cNvSpPr/>
          <p:nvPr/>
        </p:nvSpPr>
        <p:spPr>
          <a:xfrm>
            <a:off x="644872" y="4032275"/>
            <a:ext cx="442525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社区/养老机构导师</a:t>
            </a:r>
            <a:endParaRPr lang="zh-CN" sz="1050" dirty="0"/>
          </a:p>
        </p:txBody>
      </p:sp>
      <p:sp>
        <p:nvSpPr>
          <p:cNvPr id="23" name="Text 20"/>
          <p:cNvSpPr/>
          <p:nvPr/>
        </p:nvSpPr>
        <p:spPr>
          <a:xfrm>
            <a:off x="644872" y="4265935"/>
            <a:ext cx="442525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关注用户需求、真实场景与使用体验</a:t>
            </a:r>
            <a:endParaRPr lang="zh-CN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项目交付：六项成果分别如何评分？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71165"/>
            <a:ext cx="855404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项目交付总计占综合成绩的 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60%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，由以下六项核心成果构成，分别在不同验收阶段提交与评价。</a:t>
            </a:r>
            <a:endParaRPr lang="zh-CN" sz="850" dirty="0"/>
          </a:p>
        </p:txBody>
      </p:sp>
      <p:sp>
        <p:nvSpPr>
          <p:cNvPr id="4" name="Shape 2"/>
          <p:cNvSpPr/>
          <p:nvPr/>
        </p:nvSpPr>
        <p:spPr>
          <a:xfrm>
            <a:off x="523577" y="1138758"/>
            <a:ext cx="8096845" cy="2840980"/>
          </a:xfrm>
          <a:prstGeom prst="roundRect">
            <a:avLst>
              <a:gd name="adj" fmla="val 1633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1430015"/>
            <a:ext cx="8096845" cy="69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1881708"/>
            <a:ext cx="8096845" cy="69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333402"/>
            <a:ext cx="8096845" cy="69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2622277"/>
            <a:ext cx="8096845" cy="69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3073971"/>
            <a:ext cx="8096845" cy="69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3577" y="3525664"/>
            <a:ext cx="8096845" cy="69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528489" y="1143521"/>
            <a:ext cx="2264420" cy="286494"/>
          </a:xfrm>
          <a:custGeom>
            <a:avLst/>
            <a:gdLst/>
            <a:ahLst/>
            <a:cxnLst/>
            <a:rect l="l" t="t" r="r" b="b"/>
            <a:pathLst>
              <a:path w="2264420" h="286494">
                <a:moveTo>
                  <a:pt x="38660" y="0"/>
                </a:moveTo>
                <a:lnTo>
                  <a:pt x="2264420" y="0"/>
                </a:lnTo>
                <a:lnTo>
                  <a:pt x="2264420" y="286494"/>
                </a:lnTo>
                <a:lnTo>
                  <a:pt x="0" y="286494"/>
                </a:lnTo>
                <a:lnTo>
                  <a:pt x="0" y="38660"/>
                </a:lnTo>
                <a:arcTo hR="38660" wR="38660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638919" y="1204168"/>
            <a:ext cx="2500759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成果名称</a:t>
            </a:r>
            <a:endParaRPr lang="zh-CN" sz="850" dirty="0"/>
          </a:p>
        </p:txBody>
      </p:sp>
      <p:sp>
        <p:nvSpPr>
          <p:cNvPr id="13" name="Shape 11"/>
          <p:cNvSpPr/>
          <p:nvPr/>
        </p:nvSpPr>
        <p:spPr>
          <a:xfrm>
            <a:off x="2792909" y="1143521"/>
            <a:ext cx="646956" cy="286494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2903339" y="1204168"/>
            <a:ext cx="88329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权重</a:t>
            </a:r>
            <a:endParaRPr lang="zh-CN" sz="850" dirty="0"/>
          </a:p>
        </p:txBody>
      </p:sp>
      <p:sp>
        <p:nvSpPr>
          <p:cNvPr id="15" name="Shape 13"/>
          <p:cNvSpPr/>
          <p:nvPr/>
        </p:nvSpPr>
        <p:spPr>
          <a:xfrm>
            <a:off x="3439864" y="1143521"/>
            <a:ext cx="2426196" cy="286494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3550295" y="1204168"/>
            <a:ext cx="266253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核心评分点</a:t>
            </a:r>
            <a:endParaRPr lang="zh-CN" sz="850" dirty="0"/>
          </a:p>
        </p:txBody>
      </p:sp>
      <p:sp>
        <p:nvSpPr>
          <p:cNvPr id="17" name="Shape 15"/>
          <p:cNvSpPr/>
          <p:nvPr/>
        </p:nvSpPr>
        <p:spPr>
          <a:xfrm>
            <a:off x="5866061" y="1143521"/>
            <a:ext cx="1455688" cy="286494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5976491" y="1204168"/>
            <a:ext cx="169202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验收阶段</a:t>
            </a:r>
            <a:endParaRPr lang="zh-CN" sz="850" dirty="0"/>
          </a:p>
        </p:txBody>
      </p:sp>
      <p:sp>
        <p:nvSpPr>
          <p:cNvPr id="19" name="Shape 17"/>
          <p:cNvSpPr/>
          <p:nvPr/>
        </p:nvSpPr>
        <p:spPr>
          <a:xfrm>
            <a:off x="7321748" y="1143521"/>
            <a:ext cx="1293912" cy="286494"/>
          </a:xfrm>
          <a:custGeom>
            <a:avLst/>
            <a:gdLst/>
            <a:ahLst/>
            <a:cxnLst/>
            <a:rect l="l" t="t" r="r" b="b"/>
            <a:pathLst>
              <a:path w="1293912" h="286494">
                <a:moveTo>
                  <a:pt x="0" y="0"/>
                </a:moveTo>
                <a:lnTo>
                  <a:pt x="1255252" y="0"/>
                </a:lnTo>
                <a:arcTo hR="38660" wR="38660" stAng="16200000" swAng="5400000"/>
                <a:lnTo>
                  <a:pt x="1293912" y="286494"/>
                </a:lnTo>
                <a:lnTo>
                  <a:pt x="0" y="286494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7432179" y="1204168"/>
            <a:ext cx="153025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成果形式</a:t>
            </a:r>
            <a:endParaRPr lang="zh-CN" sz="850" dirty="0"/>
          </a:p>
        </p:txBody>
      </p:sp>
      <p:sp>
        <p:nvSpPr>
          <p:cNvPr id="21" name="Text 19"/>
          <p:cNvSpPr/>
          <p:nvPr/>
        </p:nvSpPr>
        <p:spPr>
          <a:xfrm>
            <a:off x="638919" y="1493044"/>
            <a:ext cx="2500759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用户调研报告</a:t>
            </a:r>
            <a:endParaRPr lang="zh-CN" sz="850" dirty="0"/>
          </a:p>
        </p:txBody>
      </p:sp>
      <p:sp>
        <p:nvSpPr>
          <p:cNvPr id="22" name="Text 20"/>
          <p:cNvSpPr/>
          <p:nvPr/>
        </p:nvSpPr>
        <p:spPr>
          <a:xfrm>
            <a:off x="2903339" y="1493044"/>
            <a:ext cx="88329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10%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550295" y="1493044"/>
            <a:ext cx="2205335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访谈记录完整性；用户画像准确度；需求分析逻辑清晰</a:t>
            </a:r>
            <a:endParaRPr lang="zh-CN" sz="850" dirty="0"/>
          </a:p>
        </p:txBody>
      </p:sp>
      <p:sp>
        <p:nvSpPr>
          <p:cNvPr id="24" name="Text 22"/>
          <p:cNvSpPr/>
          <p:nvPr/>
        </p:nvSpPr>
        <p:spPr>
          <a:xfrm>
            <a:off x="5976491" y="1493044"/>
            <a:ext cx="169202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第一次验收</a:t>
            </a:r>
            <a:endParaRPr lang="zh-CN" sz="850" dirty="0"/>
          </a:p>
        </p:txBody>
      </p:sp>
      <p:sp>
        <p:nvSpPr>
          <p:cNvPr id="25" name="Text 23"/>
          <p:cNvSpPr/>
          <p:nvPr/>
        </p:nvSpPr>
        <p:spPr>
          <a:xfrm>
            <a:off x="7432179" y="1493044"/>
            <a:ext cx="153025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报告文档</a:t>
            </a:r>
            <a:endParaRPr lang="zh-CN" sz="850" dirty="0"/>
          </a:p>
        </p:txBody>
      </p:sp>
      <p:sp>
        <p:nvSpPr>
          <p:cNvPr id="26" name="Text 24"/>
          <p:cNvSpPr/>
          <p:nvPr/>
        </p:nvSpPr>
        <p:spPr>
          <a:xfrm>
            <a:off x="638919" y="1944737"/>
            <a:ext cx="2500759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概念设计方案</a:t>
            </a:r>
            <a:endParaRPr lang="zh-CN" sz="850" dirty="0"/>
          </a:p>
        </p:txBody>
      </p:sp>
      <p:sp>
        <p:nvSpPr>
          <p:cNvPr id="27" name="Text 25"/>
          <p:cNvSpPr/>
          <p:nvPr/>
        </p:nvSpPr>
        <p:spPr>
          <a:xfrm>
            <a:off x="2903339" y="1944737"/>
            <a:ext cx="88329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10%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3550295" y="1944737"/>
            <a:ext cx="2205335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方案创新性；适老设计合理性；技术路线可行性</a:t>
            </a:r>
            <a:endParaRPr lang="zh-CN" sz="850" dirty="0"/>
          </a:p>
        </p:txBody>
      </p:sp>
      <p:sp>
        <p:nvSpPr>
          <p:cNvPr id="29" name="Text 27"/>
          <p:cNvSpPr/>
          <p:nvPr/>
        </p:nvSpPr>
        <p:spPr>
          <a:xfrm>
            <a:off x="5976491" y="1944737"/>
            <a:ext cx="169202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第一次验收</a:t>
            </a:r>
            <a:endParaRPr lang="zh-CN" sz="850" dirty="0"/>
          </a:p>
        </p:txBody>
      </p:sp>
      <p:sp>
        <p:nvSpPr>
          <p:cNvPr id="30" name="Text 28"/>
          <p:cNvSpPr/>
          <p:nvPr/>
        </p:nvSpPr>
        <p:spPr>
          <a:xfrm>
            <a:off x="7432179" y="1944737"/>
            <a:ext cx="153025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PPT/PDF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638919" y="2396430"/>
            <a:ext cx="2500759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三维数字模型与工程图纸</a:t>
            </a:r>
            <a:endParaRPr lang="zh-CN" sz="850" dirty="0"/>
          </a:p>
        </p:txBody>
      </p:sp>
      <p:sp>
        <p:nvSpPr>
          <p:cNvPr id="32" name="Text 30"/>
          <p:cNvSpPr/>
          <p:nvPr/>
        </p:nvSpPr>
        <p:spPr>
          <a:xfrm>
            <a:off x="2903339" y="2396430"/>
            <a:ext cx="88329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10%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3550295" y="2396430"/>
            <a:ext cx="266253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模型规范性；图纸完整性；结构符合DFM要求</a:t>
            </a:r>
            <a:endParaRPr lang="zh-CN" sz="850" dirty="0"/>
          </a:p>
        </p:txBody>
      </p:sp>
      <p:sp>
        <p:nvSpPr>
          <p:cNvPr id="34" name="Text 32"/>
          <p:cNvSpPr/>
          <p:nvPr/>
        </p:nvSpPr>
        <p:spPr>
          <a:xfrm>
            <a:off x="5976491" y="2396430"/>
            <a:ext cx="169202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第二次验收</a:t>
            </a:r>
            <a:endParaRPr lang="zh-CN" sz="850" dirty="0"/>
          </a:p>
        </p:txBody>
      </p:sp>
      <p:sp>
        <p:nvSpPr>
          <p:cNvPr id="35" name="Text 33"/>
          <p:cNvSpPr/>
          <p:nvPr/>
        </p:nvSpPr>
        <p:spPr>
          <a:xfrm>
            <a:off x="7432179" y="2396430"/>
            <a:ext cx="153025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模型文件+图纸</a:t>
            </a:r>
            <a:endParaRPr lang="zh-CN" sz="850" dirty="0"/>
          </a:p>
        </p:txBody>
      </p:sp>
      <p:sp>
        <p:nvSpPr>
          <p:cNvPr id="36" name="Text 34"/>
          <p:cNvSpPr/>
          <p:nvPr/>
        </p:nvSpPr>
        <p:spPr>
          <a:xfrm>
            <a:off x="638919" y="2685306"/>
            <a:ext cx="2500759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功能原型机</a:t>
            </a:r>
            <a:endParaRPr lang="zh-CN" sz="850" dirty="0"/>
          </a:p>
        </p:txBody>
      </p:sp>
      <p:sp>
        <p:nvSpPr>
          <p:cNvPr id="37" name="Text 35"/>
          <p:cNvSpPr/>
          <p:nvPr/>
        </p:nvSpPr>
        <p:spPr>
          <a:xfrm>
            <a:off x="2903339" y="2685306"/>
            <a:ext cx="88329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15%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3550295" y="2685306"/>
            <a:ext cx="2205335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跌倒检测、SOS、定位、心率；移动端联调效果</a:t>
            </a:r>
            <a:endParaRPr lang="zh-CN" sz="850" dirty="0"/>
          </a:p>
        </p:txBody>
      </p:sp>
      <p:sp>
        <p:nvSpPr>
          <p:cNvPr id="39" name="Text 37"/>
          <p:cNvSpPr/>
          <p:nvPr/>
        </p:nvSpPr>
        <p:spPr>
          <a:xfrm>
            <a:off x="5976491" y="2685306"/>
            <a:ext cx="169202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第二次验收</a:t>
            </a:r>
            <a:endParaRPr lang="zh-CN" sz="850" dirty="0"/>
          </a:p>
        </p:txBody>
      </p:sp>
      <p:sp>
        <p:nvSpPr>
          <p:cNvPr id="40" name="Text 38"/>
          <p:cNvSpPr/>
          <p:nvPr/>
        </p:nvSpPr>
        <p:spPr>
          <a:xfrm>
            <a:off x="7432179" y="2685306"/>
            <a:ext cx="153025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实物演示</a:t>
            </a:r>
            <a:endParaRPr lang="zh-CN" sz="850" dirty="0"/>
          </a:p>
        </p:txBody>
      </p:sp>
      <p:sp>
        <p:nvSpPr>
          <p:cNvPr id="41" name="Text 39"/>
          <p:cNvSpPr/>
          <p:nvPr/>
        </p:nvSpPr>
        <p:spPr>
          <a:xfrm>
            <a:off x="638919" y="3136999"/>
            <a:ext cx="2500759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测试验证报告</a:t>
            </a:r>
            <a:endParaRPr lang="zh-CN" sz="850" dirty="0"/>
          </a:p>
        </p:txBody>
      </p:sp>
      <p:sp>
        <p:nvSpPr>
          <p:cNvPr id="42" name="Text 40"/>
          <p:cNvSpPr/>
          <p:nvPr/>
        </p:nvSpPr>
        <p:spPr>
          <a:xfrm>
            <a:off x="2903339" y="3136999"/>
            <a:ext cx="88329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10%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3550295" y="3136999"/>
            <a:ext cx="2205335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功能测试覆盖度；可靠性测试充分性；用户体验改进建议</a:t>
            </a:r>
            <a:endParaRPr lang="zh-CN" sz="850" dirty="0"/>
          </a:p>
        </p:txBody>
      </p:sp>
      <p:sp>
        <p:nvSpPr>
          <p:cNvPr id="44" name="Text 42"/>
          <p:cNvSpPr/>
          <p:nvPr/>
        </p:nvSpPr>
        <p:spPr>
          <a:xfrm>
            <a:off x="5976491" y="3136999"/>
            <a:ext cx="169202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第二次验收</a:t>
            </a:r>
            <a:endParaRPr lang="zh-CN" sz="850" dirty="0"/>
          </a:p>
        </p:txBody>
      </p:sp>
      <p:sp>
        <p:nvSpPr>
          <p:cNvPr id="45" name="Text 43"/>
          <p:cNvSpPr/>
          <p:nvPr/>
        </p:nvSpPr>
        <p:spPr>
          <a:xfrm>
            <a:off x="7432179" y="3136999"/>
            <a:ext cx="153025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测试报告</a:t>
            </a:r>
            <a:endParaRPr lang="zh-CN" sz="850" dirty="0"/>
          </a:p>
        </p:txBody>
      </p:sp>
      <p:sp>
        <p:nvSpPr>
          <p:cNvPr id="46" name="Text 44"/>
          <p:cNvSpPr/>
          <p:nvPr/>
        </p:nvSpPr>
        <p:spPr>
          <a:xfrm>
            <a:off x="638919" y="3588693"/>
            <a:ext cx="2500759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项目汇报PPT与演示视频</a:t>
            </a:r>
            <a:endParaRPr lang="zh-CN" sz="850" dirty="0"/>
          </a:p>
        </p:txBody>
      </p:sp>
      <p:sp>
        <p:nvSpPr>
          <p:cNvPr id="47" name="Text 45"/>
          <p:cNvSpPr/>
          <p:nvPr/>
        </p:nvSpPr>
        <p:spPr>
          <a:xfrm>
            <a:off x="2903339" y="3588693"/>
            <a:ext cx="88329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5%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3550295" y="3588693"/>
            <a:ext cx="2205335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内容逻辑；数据支撑；视觉表达；现场答辩表现</a:t>
            </a:r>
            <a:endParaRPr lang="zh-CN" sz="850" dirty="0"/>
          </a:p>
        </p:txBody>
      </p:sp>
      <p:sp>
        <p:nvSpPr>
          <p:cNvPr id="49" name="Text 47"/>
          <p:cNvSpPr/>
          <p:nvPr/>
        </p:nvSpPr>
        <p:spPr>
          <a:xfrm>
            <a:off x="5976491" y="3588693"/>
            <a:ext cx="169202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第三次验收</a:t>
            </a:r>
            <a:endParaRPr lang="zh-CN" sz="850" dirty="0"/>
          </a:p>
        </p:txBody>
      </p:sp>
      <p:sp>
        <p:nvSpPr>
          <p:cNvPr id="50" name="Text 48"/>
          <p:cNvSpPr/>
          <p:nvPr/>
        </p:nvSpPr>
        <p:spPr>
          <a:xfrm>
            <a:off x="7432179" y="3588693"/>
            <a:ext cx="153025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PPT+视频+答辩</a:t>
            </a:r>
            <a:endParaRPr lang="zh-CN" sz="850" dirty="0"/>
          </a:p>
        </p:txBody>
      </p:sp>
      <p:sp>
        <p:nvSpPr>
          <p:cNvPr id="51" name="Shape 49"/>
          <p:cNvSpPr/>
          <p:nvPr/>
        </p:nvSpPr>
        <p:spPr>
          <a:xfrm>
            <a:off x="523577" y="4139729"/>
            <a:ext cx="2258541" cy="138038"/>
          </a:xfrm>
          <a:prstGeom prst="roundRect">
            <a:avLst>
              <a:gd name="adj" fmla="val 336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523577" y="4139729"/>
            <a:ext cx="338733" cy="138038"/>
          </a:xfrm>
          <a:prstGeom prst="roundRect">
            <a:avLst>
              <a:gd name="adj" fmla="val 33608"/>
            </a:avLst>
          </a:prstGeom>
          <a:solidFill>
            <a:srgbClr val="E851B2"/>
          </a:solidFill>
          <a:ln/>
        </p:spPr>
      </p:sp>
      <p:sp>
        <p:nvSpPr>
          <p:cNvPr id="53" name="Text 51"/>
          <p:cNvSpPr/>
          <p:nvPr/>
        </p:nvSpPr>
        <p:spPr>
          <a:xfrm>
            <a:off x="2864941" y="4139729"/>
            <a:ext cx="279946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15%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523577" y="4402857"/>
            <a:ext cx="2621310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功能原型机</a:t>
            </a:r>
            <a:endParaRPr lang="zh-CN" sz="1000" dirty="0"/>
          </a:p>
        </p:txBody>
      </p:sp>
      <p:sp>
        <p:nvSpPr>
          <p:cNvPr id="55" name="Text 53"/>
          <p:cNvSpPr/>
          <p:nvPr/>
        </p:nvSpPr>
        <p:spPr>
          <a:xfrm>
            <a:off x="523577" y="4621113"/>
            <a:ext cx="2621310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权重最高单项</a:t>
            </a:r>
            <a:endParaRPr lang="zh-CN" sz="850" dirty="0"/>
          </a:p>
        </p:txBody>
      </p:sp>
      <p:sp>
        <p:nvSpPr>
          <p:cNvPr id="56" name="Shape 54"/>
          <p:cNvSpPr/>
          <p:nvPr/>
        </p:nvSpPr>
        <p:spPr>
          <a:xfrm>
            <a:off x="3261345" y="4139729"/>
            <a:ext cx="2258541" cy="138038"/>
          </a:xfrm>
          <a:prstGeom prst="roundRect">
            <a:avLst>
              <a:gd name="adj" fmla="val 336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261345" y="4139729"/>
            <a:ext cx="225847" cy="138038"/>
          </a:xfrm>
          <a:prstGeom prst="roundRect">
            <a:avLst>
              <a:gd name="adj" fmla="val 33608"/>
            </a:avLst>
          </a:prstGeom>
          <a:solidFill>
            <a:srgbClr val="E851B2"/>
          </a:solidFill>
          <a:ln/>
        </p:spPr>
      </p:sp>
      <p:sp>
        <p:nvSpPr>
          <p:cNvPr id="58" name="Text 56"/>
          <p:cNvSpPr/>
          <p:nvPr/>
        </p:nvSpPr>
        <p:spPr>
          <a:xfrm>
            <a:off x="5602709" y="4139729"/>
            <a:ext cx="279946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10%</a:t>
            </a:r>
            <a:endParaRPr lang="en-US" sz="1050" dirty="0"/>
          </a:p>
        </p:txBody>
      </p:sp>
      <p:sp>
        <p:nvSpPr>
          <p:cNvPr id="59" name="Text 57"/>
          <p:cNvSpPr/>
          <p:nvPr/>
        </p:nvSpPr>
        <p:spPr>
          <a:xfrm>
            <a:off x="3261345" y="4402857"/>
            <a:ext cx="2621310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调研/设计/建模/测试</a:t>
            </a:r>
            <a:endParaRPr lang="zh-CN" sz="1000" dirty="0"/>
          </a:p>
        </p:txBody>
      </p:sp>
      <p:sp>
        <p:nvSpPr>
          <p:cNvPr id="60" name="Text 58"/>
          <p:cNvSpPr/>
          <p:nvPr/>
        </p:nvSpPr>
        <p:spPr>
          <a:xfrm>
            <a:off x="3261345" y="4621113"/>
            <a:ext cx="2621310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各项同等权重</a:t>
            </a:r>
            <a:endParaRPr lang="zh-CN" sz="850" dirty="0"/>
          </a:p>
        </p:txBody>
      </p:sp>
      <p:sp>
        <p:nvSpPr>
          <p:cNvPr id="61" name="Shape 59"/>
          <p:cNvSpPr/>
          <p:nvPr/>
        </p:nvSpPr>
        <p:spPr>
          <a:xfrm>
            <a:off x="5999113" y="4139729"/>
            <a:ext cx="2336229" cy="138038"/>
          </a:xfrm>
          <a:prstGeom prst="roundRect">
            <a:avLst>
              <a:gd name="adj" fmla="val 336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5999113" y="4139729"/>
            <a:ext cx="116756" cy="138038"/>
          </a:xfrm>
          <a:prstGeom prst="roundRect">
            <a:avLst>
              <a:gd name="adj" fmla="val 39734"/>
            </a:avLst>
          </a:prstGeom>
          <a:solidFill>
            <a:srgbClr val="E851B2"/>
          </a:solidFill>
          <a:ln/>
        </p:spPr>
      </p:sp>
      <p:sp>
        <p:nvSpPr>
          <p:cNvPr id="63" name="Text 61"/>
          <p:cNvSpPr/>
          <p:nvPr/>
        </p:nvSpPr>
        <p:spPr>
          <a:xfrm>
            <a:off x="8418165" y="4139729"/>
            <a:ext cx="202257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5%</a:t>
            </a:r>
            <a:endParaRPr lang="en-US" sz="1050" dirty="0"/>
          </a:p>
        </p:txBody>
      </p:sp>
      <p:sp>
        <p:nvSpPr>
          <p:cNvPr id="64" name="Text 62"/>
          <p:cNvSpPr/>
          <p:nvPr/>
        </p:nvSpPr>
        <p:spPr>
          <a:xfrm>
            <a:off x="5999113" y="4402857"/>
            <a:ext cx="2621310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汇报与答辩</a:t>
            </a:r>
            <a:endParaRPr lang="zh-CN" sz="1000" dirty="0"/>
          </a:p>
        </p:txBody>
      </p:sp>
      <p:sp>
        <p:nvSpPr>
          <p:cNvPr id="65" name="Text 63"/>
          <p:cNvSpPr/>
          <p:nvPr/>
        </p:nvSpPr>
        <p:spPr>
          <a:xfrm>
            <a:off x="5999113" y="4621113"/>
            <a:ext cx="2621310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表达呈现能力</a:t>
            </a:r>
            <a:endParaRPr lang="zh-CN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1595"/>
            <a:ext cx="8096845" cy="264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三次验收：通过一个阶段，再进入下一个阶段</a:t>
            </a:r>
            <a:endParaRPr lang="zh-CN" sz="1650" dirty="0"/>
          </a:p>
        </p:txBody>
      </p:sp>
      <p:sp>
        <p:nvSpPr>
          <p:cNvPr id="3" name="Text 1"/>
          <p:cNvSpPr/>
          <p:nvPr/>
        </p:nvSpPr>
        <p:spPr>
          <a:xfrm>
            <a:off x="523577" y="770037"/>
            <a:ext cx="855404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本项目采用</a:t>
            </a:r>
            <a:pPr algn="l" indent="0" marL="0">
              <a:lnSpc>
                <a:spcPct val="113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阶段门（Stage Gate）</a:t>
            </a:r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验收机制。每次验收通过后方可进入下一阶段；未通过则依整改清单完成修改后补审，避免问题持续积累至项目末期。</a:t>
            </a:r>
            <a:endParaRPr lang="zh-CN" sz="7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4247" y="961058"/>
            <a:ext cx="4755505" cy="282245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04165" y="3135530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第三次验收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4014360" y="3135530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2500264" y="3135530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523577" y="3914924"/>
            <a:ext cx="2552254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① 概念验收</a:t>
            </a:r>
            <a:endParaRPr lang="zh-CN" sz="800" dirty="0"/>
          </a:p>
        </p:txBody>
      </p:sp>
      <p:sp>
        <p:nvSpPr>
          <p:cNvPr id="9" name="Text 6"/>
          <p:cNvSpPr/>
          <p:nvPr/>
        </p:nvSpPr>
        <p:spPr>
          <a:xfrm>
            <a:off x="523577" y="4109070"/>
            <a:ext cx="2552254" cy="597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时点：</a:t>
            </a:r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概念设计阶段结束</a:t>
            </a:r>
            <a:endParaRPr lang="zh-CN" sz="700" dirty="0"/>
          </a:p>
          <a:p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核心成果：</a:t>
            </a:r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用户调研报告、安全风险评估、概念设计方案、设计草图、技术架构图</a:t>
            </a:r>
            <a:endParaRPr lang="zh-CN" sz="700" dirty="0"/>
          </a:p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验收重点：</a:t>
            </a:r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需求理解准确性、方案创新性、技术路线可行性</a:t>
            </a:r>
            <a:endParaRPr lang="zh-CN" sz="700" dirty="0"/>
          </a:p>
        </p:txBody>
      </p:sp>
      <p:sp>
        <p:nvSpPr>
          <p:cNvPr id="10" name="Text 7"/>
          <p:cNvSpPr/>
          <p:nvPr/>
        </p:nvSpPr>
        <p:spPr>
          <a:xfrm>
            <a:off x="3300115" y="3914924"/>
            <a:ext cx="2552254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② 工程验收</a:t>
            </a:r>
            <a:endParaRPr lang="zh-CN" sz="800" dirty="0"/>
          </a:p>
        </p:txBody>
      </p:sp>
      <p:sp>
        <p:nvSpPr>
          <p:cNvPr id="11" name="Text 8"/>
          <p:cNvSpPr/>
          <p:nvPr/>
        </p:nvSpPr>
        <p:spPr>
          <a:xfrm>
            <a:off x="3300115" y="4109070"/>
            <a:ext cx="2552254" cy="597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时点：</a:t>
            </a:r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工程验证阶段结束</a:t>
            </a:r>
            <a:endParaRPr lang="zh-CN" sz="700" dirty="0"/>
          </a:p>
          <a:p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核心成果：</a:t>
            </a:r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三维模型、工程图纸、电路设计、BOM、CMF方案、功能原型机、测试验证报告</a:t>
            </a:r>
            <a:endParaRPr lang="zh-CN" sz="700" dirty="0"/>
          </a:p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验收重点：</a:t>
            </a:r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工程实现能力、功能可靠性、测试规范性</a:t>
            </a:r>
            <a:endParaRPr lang="zh-CN" sz="700" dirty="0"/>
          </a:p>
        </p:txBody>
      </p:sp>
      <p:sp>
        <p:nvSpPr>
          <p:cNvPr id="12" name="Text 9"/>
          <p:cNvSpPr/>
          <p:nvPr/>
        </p:nvSpPr>
        <p:spPr>
          <a:xfrm>
            <a:off x="6076652" y="3914924"/>
            <a:ext cx="2552254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③ 终审交付</a:t>
            </a:r>
            <a:endParaRPr lang="zh-CN" sz="800" dirty="0"/>
          </a:p>
        </p:txBody>
      </p:sp>
      <p:sp>
        <p:nvSpPr>
          <p:cNvPr id="13" name="Text 10"/>
          <p:cNvSpPr/>
          <p:nvPr/>
        </p:nvSpPr>
        <p:spPr>
          <a:xfrm>
            <a:off x="6076652" y="4109070"/>
            <a:ext cx="2552254" cy="475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时点：</a:t>
            </a:r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成果汇报阶段结束</a:t>
            </a:r>
            <a:endParaRPr lang="zh-CN" sz="700" dirty="0"/>
          </a:p>
          <a:p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核心成果：</a:t>
            </a:r>
            <a:pPr algn="l" indent="0" marL="0">
              <a:lnSpc>
                <a:spcPct val="113000"/>
              </a:lnSpc>
              <a:spcAft>
                <a:spcPts val="400"/>
              </a:spcAft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全部交付物、项目汇报PPT、演示视频、现场答辩</a:t>
            </a:r>
            <a:endParaRPr lang="zh-CN" sz="700" dirty="0"/>
          </a:p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验收重点：</a:t>
            </a:r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整体交付质量、成果表达、团队协作、项目反思</a:t>
            </a:r>
            <a:endParaRPr lang="zh-CN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0525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人才交付：六项核心能力如何评价？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6735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人才交付占综合成绩 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40%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岗位胜任力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工程思维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为关键评价项——关键项未达标时，将限制人才交付部分的最终评价等级。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951384"/>
            <a:ext cx="8096845" cy="52767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631" y="1132731"/>
            <a:ext cx="131862" cy="1649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943942" y="1048792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岗位胜任力｜20%</a:t>
            </a:r>
            <a:endParaRPr lang="zh-CN" sz="800" dirty="0"/>
          </a:p>
        </p:txBody>
      </p:sp>
      <p:sp>
        <p:nvSpPr>
          <p:cNvPr id="7" name="Text 4"/>
          <p:cNvSpPr/>
          <p:nvPr/>
        </p:nvSpPr>
        <p:spPr>
          <a:xfrm>
            <a:off x="943942" y="1213545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能否独立承担认领岗位主要任务，清楚说明个人工作与技术决策。岗位方向：项目管理、硬件设计、AI应用、产品设计、测试验证。</a:t>
            </a:r>
            <a:endParaRPr lang="zh-CN" sz="6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538139"/>
            <a:ext cx="8096845" cy="52767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0631" y="1719486"/>
            <a:ext cx="131862" cy="1649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943942" y="1635547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工程思维｜20%</a:t>
            </a:r>
            <a:endParaRPr lang="zh-CN" sz="800" dirty="0"/>
          </a:p>
        </p:txBody>
      </p:sp>
      <p:sp>
        <p:nvSpPr>
          <p:cNvPr id="11" name="Text 7"/>
          <p:cNvSpPr/>
          <p:nvPr/>
        </p:nvSpPr>
        <p:spPr>
          <a:xfrm>
            <a:off x="943942" y="1800299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能否按需求→设计→实现→验证→迭代路径分析问题，进行根因分析而非仅处理表面故障。</a:t>
            </a:r>
            <a:endParaRPr lang="zh-CN" sz="6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124894"/>
            <a:ext cx="8096845" cy="52767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40631" y="2306241"/>
            <a:ext cx="131862" cy="1649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943942" y="2222302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团队协作｜15%</a:t>
            </a:r>
            <a:endParaRPr lang="zh-CN" sz="800" dirty="0"/>
          </a:p>
        </p:txBody>
      </p:sp>
      <p:sp>
        <p:nvSpPr>
          <p:cNvPr id="15" name="Text 10"/>
          <p:cNvSpPr/>
          <p:nvPr/>
        </p:nvSpPr>
        <p:spPr>
          <a:xfrm>
            <a:off x="943942" y="2387054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沟通效率、任务协调、冲突处理、信息共享、跨岗位配合。</a:t>
            </a:r>
            <a:endParaRPr lang="zh-CN" sz="6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711648"/>
            <a:ext cx="8096845" cy="52767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40631" y="2892996"/>
            <a:ext cx="131862" cy="1649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000" dirty="0"/>
          </a:p>
        </p:txBody>
      </p:sp>
      <p:sp>
        <p:nvSpPr>
          <p:cNvPr id="18" name="Text 12"/>
          <p:cNvSpPr/>
          <p:nvPr/>
        </p:nvSpPr>
        <p:spPr>
          <a:xfrm>
            <a:off x="943942" y="2809056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创新意识｜15%</a:t>
            </a:r>
            <a:endParaRPr lang="zh-CN" sz="800" dirty="0"/>
          </a:p>
        </p:txBody>
      </p:sp>
      <p:sp>
        <p:nvSpPr>
          <p:cNvPr id="19" name="Text 13"/>
          <p:cNvSpPr/>
          <p:nvPr/>
        </p:nvSpPr>
        <p:spPr>
          <a:xfrm>
            <a:off x="943942" y="2973809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方案创新性、技术路线探索、产品设计亮点、项目改进建议。</a:t>
            </a:r>
            <a:endParaRPr lang="zh-CN" sz="6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298403"/>
            <a:ext cx="8096845" cy="52767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40631" y="3479750"/>
            <a:ext cx="131862" cy="1649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000" dirty="0"/>
          </a:p>
        </p:txBody>
      </p:sp>
      <p:sp>
        <p:nvSpPr>
          <p:cNvPr id="22" name="Text 15"/>
          <p:cNvSpPr/>
          <p:nvPr/>
        </p:nvSpPr>
        <p:spPr>
          <a:xfrm>
            <a:off x="943942" y="3395811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职业素养｜15%</a:t>
            </a:r>
            <a:endParaRPr lang="zh-CN" sz="800" dirty="0"/>
          </a:p>
        </p:txBody>
      </p:sp>
      <p:sp>
        <p:nvSpPr>
          <p:cNvPr id="23" name="Text 16"/>
          <p:cNvSpPr/>
          <p:nvPr/>
        </p:nvSpPr>
        <p:spPr>
          <a:xfrm>
            <a:off x="943942" y="3560564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时间管理、按时交付、文档规范、沟通礼仪、责任意识。</a:t>
            </a:r>
            <a:endParaRPr lang="zh-CN" sz="65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3577" y="3885158"/>
            <a:ext cx="8096845" cy="52767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40631" y="4066505"/>
            <a:ext cx="131862" cy="1649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</a:t>
            </a:r>
            <a:endParaRPr lang="en-US" sz="1000" dirty="0"/>
          </a:p>
        </p:txBody>
      </p:sp>
      <p:sp>
        <p:nvSpPr>
          <p:cNvPr id="26" name="Text 18"/>
          <p:cNvSpPr/>
          <p:nvPr/>
        </p:nvSpPr>
        <p:spPr>
          <a:xfrm>
            <a:off x="943942" y="3982566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安全规范意识｜15%</a:t>
            </a:r>
            <a:endParaRPr lang="zh-CN" sz="800" dirty="0"/>
          </a:p>
        </p:txBody>
      </p:sp>
      <p:sp>
        <p:nvSpPr>
          <p:cNvPr id="27" name="Text 19"/>
          <p:cNvSpPr/>
          <p:nvPr/>
        </p:nvSpPr>
        <p:spPr>
          <a:xfrm>
            <a:off x="943942" y="4147319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电气操作安全、设备测试安全、用户数据与隐私保护、适老产品安全设计。</a:t>
            </a:r>
            <a:endParaRPr lang="zh-CN" sz="650" dirty="0"/>
          </a:p>
        </p:txBody>
      </p:sp>
      <p:sp>
        <p:nvSpPr>
          <p:cNvPr id="28" name="Shape 20"/>
          <p:cNvSpPr/>
          <p:nvPr/>
        </p:nvSpPr>
        <p:spPr>
          <a:xfrm>
            <a:off x="523577" y="4479280"/>
            <a:ext cx="8096845" cy="273695"/>
          </a:xfrm>
          <a:prstGeom prst="roundRect">
            <a:avLst>
              <a:gd name="adj" fmla="val 13497"/>
            </a:avLst>
          </a:prstGeom>
          <a:solidFill>
            <a:srgbClr val="F9D2EB"/>
          </a:solidFill>
          <a:ln/>
        </p:spPr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1460" y="4593134"/>
            <a:ext cx="109910" cy="87883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809253" y="4560317"/>
            <a:ext cx="8180487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岗位胜任力与工程思维为关键项，任一关键项未达标，将限制人才交付部分最终评价等级。</a:t>
            </a:r>
            <a:endParaRPr lang="zh-CN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8737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课证融通：项目成果如何映射技能认证？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3410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本项目实践过程同步完成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课程任务、工程作品、岗位能力训练与技能点积累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，实现"一个项目、多项技能成果"的融通路径。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790774"/>
            <a:ext cx="1139503" cy="7042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658666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数字创意建模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929682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对应阶段：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概念设计与深化设计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523577" y="3217590"/>
            <a:ext cx="2589833" cy="9291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产品三维建模、雷达与手环结构设计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产品效果渲染、CMF表达、工程图纸输出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可证明成果：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三维数字模型、渲染图、零件图、装配图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1790774"/>
            <a:ext cx="1139503" cy="70425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77046" y="2658666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人工智能应用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3277046" y="2929682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对应阶段：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</a:t>
            </a:r>
            <a:endParaRPr lang="zh-CN" sz="1000" dirty="0"/>
          </a:p>
        </p:txBody>
      </p:sp>
      <p:sp>
        <p:nvSpPr>
          <p:cNvPr id="11" name="Text 7"/>
          <p:cNvSpPr/>
          <p:nvPr/>
        </p:nvSpPr>
        <p:spPr>
          <a:xfrm>
            <a:off x="3277046" y="3217590"/>
            <a:ext cx="2589833" cy="11385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跌倒检测数据采集、动作数据标注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算法参数调整、识别结果测试、AI推理部署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可证明成果：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算法调优日志、测试数据、算法验证报告</a:t>
            </a:r>
            <a:endParaRPr lang="zh-CN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1790774"/>
            <a:ext cx="1139503" cy="70425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30516" y="2658666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智能家居与系统集成</a:t>
            </a:r>
            <a:endParaRPr lang="zh-CN" sz="1200" dirty="0"/>
          </a:p>
        </p:txBody>
      </p:sp>
      <p:sp>
        <p:nvSpPr>
          <p:cNvPr id="14" name="Text 9"/>
          <p:cNvSpPr/>
          <p:nvPr/>
        </p:nvSpPr>
        <p:spPr>
          <a:xfrm>
            <a:off x="6030516" y="2929682"/>
            <a:ext cx="25899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对应阶段：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深化设计与工程验证</a:t>
            </a:r>
            <a:endParaRPr lang="zh-CN" sz="1000" dirty="0"/>
          </a:p>
        </p:txBody>
      </p:sp>
      <p:sp>
        <p:nvSpPr>
          <p:cNvPr id="15" name="Text 10"/>
          <p:cNvSpPr/>
          <p:nvPr/>
        </p:nvSpPr>
        <p:spPr>
          <a:xfrm>
            <a:off x="6030516" y="3217590"/>
            <a:ext cx="2589907" cy="11385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设备组网、Wi-Fi/蓝牙通信方案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移动端与平台对接、雷达手环家庭网关联调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可证明成果：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通信架构图、设备配置记录、系统测试报告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79661"/>
            <a:ext cx="4667845" cy="330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项目二在教材能力体系中的位置</a:t>
            </a:r>
            <a:endParaRPr lang="zh-CN" sz="2050" dirty="0"/>
          </a:p>
        </p:txBody>
      </p:sp>
      <p:sp>
        <p:nvSpPr>
          <p:cNvPr id="4" name="Text 1"/>
          <p:cNvSpPr/>
          <p:nvPr/>
        </p:nvSpPr>
        <p:spPr>
          <a:xfrm>
            <a:off x="523577" y="855464"/>
            <a:ext cx="4667845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项目二的核心定位：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从基础认知进入工程实践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。在一个完整项目中经历调研→设计→制造→验证→交付的全流程，形成系统工程能力。</a:t>
            </a:r>
            <a:endParaRPr lang="zh-CN" sz="8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298897"/>
            <a:ext cx="562496" cy="78298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82737" y="1411337"/>
            <a:ext cx="4008686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承接前序学习</a:t>
            </a:r>
            <a:endParaRPr lang="zh-CN" sz="1000" dirty="0"/>
          </a:p>
        </p:txBody>
      </p:sp>
      <p:sp>
        <p:nvSpPr>
          <p:cNvPr id="7" name="Text 3"/>
          <p:cNvSpPr/>
          <p:nvPr/>
        </p:nvSpPr>
        <p:spPr>
          <a:xfrm>
            <a:off x="1182737" y="1634728"/>
            <a:ext cx="4008686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智慧养老产业认知、适老产品设计基础、用户研究方法、AI辅助设计基础、智能生活用品设计</a:t>
            </a:r>
            <a:endParaRPr lang="zh-CN" sz="8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081882"/>
            <a:ext cx="562496" cy="67501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82737" y="2194322"/>
            <a:ext cx="4008686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项目二｜工程实践核心</a:t>
            </a:r>
            <a:endParaRPr lang="zh-CN" sz="1000" dirty="0"/>
          </a:p>
        </p:txBody>
      </p:sp>
      <p:sp>
        <p:nvSpPr>
          <p:cNvPr id="10" name="Text 5"/>
          <p:cNvSpPr/>
          <p:nvPr/>
        </p:nvSpPr>
        <p:spPr>
          <a:xfrm>
            <a:off x="1182737" y="2417713"/>
            <a:ext cx="4008686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跌倒监测技术、智能硬件设计、原型机制作、算法调试、系统联调、测试验证</a:t>
            </a:r>
            <a:endParaRPr lang="zh-CN" sz="8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2756892"/>
            <a:ext cx="562496" cy="78298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82737" y="2869332"/>
            <a:ext cx="4008686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奠定后续基础</a:t>
            </a:r>
            <a:endParaRPr lang="zh-CN" sz="1000" dirty="0"/>
          </a:p>
        </p:txBody>
      </p:sp>
      <p:sp>
        <p:nvSpPr>
          <p:cNvPr id="13" name="Text 7"/>
          <p:cNvSpPr/>
          <p:nvPr/>
        </p:nvSpPr>
        <p:spPr>
          <a:xfrm>
            <a:off x="1182737" y="3092723"/>
            <a:ext cx="4008686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生命体征监测、智能交互陪护、家庭社区产品生态、智慧养老系统集成、综合工程交付</a:t>
            </a:r>
            <a:endParaRPr lang="zh-CN" sz="850" dirty="0"/>
          </a:p>
        </p:txBody>
      </p:sp>
      <p:sp>
        <p:nvSpPr>
          <p:cNvPr id="14" name="Shape 8"/>
          <p:cNvSpPr/>
          <p:nvPr/>
        </p:nvSpPr>
        <p:spPr>
          <a:xfrm>
            <a:off x="442540" y="3648596"/>
            <a:ext cx="2358777" cy="1115169"/>
          </a:xfrm>
          <a:prstGeom prst="roundRect">
            <a:avLst>
              <a:gd name="adj" fmla="val 7264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15" name="Text 9"/>
          <p:cNvSpPr/>
          <p:nvPr/>
        </p:nvSpPr>
        <p:spPr>
          <a:xfrm>
            <a:off x="554980" y="3745260"/>
            <a:ext cx="21338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本项目成绩构成</a:t>
            </a:r>
            <a:endParaRPr lang="zh-CN" sz="1000" dirty="0"/>
          </a:p>
        </p:txBody>
      </p:sp>
      <p:sp>
        <p:nvSpPr>
          <p:cNvPr id="16" name="Text 10"/>
          <p:cNvSpPr/>
          <p:nvPr/>
        </p:nvSpPr>
        <p:spPr>
          <a:xfrm>
            <a:off x="554980" y="4007346"/>
            <a:ext cx="2133898" cy="5890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4000"/>
              </a:lnSpc>
              <a:spcAft>
                <a:spcPts val="650"/>
              </a:spcAft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项目交付 </a:t>
            </a:r>
            <a:pPr algn="l" indent="0" marL="0">
              <a:lnSpc>
                <a:spcPct val="124000"/>
              </a:lnSpc>
              <a:spcAft>
                <a:spcPts val="650"/>
              </a:spcAft>
              <a:buNone/>
            </a:pPr>
            <a:r>
              <a:rPr lang="zh-CN" altLang="en-US" sz="8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60%</a:t>
            </a:r>
            <a:pPr algn="l" indent="0" marL="0">
              <a:lnSpc>
                <a:spcPct val="124000"/>
              </a:lnSpc>
              <a:spcAft>
                <a:spcPts val="650"/>
              </a:spcAft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｜人才交付 </a:t>
            </a:r>
            <a:pPr algn="l" indent="0" marL="0">
              <a:lnSpc>
                <a:spcPct val="124000"/>
              </a:lnSpc>
              <a:spcAft>
                <a:spcPts val="650"/>
              </a:spcAft>
              <a:buNone/>
            </a:pPr>
            <a:r>
              <a:rPr lang="zh-CN" altLang="en-US" sz="8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40%</a:t>
            </a:r>
            <a:endParaRPr lang="zh-CN" sz="850" dirty="0"/>
          </a:p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两项结合，既评成果质量，也评工程能力与职业素养。</a:t>
            </a:r>
            <a:endParaRPr lang="zh-CN" sz="850" dirty="0"/>
          </a:p>
        </p:txBody>
      </p:sp>
      <p:sp>
        <p:nvSpPr>
          <p:cNvPr id="17" name="Text 11"/>
          <p:cNvSpPr/>
          <p:nvPr/>
        </p:nvSpPr>
        <p:spPr>
          <a:xfrm>
            <a:off x="2999482" y="3745260"/>
            <a:ext cx="219670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项目二的核心价值</a:t>
            </a:r>
            <a:endParaRPr lang="zh-CN" sz="1000" dirty="0"/>
          </a:p>
        </p:txBody>
      </p:sp>
      <p:sp>
        <p:nvSpPr>
          <p:cNvPr id="18" name="Text 12"/>
          <p:cNvSpPr/>
          <p:nvPr/>
        </p:nvSpPr>
        <p:spPr>
          <a:xfrm>
            <a:off x="2999482" y="4007346"/>
            <a:ext cx="2196703" cy="6694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在完整的工程项目中，从用户真实需求出发，经历产品定义、设计、制造、验证到交付的完整闭环，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从产品设计进入系统工程实践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8172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项目复盘：把一次项目变成可复用的经验</a:t>
            </a:r>
            <a:endParaRPr lang="zh-CN" sz="1950" dirty="0"/>
          </a:p>
        </p:txBody>
      </p:sp>
      <p:sp>
        <p:nvSpPr>
          <p:cNvPr id="3" name="Text 1"/>
          <p:cNvSpPr/>
          <p:nvPr/>
        </p:nvSpPr>
        <p:spPr>
          <a:xfrm>
            <a:off x="523577" y="863724"/>
            <a:ext cx="85540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采用 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KPT复盘法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（Keep · Problem · Action），将项目经验系统化、可迁移，避免"做完即忘"的学习误区。</a:t>
            </a:r>
            <a:endParaRPr lang="zh-CN" sz="800" dirty="0"/>
          </a:p>
        </p:txBody>
      </p:sp>
      <p:sp>
        <p:nvSpPr>
          <p:cNvPr id="4" name="Shape 2"/>
          <p:cNvSpPr/>
          <p:nvPr/>
        </p:nvSpPr>
        <p:spPr>
          <a:xfrm>
            <a:off x="523577" y="1115095"/>
            <a:ext cx="2641327" cy="1142554"/>
          </a:xfrm>
          <a:prstGeom prst="roundRect">
            <a:avLst>
              <a:gd name="adj" fmla="val 391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4678" y="1226195"/>
            <a:ext cx="2419127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Keep｜继续保持</a:t>
            </a:r>
            <a:endParaRPr lang="zh-CN" sz="950" dirty="0"/>
          </a:p>
        </p:txBody>
      </p:sp>
      <p:sp>
        <p:nvSpPr>
          <p:cNvPr id="6" name="Text 4"/>
          <p:cNvSpPr/>
          <p:nvPr/>
        </p:nvSpPr>
        <p:spPr>
          <a:xfrm>
            <a:off x="634678" y="1439168"/>
            <a:ext cx="2419127" cy="707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用户调研扎实，访谈记录完整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技术选型合理，方案可行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团队分工清楚，协作顺畅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测试过程完整，记录规范</a:t>
            </a:r>
            <a:endParaRPr lang="zh-CN" sz="800" dirty="0"/>
          </a:p>
        </p:txBody>
      </p:sp>
      <p:sp>
        <p:nvSpPr>
          <p:cNvPr id="7" name="Shape 5"/>
          <p:cNvSpPr/>
          <p:nvPr/>
        </p:nvSpPr>
        <p:spPr>
          <a:xfrm>
            <a:off x="3251299" y="1115095"/>
            <a:ext cx="2641327" cy="1142554"/>
          </a:xfrm>
          <a:prstGeom prst="roundRect">
            <a:avLst>
              <a:gd name="adj" fmla="val 391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62399" y="1226195"/>
            <a:ext cx="2419127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Problem｜需要解决</a:t>
            </a:r>
            <a:endParaRPr lang="zh-CN" sz="950" dirty="0"/>
          </a:p>
        </p:txBody>
      </p:sp>
      <p:sp>
        <p:nvSpPr>
          <p:cNvPr id="9" name="Text 7"/>
          <p:cNvSpPr/>
          <p:nvPr/>
        </p:nvSpPr>
        <p:spPr>
          <a:xfrm>
            <a:off x="3362399" y="1439168"/>
            <a:ext cx="2419127" cy="707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工程验证阶段时间紧张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识别误报率偏高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BOM成本超过预期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用户测试样本不足</a:t>
            </a:r>
            <a:endParaRPr lang="zh-CN" sz="800" dirty="0"/>
          </a:p>
        </p:txBody>
      </p:sp>
      <p:sp>
        <p:nvSpPr>
          <p:cNvPr id="10" name="Shape 8"/>
          <p:cNvSpPr/>
          <p:nvPr/>
        </p:nvSpPr>
        <p:spPr>
          <a:xfrm>
            <a:off x="5979021" y="1115095"/>
            <a:ext cx="2641327" cy="1142554"/>
          </a:xfrm>
          <a:prstGeom prst="roundRect">
            <a:avLst>
              <a:gd name="adj" fmla="val 391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90121" y="1226195"/>
            <a:ext cx="2419127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🚀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Action｜下一步行动</a:t>
            </a:r>
            <a:endParaRPr lang="zh-CN" sz="950" dirty="0"/>
          </a:p>
        </p:txBody>
      </p:sp>
      <p:sp>
        <p:nvSpPr>
          <p:cNvPr id="12" name="Text 10"/>
          <p:cNvSpPr/>
          <p:nvPr/>
        </p:nvSpPr>
        <p:spPr>
          <a:xfrm>
            <a:off x="6090121" y="1439168"/>
            <a:ext cx="2419127" cy="707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优化算法参数，降低误报率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降低结构及物料成本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增加测试场景，扩大用户试用范围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完善平台响应流程</a:t>
            </a:r>
            <a:endParaRPr lang="zh-CN" sz="800" dirty="0"/>
          </a:p>
        </p:txBody>
      </p:sp>
      <p:sp>
        <p:nvSpPr>
          <p:cNvPr id="13" name="Text 11"/>
          <p:cNvSpPr/>
          <p:nvPr/>
        </p:nvSpPr>
        <p:spPr>
          <a:xfrm>
            <a:off x="523577" y="2407965"/>
            <a:ext cx="3994398" cy="3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≥95%</a:t>
            </a:r>
            <a:endParaRPr lang="en-US" sz="2750" dirty="0"/>
          </a:p>
        </p:txBody>
      </p:sp>
      <p:sp>
        <p:nvSpPr>
          <p:cNvPr id="14" name="Text 12"/>
          <p:cNvSpPr/>
          <p:nvPr/>
        </p:nvSpPr>
        <p:spPr>
          <a:xfrm>
            <a:off x="523577" y="2876922"/>
            <a:ext cx="399439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跌倒检测准确率</a:t>
            </a:r>
            <a:endParaRPr lang="zh-CN" sz="950" dirty="0"/>
          </a:p>
        </p:txBody>
      </p:sp>
      <p:sp>
        <p:nvSpPr>
          <p:cNvPr id="15" name="Text 13"/>
          <p:cNvSpPr/>
          <p:nvPr/>
        </p:nvSpPr>
        <p:spPr>
          <a:xfrm>
            <a:off x="523577" y="3085133"/>
            <a:ext cx="399439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目标验收指标</a:t>
            </a:r>
            <a:endParaRPr lang="zh-CN" sz="800" dirty="0"/>
          </a:p>
        </p:txBody>
      </p:sp>
      <p:sp>
        <p:nvSpPr>
          <p:cNvPr id="16" name="Text 14"/>
          <p:cNvSpPr/>
          <p:nvPr/>
        </p:nvSpPr>
        <p:spPr>
          <a:xfrm>
            <a:off x="4625950" y="2407965"/>
            <a:ext cx="3994472" cy="3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zh-CN" altLang="en-US" sz="2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≤3次</a:t>
            </a:r>
            <a:endParaRPr lang="zh-CN" sz="2750" dirty="0"/>
          </a:p>
        </p:txBody>
      </p:sp>
      <p:sp>
        <p:nvSpPr>
          <p:cNvPr id="17" name="Text 15"/>
          <p:cNvSpPr/>
          <p:nvPr/>
        </p:nvSpPr>
        <p:spPr>
          <a:xfrm>
            <a:off x="4625950" y="2876922"/>
            <a:ext cx="399447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单日误报上限</a:t>
            </a:r>
            <a:endParaRPr lang="zh-CN" sz="950" dirty="0"/>
          </a:p>
        </p:txBody>
      </p:sp>
      <p:sp>
        <p:nvSpPr>
          <p:cNvPr id="18" name="Text 16"/>
          <p:cNvSpPr/>
          <p:nvPr/>
        </p:nvSpPr>
        <p:spPr>
          <a:xfrm>
            <a:off x="4625950" y="3085133"/>
            <a:ext cx="399447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用户体验关键指标</a:t>
            </a:r>
            <a:endParaRPr lang="zh-CN" sz="800" dirty="0"/>
          </a:p>
        </p:txBody>
      </p:sp>
      <p:sp>
        <p:nvSpPr>
          <p:cNvPr id="19" name="Text 17"/>
          <p:cNvSpPr/>
          <p:nvPr/>
        </p:nvSpPr>
        <p:spPr>
          <a:xfrm>
            <a:off x="523577" y="3465240"/>
            <a:ext cx="3994398" cy="3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≤30s</a:t>
            </a:r>
            <a:endParaRPr lang="en-US" sz="2750" dirty="0"/>
          </a:p>
        </p:txBody>
      </p:sp>
      <p:sp>
        <p:nvSpPr>
          <p:cNvPr id="20" name="Text 18"/>
          <p:cNvSpPr/>
          <p:nvPr/>
        </p:nvSpPr>
        <p:spPr>
          <a:xfrm>
            <a:off x="523577" y="3934197"/>
            <a:ext cx="399439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告警响应时间</a:t>
            </a:r>
            <a:endParaRPr lang="zh-CN" sz="950" dirty="0"/>
          </a:p>
        </p:txBody>
      </p:sp>
      <p:sp>
        <p:nvSpPr>
          <p:cNvPr id="21" name="Text 19"/>
          <p:cNvSpPr/>
          <p:nvPr/>
        </p:nvSpPr>
        <p:spPr>
          <a:xfrm>
            <a:off x="523577" y="4142408"/>
            <a:ext cx="399439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系统响应速度</a:t>
            </a:r>
            <a:endParaRPr lang="zh-CN" sz="800" dirty="0"/>
          </a:p>
        </p:txBody>
      </p:sp>
      <p:sp>
        <p:nvSpPr>
          <p:cNvPr id="22" name="Text 20"/>
          <p:cNvSpPr/>
          <p:nvPr/>
        </p:nvSpPr>
        <p:spPr>
          <a:xfrm>
            <a:off x="4625950" y="3465240"/>
            <a:ext cx="3994472" cy="351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≥72h</a:t>
            </a:r>
            <a:endParaRPr lang="en-US" sz="2750" dirty="0"/>
          </a:p>
        </p:txBody>
      </p:sp>
      <p:sp>
        <p:nvSpPr>
          <p:cNvPr id="23" name="Text 21"/>
          <p:cNvSpPr/>
          <p:nvPr/>
        </p:nvSpPr>
        <p:spPr>
          <a:xfrm>
            <a:off x="4625950" y="3934197"/>
            <a:ext cx="399447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手环续航目标</a:t>
            </a:r>
            <a:endParaRPr lang="zh-CN" sz="950" dirty="0"/>
          </a:p>
        </p:txBody>
      </p:sp>
      <p:sp>
        <p:nvSpPr>
          <p:cNvPr id="24" name="Text 22"/>
          <p:cNvSpPr/>
          <p:nvPr/>
        </p:nvSpPr>
        <p:spPr>
          <a:xfrm>
            <a:off x="4625950" y="4142408"/>
            <a:ext cx="399447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可靠性核心指标</a:t>
            </a:r>
            <a:endParaRPr lang="zh-CN" sz="800" dirty="0"/>
          </a:p>
        </p:txBody>
      </p:sp>
      <p:sp>
        <p:nvSpPr>
          <p:cNvPr id="25" name="Shape 23"/>
          <p:cNvSpPr/>
          <p:nvPr/>
        </p:nvSpPr>
        <p:spPr>
          <a:xfrm>
            <a:off x="523577" y="4393778"/>
            <a:ext cx="8096845" cy="371475"/>
          </a:xfrm>
          <a:prstGeom prst="roundRect">
            <a:avLst>
              <a:gd name="adj" fmla="val 12026"/>
            </a:avLst>
          </a:prstGeom>
          <a:solidFill>
            <a:srgbClr val="F9D2EB"/>
          </a:solidFill>
          <a:ln/>
        </p:spPr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915" y="4538365"/>
            <a:ext cx="132904" cy="106338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869156" y="4506739"/>
            <a:ext cx="810212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MVP原则：先保证核心功能达到要求，再逐步增加附加功能，避免方案过大导致关键能力无法完成。</a:t>
            </a:r>
            <a:endParaRPr lang="zh-CN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9976"/>
            <a:ext cx="8096845" cy="330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数字资源：支持技术理解、实操训练与持续学习</a:t>
            </a:r>
            <a:endParaRPr lang="zh-CN" sz="2050" dirty="0"/>
          </a:p>
        </p:txBody>
      </p:sp>
      <p:sp>
        <p:nvSpPr>
          <p:cNvPr id="3" name="Text 1"/>
          <p:cNvSpPr/>
          <p:nvPr/>
        </p:nvSpPr>
        <p:spPr>
          <a:xfrm>
            <a:off x="523577" y="924148"/>
            <a:ext cx="8554045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本项目配套丰富数字学习资源，覆盖从技术理解到实践拓展的完整学习路径，支持学习者在课堂内外持续深化能力。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200224"/>
            <a:ext cx="281211" cy="28121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1602284"/>
            <a:ext cx="39879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微课视频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523577" y="1825675"/>
            <a:ext cx="3987998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毫米波雷达基础、跌倒识别逻辑、AI视觉技术、手环硬件与交互、工程SOP、测试验证全流程讲解。</a:t>
            </a:r>
            <a:endParaRPr lang="zh-CN" sz="8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2424" y="1200224"/>
            <a:ext cx="281211" cy="28121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32424" y="1602284"/>
            <a:ext cx="39879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三维交互模型</a:t>
            </a:r>
            <a:endParaRPr lang="zh-CN" sz="1000" dirty="0"/>
          </a:p>
        </p:txBody>
      </p:sp>
      <p:sp>
        <p:nvSpPr>
          <p:cNvPr id="9" name="Text 5"/>
          <p:cNvSpPr/>
          <p:nvPr/>
        </p:nvSpPr>
        <p:spPr>
          <a:xfrm>
            <a:off x="4632424" y="1825675"/>
            <a:ext cx="3987998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雷达与手环结构、零件拆解、内部模块展示、装配关系与剖面查看，支持自主探索学习。</a:t>
            </a:r>
            <a:endParaRPr lang="zh-CN" sz="8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353717"/>
            <a:ext cx="281211" cy="28121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77" y="2755776"/>
            <a:ext cx="39879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虚拟仿真实验</a:t>
            </a:r>
            <a:endParaRPr lang="zh-CN" sz="1000" dirty="0"/>
          </a:p>
        </p:txBody>
      </p:sp>
      <p:sp>
        <p:nvSpPr>
          <p:cNvPr id="12" name="Text 7"/>
          <p:cNvSpPr/>
          <p:nvPr/>
        </p:nvSpPr>
        <p:spPr>
          <a:xfrm>
            <a:off x="523577" y="2979167"/>
            <a:ext cx="3987998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跌倒检测参数调整、动作数据测试、准确率与误报率比较、分级告警流程模拟。</a:t>
            </a:r>
            <a:endParaRPr lang="zh-CN" sz="8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2424" y="2353717"/>
            <a:ext cx="281211" cy="28121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32424" y="2755776"/>
            <a:ext cx="39879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AI辅助设计工具包</a:t>
            </a:r>
            <a:endParaRPr lang="zh-CN" sz="1000" dirty="0"/>
          </a:p>
        </p:txBody>
      </p:sp>
      <p:sp>
        <p:nvSpPr>
          <p:cNvPr id="15" name="Text 9"/>
          <p:cNvSpPr/>
          <p:nvPr/>
        </p:nvSpPr>
        <p:spPr>
          <a:xfrm>
            <a:off x="4632424" y="2979167"/>
            <a:ext cx="3987998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适老产品提示词模板、概念生成模板、用户需求分析模板、CMF资源、工程成果检查清单。</a:t>
            </a:r>
            <a:endParaRPr lang="zh-CN" sz="8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507209"/>
            <a:ext cx="281211" cy="28121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23577" y="3909268"/>
            <a:ext cx="39879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技术扩展资源</a:t>
            </a:r>
            <a:endParaRPr lang="zh-CN" sz="1000" dirty="0"/>
          </a:p>
        </p:txBody>
      </p:sp>
      <p:sp>
        <p:nvSpPr>
          <p:cNvPr id="18" name="Text 11"/>
          <p:cNvSpPr/>
          <p:nvPr/>
        </p:nvSpPr>
        <p:spPr>
          <a:xfrm>
            <a:off x="523577" y="4132659"/>
            <a:ext cx="3987998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毫米波雷达基础资料、人体姿态识别、可穿戴设备开发、心率监测与定位技术、适老设计规范。</a:t>
            </a:r>
            <a:endParaRPr lang="zh-CN" sz="8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32424" y="3507209"/>
            <a:ext cx="281211" cy="281211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632424" y="3909268"/>
            <a:ext cx="39879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实践拓展方向</a:t>
            </a:r>
            <a:endParaRPr lang="zh-CN" sz="1000" dirty="0"/>
          </a:p>
        </p:txBody>
      </p:sp>
      <p:sp>
        <p:nvSpPr>
          <p:cNvPr id="21" name="Text 13"/>
          <p:cNvSpPr/>
          <p:nvPr/>
        </p:nvSpPr>
        <p:spPr>
          <a:xfrm>
            <a:off x="4632424" y="4132659"/>
            <a:ext cx="3987998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参加创新设计竞赛、企业实践、社区用户验证，或将成果深化为毕业设计、创新创业或实际产品方案。</a:t>
            </a:r>
            <a:endParaRPr lang="zh-CN" sz="850" dirty="0"/>
          </a:p>
        </p:txBody>
      </p:sp>
      <p:sp>
        <p:nvSpPr>
          <p:cNvPr id="22" name="Text 14"/>
          <p:cNvSpPr/>
          <p:nvPr/>
        </p:nvSpPr>
        <p:spPr>
          <a:xfrm>
            <a:off x="294977" y="4576093"/>
            <a:ext cx="8554045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正式出版时通过教材数字资源平台统一入口获取上述全部资源</a:t>
            </a:r>
            <a:endParaRPr lang="zh-CN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2026-08-01T07:34:16Z</dcterms:created>
  <dcterms:modified xsi:type="dcterms:W3CDTF">2026-08-01T07:34:16Z</dcterms:modified>
</cp:coreProperties>
</file>