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image" Target="../media/image-10-8.svg"/><Relationship Id="rId9" Type="http://schemas.openxmlformats.org/officeDocument/2006/relationships/image" Target="../media/image-10-9.png"/><Relationship Id="rId10" Type="http://schemas.openxmlformats.org/officeDocument/2006/relationships/image" Target="../media/image-10-10.sv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sv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svg"/><Relationship Id="rId15" Type="http://schemas.openxmlformats.org/officeDocument/2006/relationships/slideLayout" Target="../slideLayouts/slideLayout2.xml"/><Relationship Id="rId1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jpeg"/><Relationship Id="rId3" Type="http://schemas.openxmlformats.org/officeDocument/2006/relationships/image" Target="../media/image-5-3.jpeg"/><Relationship Id="rId4" Type="http://schemas.openxmlformats.org/officeDocument/2006/relationships/image" Target="../media/image-2-1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image" Target="../media/image-7-7.png"/><Relationship Id="rId8" Type="http://schemas.openxmlformats.org/officeDocument/2006/relationships/image" Target="../media/image-7-8.svg"/><Relationship Id="rId9" Type="http://schemas.openxmlformats.org/officeDocument/2006/relationships/image" Target="../media/image-7-1.png"/><Relationship Id="rId10" Type="http://schemas.openxmlformats.org/officeDocument/2006/relationships/image" Target="../media/image-7-2.svg"/><Relationship Id="rId11" Type="http://schemas.openxmlformats.org/officeDocument/2006/relationships/image" Target="../media/image-7-11.png"/><Relationship Id="rId12" Type="http://schemas.openxmlformats.org/officeDocument/2006/relationships/image" Target="../media/image-7-12.svg"/><Relationship Id="rId13" Type="http://schemas.openxmlformats.org/officeDocument/2006/relationships/image" Target="../media/image-7-1.png"/><Relationship Id="rId14" Type="http://schemas.openxmlformats.org/officeDocument/2006/relationships/image" Target="../media/image-7-2.svg"/><Relationship Id="rId15" Type="http://schemas.openxmlformats.org/officeDocument/2006/relationships/image" Target="../media/image-7-15.png"/><Relationship Id="rId16" Type="http://schemas.openxmlformats.org/officeDocument/2006/relationships/image" Target="../media/image-7-16.svg"/><Relationship Id="rId17" Type="http://schemas.openxmlformats.org/officeDocument/2006/relationships/image" Target="../media/image-7-1.png"/><Relationship Id="rId18" Type="http://schemas.openxmlformats.org/officeDocument/2006/relationships/image" Target="../media/image-7-2.svg"/><Relationship Id="rId19" Type="http://schemas.openxmlformats.org/officeDocument/2006/relationships/image" Target="../media/image-7-19.png"/><Relationship Id="rId20" Type="http://schemas.openxmlformats.org/officeDocument/2006/relationships/image" Target="../media/image-7-20.svg"/><Relationship Id="rId21" Type="http://schemas.openxmlformats.org/officeDocument/2006/relationships/image" Target="../media/image-7-1.png"/><Relationship Id="rId22" Type="http://schemas.openxmlformats.org/officeDocument/2006/relationships/image" Target="../media/image-7-2.svg"/><Relationship Id="rId23" Type="http://schemas.openxmlformats.org/officeDocument/2006/relationships/image" Target="../media/image-7-23.png"/><Relationship Id="rId24" Type="http://schemas.openxmlformats.org/officeDocument/2006/relationships/image" Target="../media/image-7-24.svg"/><Relationship Id="rId25" Type="http://schemas.openxmlformats.org/officeDocument/2006/relationships/image" Target="../media/image-7-1.png"/><Relationship Id="rId26" Type="http://schemas.openxmlformats.org/officeDocument/2006/relationships/image" Target="../media/image-7-2.svg"/><Relationship Id="rId27" Type="http://schemas.openxmlformats.org/officeDocument/2006/relationships/image" Target="../media/image-7-27.png"/><Relationship Id="rId28" Type="http://schemas.openxmlformats.org/officeDocument/2006/relationships/image" Target="../media/image-7-28.svg"/><Relationship Id="rId29" Type="http://schemas.openxmlformats.org/officeDocument/2006/relationships/slideLayout" Target="../slideLayouts/slideLayout2.xml"/><Relationship Id="rId3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1.png"/><Relationship Id="rId4" Type="http://schemas.openxmlformats.org/officeDocument/2006/relationships/image" Target="../media/image-8-2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5.png"/><Relationship Id="rId8" Type="http://schemas.openxmlformats.org/officeDocument/2006/relationships/image" Target="../media/image-8-6.svg"/><Relationship Id="rId9" Type="http://schemas.openxmlformats.org/officeDocument/2006/relationships/image" Target="../media/image-8-1.png"/><Relationship Id="rId10" Type="http://schemas.openxmlformats.org/officeDocument/2006/relationships/image" Target="../media/image-8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294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让养老院拥有智慧大脑</a:t>
            </a:r>
            <a:endParaRPr lang="zh-CN" sz="1850" dirty="0"/>
          </a:p>
        </p:txBody>
      </p:sp>
      <p:sp>
        <p:nvSpPr>
          <p:cNvPr id="3" name="Text 1"/>
          <p:cNvSpPr/>
          <p:nvPr/>
        </p:nvSpPr>
        <p:spPr>
          <a:xfrm>
            <a:off x="523577" y="685354"/>
            <a:ext cx="8096845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公办养老机构智能化改造系统设计项目</a:t>
            </a:r>
            <a:endParaRPr lang="zh-CN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947812"/>
            <a:ext cx="8554045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《人工智能养老产品系统设计与工程交付》｜项目三：项目导入与任务部署｜18学时</a:t>
            </a:r>
            <a:endParaRPr lang="zh-CN" sz="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75668"/>
            <a:ext cx="501104" cy="50117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01403" y="1175668"/>
            <a:ext cx="751902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机构风险场景</a:t>
            </a:r>
            <a:endParaRPr lang="zh-CN" sz="9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1777008"/>
            <a:ext cx="501104" cy="50117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01403" y="1777008"/>
            <a:ext cx="751902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智能设备布点</a:t>
            </a:r>
            <a:endParaRPr lang="zh-CN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2378348"/>
            <a:ext cx="501104" cy="50117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01403" y="2378348"/>
            <a:ext cx="751902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系统集成</a:t>
            </a:r>
            <a:endParaRPr lang="zh-CN" sz="9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2979688"/>
            <a:ext cx="501104" cy="50117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101403" y="2979688"/>
            <a:ext cx="751902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数字驾驶舱</a:t>
            </a:r>
            <a:endParaRPr lang="zh-CN" sz="9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77" y="3581028"/>
            <a:ext cx="501104" cy="50117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101403" y="3581028"/>
            <a:ext cx="751902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告警闭环</a:t>
            </a:r>
            <a:endParaRPr lang="zh-CN" sz="900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577" y="4182368"/>
            <a:ext cx="501104" cy="501179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1101403" y="4182368"/>
            <a:ext cx="751902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工程交付</a:t>
            </a:r>
            <a:endParaRPr lang="zh-CN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8768"/>
            <a:ext cx="8096845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项目如何验收和评价？</a:t>
            </a:r>
            <a:endParaRPr lang="zh-CN" sz="2200" dirty="0"/>
          </a:p>
        </p:txBody>
      </p:sp>
      <p:sp>
        <p:nvSpPr>
          <p:cNvPr id="3" name="Shape 1"/>
          <p:cNvSpPr/>
          <p:nvPr/>
        </p:nvSpPr>
        <p:spPr>
          <a:xfrm>
            <a:off x="436662" y="900559"/>
            <a:ext cx="3655442" cy="3864099"/>
          </a:xfrm>
          <a:prstGeom prst="roundRect">
            <a:avLst>
              <a:gd name="adj" fmla="val 2377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57287" y="1011808"/>
            <a:ext cx="3414192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双交付评价结构</a:t>
            </a:r>
            <a:endParaRPr lang="zh-CN" sz="1100" dirty="0"/>
          </a:p>
        </p:txBody>
      </p:sp>
      <p:sp>
        <p:nvSpPr>
          <p:cNvPr id="5" name="Text 3"/>
          <p:cNvSpPr/>
          <p:nvPr/>
        </p:nvSpPr>
        <p:spPr>
          <a:xfrm>
            <a:off x="704627" y="2012454"/>
            <a:ext cx="1342727" cy="301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60%</a:t>
            </a:r>
            <a:endParaRPr lang="en-US" sz="23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287" y="1344513"/>
            <a:ext cx="1637556" cy="163755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57287" y="3123456"/>
            <a:ext cx="163755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557287" y="3412182"/>
            <a:ext cx="1637556" cy="5565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风险调研、系统架构、设备布点、驾驶舱原型、告警闭环、工程验证与交付文档</a:t>
            </a:r>
            <a:endParaRPr lang="zh-CN" sz="950" dirty="0"/>
          </a:p>
        </p:txBody>
      </p:sp>
      <p:sp>
        <p:nvSpPr>
          <p:cNvPr id="9" name="Text 6"/>
          <p:cNvSpPr/>
          <p:nvPr/>
        </p:nvSpPr>
        <p:spPr>
          <a:xfrm>
            <a:off x="2481188" y="2012454"/>
            <a:ext cx="1342802" cy="301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40%</a:t>
            </a:r>
            <a:endParaRPr lang="en-US" sz="235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848" y="1344513"/>
            <a:ext cx="1637630" cy="163763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333848" y="3123530"/>
            <a:ext cx="163763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</a:t>
            </a:r>
            <a:endParaRPr lang="zh-CN" sz="1100" dirty="0"/>
          </a:p>
        </p:txBody>
      </p:sp>
      <p:sp>
        <p:nvSpPr>
          <p:cNvPr id="12" name="Text 8"/>
          <p:cNvSpPr/>
          <p:nvPr/>
        </p:nvSpPr>
        <p:spPr>
          <a:xfrm>
            <a:off x="2333848" y="3412257"/>
            <a:ext cx="1637630" cy="5565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专业知识应用、系统思维、工程实践、团队协作、创新意识、职业素养</a:t>
            </a:r>
            <a:endParaRPr lang="zh-CN" sz="950" dirty="0"/>
          </a:p>
        </p:txBody>
      </p:sp>
      <p:sp>
        <p:nvSpPr>
          <p:cNvPr id="13" name="Shape 9"/>
          <p:cNvSpPr/>
          <p:nvPr/>
        </p:nvSpPr>
        <p:spPr>
          <a:xfrm>
            <a:off x="557287" y="4124027"/>
            <a:ext cx="3414192" cy="14288"/>
          </a:xfrm>
          <a:prstGeom prst="roundRect">
            <a:avLst>
              <a:gd name="adj" fmla="val 49998"/>
            </a:avLst>
          </a:prstGeom>
          <a:solidFill>
            <a:srgbClr val="432338">
              <a:alpha val="50000"/>
            </a:srgbClr>
          </a:solidFill>
          <a:ln/>
        </p:spPr>
      </p:sp>
      <p:sp>
        <p:nvSpPr>
          <p:cNvPr id="14" name="Text 10"/>
          <p:cNvSpPr/>
          <p:nvPr/>
        </p:nvSpPr>
        <p:spPr>
          <a:xfrm>
            <a:off x="557287" y="4293543"/>
            <a:ext cx="3414192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评价主体：课程指导者、企业导师、机构导师三方共同参与。不只看最终PPT，同时评价过程记录、工程成果与个人岗位贡献。</a:t>
            </a:r>
            <a:endParaRPr lang="zh-CN" sz="950" dirty="0"/>
          </a:p>
        </p:txBody>
      </p:sp>
      <p:sp>
        <p:nvSpPr>
          <p:cNvPr id="15" name="Text 11"/>
          <p:cNvSpPr/>
          <p:nvPr/>
        </p:nvSpPr>
        <p:spPr>
          <a:xfrm>
            <a:off x="4304333" y="1011808"/>
            <a:ext cx="4320778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三次阶段验收质量门</a:t>
            </a:r>
            <a:endParaRPr lang="zh-CN" sz="1100" dirty="0"/>
          </a:p>
        </p:txBody>
      </p:sp>
      <p:sp>
        <p:nvSpPr>
          <p:cNvPr id="16" name="Shape 12"/>
          <p:cNvSpPr/>
          <p:nvPr/>
        </p:nvSpPr>
        <p:spPr>
          <a:xfrm>
            <a:off x="4304333" y="1314376"/>
            <a:ext cx="1440210" cy="342156"/>
          </a:xfrm>
          <a:prstGeom prst="roundRect">
            <a:avLst>
              <a:gd name="adj" fmla="val 148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39605" y="1400621"/>
            <a:ext cx="169664" cy="169664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4304333" y="1686669"/>
            <a:ext cx="2880494" cy="342156"/>
          </a:xfrm>
          <a:prstGeom prst="roundRect">
            <a:avLst>
              <a:gd name="adj" fmla="val 148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59710" y="1772915"/>
            <a:ext cx="169664" cy="169664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4304333" y="2058963"/>
            <a:ext cx="4320778" cy="342156"/>
          </a:xfrm>
          <a:prstGeom prst="roundRect">
            <a:avLst>
              <a:gd name="adj" fmla="val 148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79890" y="2145209"/>
            <a:ext cx="169664" cy="169664"/>
          </a:xfrm>
          <a:prstGeom prst="rect">
            <a:avLst/>
          </a:prstGeom>
        </p:spPr>
      </p:pic>
      <p:sp>
        <p:nvSpPr>
          <p:cNvPr id="22" name="Shape 15"/>
          <p:cNvSpPr/>
          <p:nvPr/>
        </p:nvSpPr>
        <p:spPr>
          <a:xfrm>
            <a:off x="4304333" y="2521744"/>
            <a:ext cx="241325" cy="241325"/>
          </a:xfrm>
          <a:prstGeom prst="roundRect">
            <a:avLst>
              <a:gd name="adj" fmla="val 2100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54004" y="2571378"/>
            <a:ext cx="141908" cy="141908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4656906" y="2548086"/>
            <a:ext cx="3968204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第一次：概念验收</a:t>
            </a:r>
            <a:endParaRPr lang="zh-CN" sz="1100" dirty="0"/>
          </a:p>
        </p:txBody>
      </p:sp>
      <p:sp>
        <p:nvSpPr>
          <p:cNvPr id="25" name="Text 17"/>
          <p:cNvSpPr/>
          <p:nvPr/>
        </p:nvSpPr>
        <p:spPr>
          <a:xfrm>
            <a:off x="4656906" y="2836813"/>
            <a:ext cx="3968204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需求是否真实？系统方向是否正确？设备布点是否合理？</a:t>
            </a:r>
            <a:endParaRPr lang="zh-CN" sz="950" dirty="0"/>
          </a:p>
        </p:txBody>
      </p:sp>
      <p:sp>
        <p:nvSpPr>
          <p:cNvPr id="26" name="Shape 18"/>
          <p:cNvSpPr/>
          <p:nvPr/>
        </p:nvSpPr>
        <p:spPr>
          <a:xfrm>
            <a:off x="4304333" y="3203302"/>
            <a:ext cx="241325" cy="241325"/>
          </a:xfrm>
          <a:prstGeom prst="roundRect">
            <a:avLst>
              <a:gd name="adj" fmla="val 2100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7" name="Image 6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54004" y="3252936"/>
            <a:ext cx="141908" cy="141908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4656906" y="3229645"/>
            <a:ext cx="3968204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第二次：工程验收</a:t>
            </a:r>
            <a:endParaRPr lang="zh-CN" sz="1100" dirty="0"/>
          </a:p>
        </p:txBody>
      </p:sp>
      <p:sp>
        <p:nvSpPr>
          <p:cNvPr id="29" name="Text 20"/>
          <p:cNvSpPr/>
          <p:nvPr/>
        </p:nvSpPr>
        <p:spPr>
          <a:xfrm>
            <a:off x="4656906" y="3518371"/>
            <a:ext cx="3968204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技术方案是否可实施？关键功能是否通过验证？问题是否完成整改？</a:t>
            </a:r>
            <a:endParaRPr lang="zh-CN" sz="950" dirty="0"/>
          </a:p>
        </p:txBody>
      </p:sp>
      <p:sp>
        <p:nvSpPr>
          <p:cNvPr id="30" name="Shape 21"/>
          <p:cNvSpPr/>
          <p:nvPr/>
        </p:nvSpPr>
        <p:spPr>
          <a:xfrm>
            <a:off x="4304333" y="3884861"/>
            <a:ext cx="241325" cy="241325"/>
          </a:xfrm>
          <a:prstGeom prst="roundRect">
            <a:avLst>
              <a:gd name="adj" fmla="val 2100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31" name="Image 7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354004" y="3934495"/>
            <a:ext cx="141908" cy="141908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4656906" y="3911203"/>
            <a:ext cx="3968204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第三次：终审交付</a:t>
            </a:r>
            <a:endParaRPr lang="zh-CN" sz="1100" dirty="0"/>
          </a:p>
        </p:txBody>
      </p:sp>
      <p:sp>
        <p:nvSpPr>
          <p:cNvPr id="33" name="Text 23"/>
          <p:cNvSpPr/>
          <p:nvPr/>
        </p:nvSpPr>
        <p:spPr>
          <a:xfrm>
            <a:off x="4656906" y="4199930"/>
            <a:ext cx="3968204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成果是否完整？汇报是否清晰？工程文档是否达到交付要求？</a:t>
            </a:r>
            <a:endParaRPr lang="zh-CN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9203"/>
            <a:ext cx="8096845" cy="330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项目启动：现在需要完成哪些准备？</a:t>
            </a:r>
            <a:endParaRPr lang="zh-CN" sz="2050" dirty="0"/>
          </a:p>
        </p:txBody>
      </p:sp>
      <p:sp>
        <p:nvSpPr>
          <p:cNvPr id="3" name="Text 1"/>
          <p:cNvSpPr/>
          <p:nvPr/>
        </p:nvSpPr>
        <p:spPr>
          <a:xfrm>
            <a:off x="523577" y="981670"/>
            <a:ext cx="3911203" cy="174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项目启动完成清单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253282"/>
            <a:ext cx="3911203" cy="1374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组建项目团队，确认岗位分工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领取项目任务书与活页工作页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建立项目文件目录与命名规则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建立共享协作文档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准备管理人员与护理人员访谈提纲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准备现场踏勘记录表与风险点标注图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明确拍照、录音与隐私保护要求</a:t>
            </a:r>
            <a:endParaRPr lang="zh-CN" sz="850" dirty="0"/>
          </a:p>
        </p:txBody>
      </p:sp>
      <p:sp>
        <p:nvSpPr>
          <p:cNvPr id="5" name="Text 3"/>
          <p:cNvSpPr/>
          <p:nvPr/>
        </p:nvSpPr>
        <p:spPr>
          <a:xfrm>
            <a:off x="523577" y="2724150"/>
            <a:ext cx="3911203" cy="174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🛠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软件与工具准备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523577" y="2995761"/>
            <a:ext cx="3911203" cy="9719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界面与交互设计工具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架构图与流程图工具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CAD制图工具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传感器原型或仿真工具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AI辅助分析与文档工具</a:t>
            </a:r>
            <a:endParaRPr lang="zh-CN" sz="850" dirty="0"/>
          </a:p>
        </p:txBody>
      </p:sp>
      <p:sp>
        <p:nvSpPr>
          <p:cNvPr id="7" name="Text 5"/>
          <p:cNvSpPr/>
          <p:nvPr/>
        </p:nvSpPr>
        <p:spPr>
          <a:xfrm>
            <a:off x="4713982" y="981670"/>
            <a:ext cx="3911203" cy="174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📖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下阶段重点学习内容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4713982" y="1265337"/>
            <a:ext cx="224954" cy="1405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4713982" y="1442145"/>
            <a:ext cx="1907232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4713982" y="1526902"/>
            <a:ext cx="1907232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养老机构风险场景</a:t>
            </a:r>
            <a:endParaRPr lang="zh-CN" sz="1000" dirty="0"/>
          </a:p>
        </p:txBody>
      </p:sp>
      <p:sp>
        <p:nvSpPr>
          <p:cNvPr id="11" name="Text 9"/>
          <p:cNvSpPr/>
          <p:nvPr/>
        </p:nvSpPr>
        <p:spPr>
          <a:xfrm>
            <a:off x="4713982" y="1788988"/>
            <a:ext cx="1907232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深入理解五类高风险场景与机构运营实际</a:t>
            </a:r>
            <a:endParaRPr lang="zh-CN" sz="850" dirty="0"/>
          </a:p>
        </p:txBody>
      </p:sp>
      <p:sp>
        <p:nvSpPr>
          <p:cNvPr id="12" name="Text 10"/>
          <p:cNvSpPr/>
          <p:nvPr/>
        </p:nvSpPr>
        <p:spPr>
          <a:xfrm>
            <a:off x="6717878" y="1265337"/>
            <a:ext cx="224954" cy="1405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6717878" y="1442145"/>
            <a:ext cx="1907307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4" name="Text 12"/>
          <p:cNvSpPr/>
          <p:nvPr/>
        </p:nvSpPr>
        <p:spPr>
          <a:xfrm>
            <a:off x="6717878" y="1526902"/>
            <a:ext cx="1907307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传感器技术体系</a:t>
            </a:r>
            <a:endParaRPr lang="zh-CN" sz="1000" dirty="0"/>
          </a:p>
        </p:txBody>
      </p:sp>
      <p:sp>
        <p:nvSpPr>
          <p:cNvPr id="15" name="Text 13"/>
          <p:cNvSpPr/>
          <p:nvPr/>
        </p:nvSpPr>
        <p:spPr>
          <a:xfrm>
            <a:off x="6717878" y="1788988"/>
            <a:ext cx="1907307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掌握AI视频、生命体征监护与智慧消防三大技术</a:t>
            </a:r>
            <a:endParaRPr lang="zh-CN" sz="850" dirty="0"/>
          </a:p>
        </p:txBody>
      </p:sp>
      <p:sp>
        <p:nvSpPr>
          <p:cNvPr id="16" name="Text 14"/>
          <p:cNvSpPr/>
          <p:nvPr/>
        </p:nvSpPr>
        <p:spPr>
          <a:xfrm>
            <a:off x="4713982" y="2304678"/>
            <a:ext cx="224954" cy="1405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4713982" y="2481486"/>
            <a:ext cx="1907232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4713982" y="2566243"/>
            <a:ext cx="1907232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四层系统架构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4713982" y="2828330"/>
            <a:ext cx="1907232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理解前端感知、边缘计算、统一平台与应用层架构</a:t>
            </a:r>
            <a:endParaRPr lang="zh-CN" sz="850" dirty="0"/>
          </a:p>
        </p:txBody>
      </p:sp>
      <p:sp>
        <p:nvSpPr>
          <p:cNvPr id="20" name="Text 18"/>
          <p:cNvSpPr/>
          <p:nvPr/>
        </p:nvSpPr>
        <p:spPr>
          <a:xfrm>
            <a:off x="6717878" y="2304678"/>
            <a:ext cx="224954" cy="1405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717878" y="2481486"/>
            <a:ext cx="1907307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6717878" y="2566243"/>
            <a:ext cx="1907307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数字驾驶舱设计</a:t>
            </a:r>
            <a:endParaRPr lang="zh-CN" sz="1000" dirty="0"/>
          </a:p>
        </p:txBody>
      </p:sp>
      <p:sp>
        <p:nvSpPr>
          <p:cNvPr id="23" name="Text 21"/>
          <p:cNvSpPr/>
          <p:nvPr/>
        </p:nvSpPr>
        <p:spPr>
          <a:xfrm>
            <a:off x="6717878" y="2828330"/>
            <a:ext cx="1907307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学习管理看板、热力图与告警界面设计方法</a:t>
            </a:r>
            <a:endParaRPr lang="zh-CN" sz="850" dirty="0"/>
          </a:p>
        </p:txBody>
      </p:sp>
      <p:sp>
        <p:nvSpPr>
          <p:cNvPr id="24" name="Text 22"/>
          <p:cNvSpPr/>
          <p:nvPr/>
        </p:nvSpPr>
        <p:spPr>
          <a:xfrm>
            <a:off x="4713982" y="3344019"/>
            <a:ext cx="224954" cy="1405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13982" y="3520827"/>
            <a:ext cx="3911203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6" name="Text 24"/>
          <p:cNvSpPr/>
          <p:nvPr/>
        </p:nvSpPr>
        <p:spPr>
          <a:xfrm>
            <a:off x="4713982" y="3605585"/>
            <a:ext cx="3911203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告警闭环与数据隐私</a:t>
            </a:r>
            <a:endParaRPr lang="zh-CN" sz="1000" dirty="0"/>
          </a:p>
        </p:txBody>
      </p:sp>
      <p:sp>
        <p:nvSpPr>
          <p:cNvPr id="27" name="Text 25"/>
          <p:cNvSpPr/>
          <p:nvPr/>
        </p:nvSpPr>
        <p:spPr>
          <a:xfrm>
            <a:off x="4713982" y="3867671"/>
            <a:ext cx="3911203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掌握告警分级、处置闭环机制与隐私保护要求</a:t>
            </a:r>
            <a:endParaRPr lang="zh-CN" sz="850" dirty="0"/>
          </a:p>
        </p:txBody>
      </p:sp>
      <p:sp>
        <p:nvSpPr>
          <p:cNvPr id="28" name="Shape 26"/>
          <p:cNvSpPr/>
          <p:nvPr/>
        </p:nvSpPr>
        <p:spPr>
          <a:xfrm>
            <a:off x="4713982" y="4228058"/>
            <a:ext cx="3911203" cy="397446"/>
          </a:xfrm>
          <a:prstGeom prst="roundRect">
            <a:avLst>
              <a:gd name="adj" fmla="val 11889"/>
            </a:avLst>
          </a:prstGeom>
          <a:solidFill>
            <a:srgbClr val="F9D2EB"/>
          </a:solidFill>
          <a:ln/>
        </p:spPr>
      </p:sp>
      <p:pic>
        <p:nvPicPr>
          <p:cNvPr id="2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26422" y="4389165"/>
            <a:ext cx="140568" cy="112440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5079429" y="4343102"/>
            <a:ext cx="3890516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行动原则：</a:t>
            </a:r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先调研，再定义；先架构，再布点；先验证，再交付。</a:t>
            </a:r>
            <a:endParaRPr lang="zh-CN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6347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养老机构真正缺少的，不是更多设备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244724"/>
            <a:ext cx="4077295" cy="3235226"/>
          </a:xfrm>
          <a:prstGeom prst="roundRect">
            <a:avLst>
              <a:gd name="adj" fmla="val 2913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375618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改造前：信息孤岛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1699022"/>
            <a:ext cx="381550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许多机构已安装了摄像头、呼叫按钮、烟感、门禁、床位监测设备和护理管理软件——但这些设备来自不同厂商，运行在不同平台，彼此互不相通。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560189" y="2445023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设备之间无法联动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告警入口多且分散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护理人员需同时查看多个终端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数据散落在不同系统中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事件发生后难以还原完整过程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1375618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改造后：统一平台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1699022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所有设备接入统一平台，风险感知、告警触发、人员处置和记录留痕形成一条完整链路。机构管理者只需一个界面，即可掌握全局。</a:t>
            </a:r>
            <a:endParaRPr lang="zh-CN" sz="1000" dirty="0"/>
          </a:p>
        </p:txBody>
      </p:sp>
      <p:sp>
        <p:nvSpPr>
          <p:cNvPr id="9" name="Text 7"/>
          <p:cNvSpPr/>
          <p:nvPr/>
        </p:nvSpPr>
        <p:spPr>
          <a:xfrm>
            <a:off x="4736455" y="2235622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全天候感知风险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统一接收与分发告警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辅助判断事件优先级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推动护理人员及时处置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全程留痕，责任可溯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4736455" y="3612952"/>
            <a:ext cx="3888730" cy="719733"/>
          </a:xfrm>
          <a:prstGeom prst="roundRect">
            <a:avLst>
              <a:gd name="adj" fmla="val 7639"/>
            </a:avLst>
          </a:prstGeom>
          <a:solidFill>
            <a:srgbClr val="F9D2EB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7349" y="3804791"/>
            <a:ext cx="163637" cy="13089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161880" y="3763417"/>
            <a:ext cx="333241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核心痛点：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发现滞后，责任难溯。智能化改造的目标，是建设真正的"智慧大脑"，而非继续堆叠孤立设备。</a:t>
            </a:r>
            <a:endParaRPr lang="zh-CN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2920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养老院每天面对哪些高风险场景？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75941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机构风险不是单一设备能够解决的问题，而是一个系统管理问题。以下五类风险场景是本项目改造的核心出发点。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932608"/>
            <a:ext cx="2611636" cy="1180058"/>
          </a:xfrm>
          <a:prstGeom prst="roundRect">
            <a:avLst>
              <a:gd name="adj" fmla="val 46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2068264"/>
            <a:ext cx="234032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🌙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夜间值守不足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348805"/>
            <a:ext cx="234032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护理人员有限，需同时照看多个房间与楼层。跌倒、离床和呼吸异常难以及时发现。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3266108" y="1932608"/>
            <a:ext cx="2611710" cy="1180058"/>
          </a:xfrm>
          <a:prstGeom prst="roundRect">
            <a:avLst>
              <a:gd name="adj" fmla="val 46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01764" y="2068264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🚶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跌倒与异常离床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3401764" y="2348805"/>
            <a:ext cx="23403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老人可能在卫生间、床边或走廊跌倒。认知症老人夜间离床游走，传统呼叫按钮依赖主动操作。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6008712" y="1932608"/>
            <a:ext cx="2611710" cy="1180058"/>
          </a:xfrm>
          <a:prstGeom prst="roundRect">
            <a:avLst>
              <a:gd name="adj" fmla="val 46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44369" y="2068264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❤️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生命体征异常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144369" y="2348805"/>
            <a:ext cx="23403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呼吸暂停、心率异常、睡眠恶化、长时间离床或卧床。传统人工巡房无法实现持续感知。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523577" y="3243560"/>
            <a:ext cx="3982938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9234" y="3379217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🔥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消防与用电安全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659234" y="3659758"/>
            <a:ext cx="37116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消防通道被杂物占用，老人违规使用大功率电器，老旧线路存在过载与高温风险。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4637410" y="3243560"/>
            <a:ext cx="3983013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73067" y="3379217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护理记录与责任追溯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4773067" y="3659758"/>
            <a:ext cx="37116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纸质记录分散，班次间信息不能及时共享，事件发生后缺少统一、客观的完整时间线。</a:t>
            </a:r>
            <a:endParaRPr lang="zh-CN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什么才是真正的养老院"智慧大脑"？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智慧大脑不是一块大屏，也不是把所有设备图标堆到一个页面上。完整系统应形成六个连续环节，从感知到留痕，缺一不可。系统的核心价值不在于"看到了多少数据"，而在于风险发生后能否推动真实处置。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4079" y="733202"/>
            <a:ext cx="6255841" cy="43111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00787" y="3415724"/>
            <a:ext cx="1709538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前端感知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3082858" y="1618894"/>
            <a:ext cx="1714472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边缘分析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242454" y="3945930"/>
            <a:ext cx="1709537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统一平台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5759948" y="2095460"/>
            <a:ext cx="1709538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告警判断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523577" y="5113734"/>
            <a:ext cx="256490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前端感知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523577" y="5242620"/>
            <a:ext cx="2564904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摄像设备、毫米波雷达、生命体征设备、烟感、水压液位设备、智慧用电设备、门磁及传感器，覆盖机构全域。</a:t>
            </a:r>
            <a:endParaRPr lang="zh-CN" sz="500" dirty="0"/>
          </a:p>
        </p:txBody>
      </p:sp>
      <p:sp>
        <p:nvSpPr>
          <p:cNvPr id="11" name="Text 8"/>
          <p:cNvSpPr/>
          <p:nvPr/>
        </p:nvSpPr>
        <p:spPr>
          <a:xfrm>
            <a:off x="3252936" y="5113734"/>
            <a:ext cx="256490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告警判断</a:t>
            </a:r>
            <a:endParaRPr lang="zh-CN" sz="600" dirty="0"/>
          </a:p>
        </p:txBody>
      </p:sp>
      <p:sp>
        <p:nvSpPr>
          <p:cNvPr id="12" name="Text 9"/>
          <p:cNvSpPr/>
          <p:nvPr/>
        </p:nvSpPr>
        <p:spPr>
          <a:xfrm>
            <a:off x="3252936" y="5242620"/>
            <a:ext cx="2564904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根据事件类型、严重程度和时间要求，生成不同等级告警，差异化推送给护理员、值班人员或管理者。</a:t>
            </a:r>
            <a:endParaRPr lang="zh-CN" sz="500" dirty="0"/>
          </a:p>
        </p:txBody>
      </p:sp>
      <p:sp>
        <p:nvSpPr>
          <p:cNvPr id="13" name="Text 10"/>
          <p:cNvSpPr/>
          <p:nvPr/>
        </p:nvSpPr>
        <p:spPr>
          <a:xfrm>
            <a:off x="5982295" y="5113734"/>
            <a:ext cx="264750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结果留痕</a:t>
            </a:r>
            <a:endParaRPr lang="zh-CN" sz="600" dirty="0"/>
          </a:p>
        </p:txBody>
      </p:sp>
      <p:sp>
        <p:nvSpPr>
          <p:cNvPr id="14" name="Text 11"/>
          <p:cNvSpPr/>
          <p:nvPr/>
        </p:nvSpPr>
        <p:spPr>
          <a:xfrm>
            <a:off x="5982295" y="5242620"/>
            <a:ext cx="2647504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记录发现时间、接收时间、到场时间、处理结果与复核结果，形成完整责任链条，可随时调取核查。</a:t>
            </a:r>
            <a:endParaRPr lang="zh-CN" sz="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9544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三个核心技术体系，构成机构安全底座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42181"/>
            <a:ext cx="1502048" cy="92831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2234133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AI视频智能识别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2505149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适用位置：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走廊、大厅、活动区、楼梯口及公共区域</a:t>
            </a:r>
            <a:endParaRPr lang="zh-CN" sz="1000" dirty="0"/>
          </a:p>
        </p:txBody>
      </p:sp>
      <p:sp>
        <p:nvSpPr>
          <p:cNvPr id="6" name="Text 3"/>
          <p:cNvSpPr/>
          <p:nvPr/>
        </p:nvSpPr>
        <p:spPr>
          <a:xfrm>
            <a:off x="523577" y="3002459"/>
            <a:ext cx="2589833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公共区域跌倒识别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消防通道占用识别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人员聚集与异常行为识别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吸烟与明火识别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46" y="1142181"/>
            <a:ext cx="1502048" cy="92831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7046" y="2234133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无感生命体征监护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277046" y="2505149"/>
            <a:ext cx="25898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适用位置：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老人居室与床位区域</a:t>
            </a:r>
            <a:endParaRPr lang="zh-CN" sz="1000" dirty="0"/>
          </a:p>
        </p:txBody>
      </p:sp>
      <p:sp>
        <p:nvSpPr>
          <p:cNvPr id="10" name="Text 6"/>
          <p:cNvSpPr/>
          <p:nvPr/>
        </p:nvSpPr>
        <p:spPr>
          <a:xfrm>
            <a:off x="3277046" y="2793057"/>
            <a:ext cx="2589833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心率与呼吸实时监测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睡眠状态分析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离床与在床判断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长时间静止及异常体征预警</a:t>
            </a:r>
            <a:endParaRPr lang="zh-CN" sz="10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16" y="1142181"/>
            <a:ext cx="1502122" cy="92831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030516" y="2234133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智慧消防与用电安全</a:t>
            </a:r>
            <a:endParaRPr lang="zh-CN" sz="1200" dirty="0"/>
          </a:p>
        </p:txBody>
      </p:sp>
      <p:sp>
        <p:nvSpPr>
          <p:cNvPr id="13" name="Text 8"/>
          <p:cNvSpPr/>
          <p:nvPr/>
        </p:nvSpPr>
        <p:spPr>
          <a:xfrm>
            <a:off x="6030516" y="2505149"/>
            <a:ext cx="25899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适用位置：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居室、走廊、厨房、配电间及消防设施区</a:t>
            </a:r>
            <a:endParaRPr lang="zh-CN" sz="1000" dirty="0"/>
          </a:p>
        </p:txBody>
      </p:sp>
      <p:sp>
        <p:nvSpPr>
          <p:cNvPr id="14" name="Text 9"/>
          <p:cNvSpPr/>
          <p:nvPr/>
        </p:nvSpPr>
        <p:spPr>
          <a:xfrm>
            <a:off x="6030516" y="3002459"/>
            <a:ext cx="258990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烟雾与火情预警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消防水压与液位监测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用电过载与线路高温预警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必要情况下远程断电</a:t>
            </a:r>
            <a:endParaRPr lang="zh-CN" sz="1000" dirty="0"/>
          </a:p>
        </p:txBody>
      </p:sp>
      <p:sp>
        <p:nvSpPr>
          <p:cNvPr id="15" name="Shape 10"/>
          <p:cNvSpPr/>
          <p:nvPr/>
        </p:nvSpPr>
        <p:spPr>
          <a:xfrm>
            <a:off x="523577" y="4124623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72" y="4311700"/>
            <a:ext cx="163637" cy="13089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49003" y="4288185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三大技术体系最终统一汇入管理平台、数字驾驶舱、移动告警终端与事件处置系统，形成机构安全底座。</a:t>
            </a:r>
            <a:endParaRPr lang="zh-CN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5894"/>
            <a:ext cx="8096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本项目要完成什么任务？</a:t>
            </a:r>
            <a:endParaRPr lang="zh-CN" sz="2150" dirty="0"/>
          </a:p>
        </p:txBody>
      </p:sp>
      <p:sp>
        <p:nvSpPr>
          <p:cNvPr id="3" name="Shape 1"/>
          <p:cNvSpPr/>
          <p:nvPr/>
        </p:nvSpPr>
        <p:spPr>
          <a:xfrm>
            <a:off x="438150" y="876002"/>
            <a:ext cx="3068166" cy="3901529"/>
          </a:xfrm>
          <a:prstGeom prst="roundRect">
            <a:avLst>
              <a:gd name="adj" fmla="val 2784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56766" y="983456"/>
            <a:ext cx="2830934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项目对象与建设范围</a:t>
            </a:r>
            <a:endParaRPr lang="zh-CN" sz="1050" dirty="0"/>
          </a:p>
        </p:txBody>
      </p:sp>
      <p:sp>
        <p:nvSpPr>
          <p:cNvPr id="5" name="Text 3"/>
          <p:cNvSpPr/>
          <p:nvPr/>
        </p:nvSpPr>
        <p:spPr>
          <a:xfrm>
            <a:off x="556766" y="1265411"/>
            <a:ext cx="3288134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约200张床位的公办养老机构</a:t>
            </a:r>
            <a:endParaRPr lang="zh-CN" sz="900" dirty="0"/>
          </a:p>
        </p:txBody>
      </p:sp>
      <p:sp>
        <p:nvSpPr>
          <p:cNvPr id="6" name="Text 4"/>
          <p:cNvSpPr/>
          <p:nvPr/>
        </p:nvSpPr>
        <p:spPr>
          <a:xfrm>
            <a:off x="556766" y="1542976"/>
            <a:ext cx="2830934" cy="1491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老人居室与卫生间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走廊与楼梯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公共活动区域与出入口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认知症专区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厨房与配电区域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护理站与管理中心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户外活动区域</a:t>
            </a:r>
            <a:endParaRPr lang="zh-CN" sz="900" dirty="0"/>
          </a:p>
        </p:txBody>
      </p:sp>
      <p:sp>
        <p:nvSpPr>
          <p:cNvPr id="7" name="Shape 5"/>
          <p:cNvSpPr/>
          <p:nvPr/>
        </p:nvSpPr>
        <p:spPr>
          <a:xfrm>
            <a:off x="556766" y="3184773"/>
            <a:ext cx="2830934" cy="14288"/>
          </a:xfrm>
          <a:prstGeom prst="roundRect">
            <a:avLst>
              <a:gd name="adj" fmla="val 49998"/>
            </a:avLst>
          </a:prstGeom>
          <a:solidFill>
            <a:srgbClr val="432338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556766" y="3349600"/>
            <a:ext cx="2830934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建设原则</a:t>
            </a:r>
            <a:endParaRPr lang="zh-CN" sz="1050" dirty="0"/>
          </a:p>
        </p:txBody>
      </p:sp>
      <p:sp>
        <p:nvSpPr>
          <p:cNvPr id="9" name="Text 7"/>
          <p:cNvSpPr/>
          <p:nvPr/>
        </p:nvSpPr>
        <p:spPr>
          <a:xfrm>
            <a:off x="556766" y="3631555"/>
            <a:ext cx="2830934" cy="6176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不为展示而堆叠设备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不在私密区域滥用摄像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同时考虑安装、运维与成本</a:t>
            </a:r>
            <a:endParaRPr lang="zh-CN" sz="900" dirty="0"/>
          </a:p>
        </p:txBody>
      </p:sp>
      <p:sp>
        <p:nvSpPr>
          <p:cNvPr id="10" name="Text 8"/>
          <p:cNvSpPr/>
          <p:nvPr/>
        </p:nvSpPr>
        <p:spPr>
          <a:xfrm>
            <a:off x="3715122" y="983456"/>
            <a:ext cx="4909989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五类核心任务</a:t>
            </a:r>
            <a:endParaRPr lang="zh-CN" sz="1050" dirty="0"/>
          </a:p>
        </p:txBody>
      </p:sp>
      <p:sp>
        <p:nvSpPr>
          <p:cNvPr id="11" name="Shape 9"/>
          <p:cNvSpPr/>
          <p:nvPr/>
        </p:nvSpPr>
        <p:spPr>
          <a:xfrm>
            <a:off x="3715122" y="1278880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64831" y="1307641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089499" y="1319659"/>
            <a:ext cx="453561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风险场景调研</a:t>
            </a:r>
            <a:endParaRPr lang="zh-CN" sz="1050" dirty="0"/>
          </a:p>
        </p:txBody>
      </p:sp>
      <p:sp>
        <p:nvSpPr>
          <p:cNvPr id="14" name="Text 12"/>
          <p:cNvSpPr/>
          <p:nvPr/>
        </p:nvSpPr>
        <p:spPr>
          <a:xfrm>
            <a:off x="4089499" y="1601614"/>
            <a:ext cx="4535612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完成养老机构风险场景调研，分析现有设备与管理流程，建立风险场景地图。</a:t>
            </a:r>
            <a:endParaRPr lang="zh-CN" sz="900" dirty="0"/>
          </a:p>
        </p:txBody>
      </p:sp>
      <p:sp>
        <p:nvSpPr>
          <p:cNvPr id="15" name="Shape 13"/>
          <p:cNvSpPr/>
          <p:nvPr/>
        </p:nvSpPr>
        <p:spPr>
          <a:xfrm>
            <a:off x="3715122" y="1997422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764831" y="2026183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089499" y="2038201"/>
            <a:ext cx="453561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系统架构设计</a:t>
            </a:r>
            <a:endParaRPr lang="zh-CN" sz="1050" dirty="0"/>
          </a:p>
        </p:txBody>
      </p:sp>
      <p:sp>
        <p:nvSpPr>
          <p:cNvPr id="18" name="Text 16"/>
          <p:cNvSpPr/>
          <p:nvPr/>
        </p:nvSpPr>
        <p:spPr>
          <a:xfrm>
            <a:off x="4089499" y="2320156"/>
            <a:ext cx="4535612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设计机构智慧监管系统四层架构，明确技术路线与设备类型数量规划。</a:t>
            </a:r>
            <a:endParaRPr lang="zh-CN" sz="900" dirty="0"/>
          </a:p>
        </p:txBody>
      </p:sp>
      <p:sp>
        <p:nvSpPr>
          <p:cNvPr id="19" name="Shape 17"/>
          <p:cNvSpPr/>
          <p:nvPr/>
        </p:nvSpPr>
        <p:spPr>
          <a:xfrm>
            <a:off x="3715122" y="2715964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764831" y="2744725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089499" y="2756743"/>
            <a:ext cx="453561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设备布点规划</a:t>
            </a:r>
            <a:endParaRPr lang="zh-CN" sz="1050" dirty="0"/>
          </a:p>
        </p:txBody>
      </p:sp>
      <p:sp>
        <p:nvSpPr>
          <p:cNvPr id="22" name="Text 20"/>
          <p:cNvSpPr/>
          <p:nvPr/>
        </p:nvSpPr>
        <p:spPr>
          <a:xfrm>
            <a:off x="4089499" y="3038698"/>
            <a:ext cx="4535612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完成设备布点方案与系统架构图，编制BOM清单与CAD布点图。</a:t>
            </a:r>
            <a:endParaRPr lang="zh-CN" sz="900" dirty="0"/>
          </a:p>
        </p:txBody>
      </p:sp>
      <p:sp>
        <p:nvSpPr>
          <p:cNvPr id="23" name="Shape 21"/>
          <p:cNvSpPr/>
          <p:nvPr/>
        </p:nvSpPr>
        <p:spPr>
          <a:xfrm>
            <a:off x="3715122" y="3434507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764831" y="3463268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089499" y="3475286"/>
            <a:ext cx="453561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驾驶舱与移动终端</a:t>
            </a:r>
            <a:endParaRPr lang="zh-CN" sz="1050" dirty="0"/>
          </a:p>
        </p:txBody>
      </p:sp>
      <p:sp>
        <p:nvSpPr>
          <p:cNvPr id="26" name="Text 24"/>
          <p:cNvSpPr/>
          <p:nvPr/>
        </p:nvSpPr>
        <p:spPr>
          <a:xfrm>
            <a:off x="4089499" y="3757240"/>
            <a:ext cx="4535612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设计数字驾驶舱界面与护理员移动告警终端，建立告警分级与处置闭环。</a:t>
            </a:r>
            <a:endParaRPr lang="zh-CN" sz="900" dirty="0"/>
          </a:p>
        </p:txBody>
      </p:sp>
      <p:sp>
        <p:nvSpPr>
          <p:cNvPr id="27" name="Shape 25"/>
          <p:cNvSpPr/>
          <p:nvPr/>
        </p:nvSpPr>
        <p:spPr>
          <a:xfrm>
            <a:off x="3715122" y="4153049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764831" y="4181810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089499" y="4193828"/>
            <a:ext cx="453561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工程交付文档</a:t>
            </a:r>
            <a:endParaRPr lang="zh-CN" sz="1050" dirty="0"/>
          </a:p>
        </p:txBody>
      </p:sp>
      <p:sp>
        <p:nvSpPr>
          <p:cNvPr id="30" name="Text 28"/>
          <p:cNvSpPr/>
          <p:nvPr/>
        </p:nvSpPr>
        <p:spPr>
          <a:xfrm>
            <a:off x="4089499" y="4475783"/>
            <a:ext cx="4535612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形成完整工程交付文档包，包括安装说明、调试要求与运维说明书。</a:t>
            </a:r>
            <a:endParaRPr lang="zh-CN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项目最终需要交付七项成果</a:t>
            </a:r>
            <a:endParaRPr lang="zh-CN" sz="1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736774"/>
            <a:ext cx="8096845" cy="527670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631" y="934641"/>
            <a:ext cx="131862" cy="13186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43942" y="834182"/>
            <a:ext cx="75790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风险场景调研报告</a:t>
            </a:r>
            <a:endParaRPr lang="zh-CN" sz="800" dirty="0"/>
          </a:p>
        </p:txBody>
      </p:sp>
      <p:sp>
        <p:nvSpPr>
          <p:cNvPr id="6" name="Text 2"/>
          <p:cNvSpPr/>
          <p:nvPr/>
        </p:nvSpPr>
        <p:spPr>
          <a:xfrm>
            <a:off x="943942" y="998934"/>
            <a:ext cx="7579072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风险场景地图、风险点分级表、重点问题分析、用户与管理需求</a:t>
            </a:r>
            <a:endParaRPr lang="zh-CN" sz="6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1323529"/>
            <a:ext cx="8096845" cy="527670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0631" y="1521396"/>
            <a:ext cx="131862" cy="131862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943942" y="1420937"/>
            <a:ext cx="75790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智慧监管系统方案设计书</a:t>
            </a:r>
            <a:endParaRPr lang="zh-CN" sz="800" dirty="0"/>
          </a:p>
        </p:txBody>
      </p:sp>
      <p:sp>
        <p:nvSpPr>
          <p:cNvPr id="10" name="Text 4"/>
          <p:cNvSpPr/>
          <p:nvPr/>
        </p:nvSpPr>
        <p:spPr>
          <a:xfrm>
            <a:off x="943942" y="1585689"/>
            <a:ext cx="7579072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系统架构、技术路线、设备布点与数量、BOM清单</a:t>
            </a:r>
            <a:endParaRPr lang="zh-CN" sz="650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1910283"/>
            <a:ext cx="8096845" cy="527670"/>
          </a:xfrm>
          <a:prstGeom prst="rect">
            <a:avLst/>
          </a:prstGeom>
        </p:spPr>
      </p:pic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0631" y="2108150"/>
            <a:ext cx="131862" cy="131862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943942" y="2007691"/>
            <a:ext cx="75790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数字驾驶舱界面设计方案</a:t>
            </a:r>
            <a:endParaRPr lang="zh-CN" sz="800" dirty="0"/>
          </a:p>
        </p:txBody>
      </p:sp>
      <p:sp>
        <p:nvSpPr>
          <p:cNvPr id="14" name="Text 6"/>
          <p:cNvSpPr/>
          <p:nvPr/>
        </p:nvSpPr>
        <p:spPr>
          <a:xfrm>
            <a:off x="943942" y="2172444"/>
            <a:ext cx="7579072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综合管理看板、风险热力图、告警信息、处置效率看板、设备运行状态</a:t>
            </a:r>
            <a:endParaRPr lang="zh-CN" sz="650" dirty="0"/>
          </a:p>
        </p:txBody>
      </p:sp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3577" y="2497038"/>
            <a:ext cx="8096845" cy="527670"/>
          </a:xfrm>
          <a:prstGeom prst="rect">
            <a:avLst/>
          </a:prstGeom>
        </p:spPr>
      </p:pic>
      <p:pic>
        <p:nvPicPr>
          <p:cNvPr id="16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40631" y="2694905"/>
            <a:ext cx="131862" cy="131862"/>
          </a:xfrm>
          <a:prstGeom prst="rect">
            <a:avLst/>
          </a:prstGeom>
        </p:spPr>
      </p:pic>
      <p:sp>
        <p:nvSpPr>
          <p:cNvPr id="17" name="Text 7"/>
          <p:cNvSpPr/>
          <p:nvPr/>
        </p:nvSpPr>
        <p:spPr>
          <a:xfrm>
            <a:off x="943942" y="2594446"/>
            <a:ext cx="75790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护理员移动告警终端方案</a:t>
            </a:r>
            <a:endParaRPr lang="zh-CN" sz="800" dirty="0"/>
          </a:p>
        </p:txBody>
      </p:sp>
      <p:sp>
        <p:nvSpPr>
          <p:cNvPr id="18" name="Text 8"/>
          <p:cNvSpPr/>
          <p:nvPr/>
        </p:nvSpPr>
        <p:spPr>
          <a:xfrm>
            <a:off x="943942" y="2759199"/>
            <a:ext cx="7579072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终端产品形态、交互流程、告警等级、任务接收与反馈方式</a:t>
            </a:r>
            <a:endParaRPr lang="zh-CN" sz="650" dirty="0"/>
          </a:p>
        </p:txBody>
      </p:sp>
      <p:pic>
        <p:nvPicPr>
          <p:cNvPr id="19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23577" y="3083793"/>
            <a:ext cx="8096845" cy="527670"/>
          </a:xfrm>
          <a:prstGeom prst="rect">
            <a:avLst/>
          </a:prstGeom>
        </p:spPr>
      </p:pic>
      <p:pic>
        <p:nvPicPr>
          <p:cNvPr id="20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40631" y="3281660"/>
            <a:ext cx="131862" cy="131862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943942" y="3181201"/>
            <a:ext cx="75790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工程交付文档包</a:t>
            </a:r>
            <a:endParaRPr lang="zh-CN" sz="800" dirty="0"/>
          </a:p>
        </p:txBody>
      </p:sp>
      <p:sp>
        <p:nvSpPr>
          <p:cNvPr id="22" name="Text 10"/>
          <p:cNvSpPr/>
          <p:nvPr/>
        </p:nvSpPr>
        <p:spPr>
          <a:xfrm>
            <a:off x="943942" y="3345954"/>
            <a:ext cx="7579072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CAD平面布点图、设备安装说明、系统调试要求、运维说明书</a:t>
            </a:r>
            <a:endParaRPr lang="zh-CN" sz="650" dirty="0"/>
          </a:p>
        </p:txBody>
      </p:sp>
      <p:pic>
        <p:nvPicPr>
          <p:cNvPr id="23" name="Image 10" descr="preencoded.png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23577" y="3670548"/>
            <a:ext cx="8096845" cy="527670"/>
          </a:xfrm>
          <a:prstGeom prst="rect">
            <a:avLst/>
          </a:prstGeom>
        </p:spPr>
      </p:pic>
      <p:pic>
        <p:nvPicPr>
          <p:cNvPr id="24" name="Image 11" descr="preencoded.png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40631" y="3868415"/>
            <a:ext cx="131862" cy="131862"/>
          </a:xfrm>
          <a:prstGeom prst="rect">
            <a:avLst/>
          </a:prstGeom>
        </p:spPr>
      </p:pic>
      <p:sp>
        <p:nvSpPr>
          <p:cNvPr id="25" name="Text 11"/>
          <p:cNvSpPr/>
          <p:nvPr/>
        </p:nvSpPr>
        <p:spPr>
          <a:xfrm>
            <a:off x="943942" y="3767956"/>
            <a:ext cx="75790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AI辅助设计过程文档</a:t>
            </a:r>
            <a:endParaRPr lang="zh-CN" sz="800" dirty="0"/>
          </a:p>
        </p:txBody>
      </p:sp>
      <p:sp>
        <p:nvSpPr>
          <p:cNvPr id="26" name="Text 12"/>
          <p:cNvSpPr/>
          <p:nvPr/>
        </p:nvSpPr>
        <p:spPr>
          <a:xfrm>
            <a:off x="943942" y="3932709"/>
            <a:ext cx="7579072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风险分析记录、概念发散记录、交互脚本、项目管理与文档整理记录</a:t>
            </a:r>
            <a:endParaRPr lang="zh-CN" sz="650" dirty="0"/>
          </a:p>
        </p:txBody>
      </p:sp>
      <p:pic>
        <p:nvPicPr>
          <p:cNvPr id="27" name="Image 12" descr="preencoded.png">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23577" y="4257303"/>
            <a:ext cx="8096845" cy="527670"/>
          </a:xfrm>
          <a:prstGeom prst="rect">
            <a:avLst/>
          </a:prstGeom>
        </p:spPr>
      </p:pic>
      <p:pic>
        <p:nvPicPr>
          <p:cNvPr id="28" name="Image 13" descr="preencoded.png">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40631" y="4455170"/>
            <a:ext cx="131862" cy="131862"/>
          </a:xfrm>
          <a:prstGeom prst="rect">
            <a:avLst/>
          </a:prstGeom>
        </p:spPr>
      </p:pic>
      <p:sp>
        <p:nvSpPr>
          <p:cNvPr id="29" name="Text 13"/>
          <p:cNvSpPr/>
          <p:nvPr/>
        </p:nvSpPr>
        <p:spPr>
          <a:xfrm>
            <a:off x="943942" y="4354711"/>
            <a:ext cx="7579072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项目汇报PPT与活页工作页</a:t>
            </a:r>
            <a:endParaRPr lang="zh-CN" sz="800" dirty="0"/>
          </a:p>
        </p:txBody>
      </p:sp>
      <p:sp>
        <p:nvSpPr>
          <p:cNvPr id="30" name="Text 14"/>
          <p:cNvSpPr/>
          <p:nvPr/>
        </p:nvSpPr>
        <p:spPr>
          <a:xfrm>
            <a:off x="943942" y="4519464"/>
            <a:ext cx="7579072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项目汇报演示文稿、全套活页工作页归档，支持现场答辩与成果展示</a:t>
            </a:r>
            <a:endParaRPr lang="zh-CN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3055"/>
            <a:ext cx="8096845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项目团队如何协同工作？</a:t>
            </a:r>
            <a:endParaRPr lang="zh-CN" sz="2250" dirty="0"/>
          </a:p>
        </p:txBody>
      </p:sp>
      <p:sp>
        <p:nvSpPr>
          <p:cNvPr id="3" name="Text 1"/>
          <p:cNvSpPr/>
          <p:nvPr/>
        </p:nvSpPr>
        <p:spPr>
          <a:xfrm>
            <a:off x="523577" y="1041648"/>
            <a:ext cx="4318471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五类项目岗位职责</a:t>
            </a:r>
            <a:endParaRPr lang="zh-CN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351508"/>
            <a:ext cx="2101676" cy="9497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17724" y="1488504"/>
            <a:ext cx="1770534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项目经理</a:t>
            </a:r>
            <a:endParaRPr lang="zh-CN" sz="1100" dirty="0"/>
          </a:p>
        </p:txBody>
      </p:sp>
      <p:sp>
        <p:nvSpPr>
          <p:cNvPr id="6" name="Text 3"/>
          <p:cNvSpPr/>
          <p:nvPr/>
        </p:nvSpPr>
        <p:spPr>
          <a:xfrm>
            <a:off x="717724" y="1784003"/>
            <a:ext cx="1770534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统筹任务进度、组织评审、汇总成果、协调团队资源</a:t>
            </a:r>
            <a:endParaRPr lang="zh-CN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40298" y="1351508"/>
            <a:ext cx="2101751" cy="94974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934444" y="1488504"/>
            <a:ext cx="177060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系统架构岗位</a:t>
            </a:r>
            <a:endParaRPr lang="zh-CN" sz="1100" dirty="0"/>
          </a:p>
        </p:txBody>
      </p:sp>
      <p:sp>
        <p:nvSpPr>
          <p:cNvPr id="9" name="Text 5"/>
          <p:cNvSpPr/>
          <p:nvPr/>
        </p:nvSpPr>
        <p:spPr>
          <a:xfrm>
            <a:off x="2934444" y="1784003"/>
            <a:ext cx="1770608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负责四层架构、设备与平台关系、数据流、通信与接口方案</a:t>
            </a:r>
            <a:endParaRPr lang="zh-CN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416299"/>
            <a:ext cx="2101676" cy="11398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17724" y="2553295"/>
            <a:ext cx="1770534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设备与布点岗位</a:t>
            </a:r>
            <a:endParaRPr lang="zh-CN" sz="1100" dirty="0"/>
          </a:p>
        </p:txBody>
      </p:sp>
      <p:sp>
        <p:nvSpPr>
          <p:cNvPr id="12" name="Text 7"/>
          <p:cNvSpPr/>
          <p:nvPr/>
        </p:nvSpPr>
        <p:spPr>
          <a:xfrm>
            <a:off x="717724" y="2848794"/>
            <a:ext cx="1770534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负责场景分析、设备选型、数量计算、CAD布点及安装维护条件</a:t>
            </a:r>
            <a:endParaRPr lang="zh-CN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40298" y="2416299"/>
            <a:ext cx="2101751" cy="113987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2934444" y="2553295"/>
            <a:ext cx="177060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驾驶舱与交互岗位</a:t>
            </a:r>
            <a:endParaRPr lang="zh-CN" sz="1100" dirty="0"/>
          </a:p>
        </p:txBody>
      </p:sp>
      <p:sp>
        <p:nvSpPr>
          <p:cNvPr id="15" name="Text 9"/>
          <p:cNvSpPr/>
          <p:nvPr/>
        </p:nvSpPr>
        <p:spPr>
          <a:xfrm>
            <a:off x="2934444" y="2848794"/>
            <a:ext cx="1770608" cy="570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负责管理看板、风险热力图、告警页面、护理员移动终端与交互流程</a:t>
            </a:r>
            <a:endParaRPr lang="zh-CN" sz="9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671218"/>
            <a:ext cx="2101676" cy="949747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717724" y="3808214"/>
            <a:ext cx="1770534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工程与测试岗位</a:t>
            </a:r>
            <a:endParaRPr lang="zh-CN" sz="1100" dirty="0"/>
          </a:p>
        </p:txBody>
      </p:sp>
      <p:sp>
        <p:nvSpPr>
          <p:cNvPr id="18" name="Text 11"/>
          <p:cNvSpPr/>
          <p:nvPr/>
        </p:nvSpPr>
        <p:spPr>
          <a:xfrm>
            <a:off x="717724" y="4103712"/>
            <a:ext cx="1770534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负责BOM、工程约束、部署验证、系统联调与测试记录</a:t>
            </a:r>
            <a:endParaRPr lang="zh-CN" sz="950" dirty="0"/>
          </a:p>
        </p:txBody>
      </p:sp>
      <p:sp>
        <p:nvSpPr>
          <p:cNvPr id="19" name="Text 12"/>
          <p:cNvSpPr/>
          <p:nvPr/>
        </p:nvSpPr>
        <p:spPr>
          <a:xfrm>
            <a:off x="5146253" y="1041648"/>
            <a:ext cx="3478857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三类协同指导机制</a:t>
            </a:r>
            <a:endParaRPr lang="zh-CN" sz="1100" dirty="0"/>
          </a:p>
        </p:txBody>
      </p:sp>
      <p:sp>
        <p:nvSpPr>
          <p:cNvPr id="20" name="Shape 13"/>
          <p:cNvSpPr/>
          <p:nvPr/>
        </p:nvSpPr>
        <p:spPr>
          <a:xfrm>
            <a:off x="5146253" y="1351508"/>
            <a:ext cx="1681907" cy="930697"/>
          </a:xfrm>
          <a:prstGeom prst="roundRect">
            <a:avLst>
              <a:gd name="adj" fmla="val 553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4"/>
          <p:cNvSpPr/>
          <p:nvPr/>
        </p:nvSpPr>
        <p:spPr>
          <a:xfrm>
            <a:off x="5273725" y="1478979"/>
            <a:ext cx="1426964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课程指导者</a:t>
            </a:r>
            <a:endParaRPr lang="zh-CN" sz="1100" dirty="0"/>
          </a:p>
        </p:txBody>
      </p:sp>
      <p:sp>
        <p:nvSpPr>
          <p:cNvPr id="22" name="Text 15"/>
          <p:cNvSpPr/>
          <p:nvPr/>
        </p:nvSpPr>
        <p:spPr>
          <a:xfrm>
            <a:off x="5273725" y="1774478"/>
            <a:ext cx="1426964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负责方法规范与学习过程指导</a:t>
            </a:r>
            <a:endParaRPr lang="zh-CN" sz="950" dirty="0"/>
          </a:p>
        </p:txBody>
      </p:sp>
      <p:sp>
        <p:nvSpPr>
          <p:cNvPr id="23" name="Shape 16"/>
          <p:cNvSpPr/>
          <p:nvPr/>
        </p:nvSpPr>
        <p:spPr>
          <a:xfrm>
            <a:off x="6943204" y="1351508"/>
            <a:ext cx="1681907" cy="930697"/>
          </a:xfrm>
          <a:prstGeom prst="roundRect">
            <a:avLst>
              <a:gd name="adj" fmla="val 553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17"/>
          <p:cNvSpPr/>
          <p:nvPr/>
        </p:nvSpPr>
        <p:spPr>
          <a:xfrm>
            <a:off x="7070675" y="1478979"/>
            <a:ext cx="1426964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企业导师</a:t>
            </a:r>
            <a:endParaRPr lang="zh-CN" sz="1100" dirty="0"/>
          </a:p>
        </p:txBody>
      </p:sp>
      <p:sp>
        <p:nvSpPr>
          <p:cNvPr id="25" name="Text 18"/>
          <p:cNvSpPr/>
          <p:nvPr/>
        </p:nvSpPr>
        <p:spPr>
          <a:xfrm>
            <a:off x="7070675" y="1774478"/>
            <a:ext cx="1426964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负责工程方案、设备选型与交付要求指导</a:t>
            </a:r>
            <a:endParaRPr lang="zh-CN" sz="950" dirty="0"/>
          </a:p>
        </p:txBody>
      </p:sp>
      <p:sp>
        <p:nvSpPr>
          <p:cNvPr id="26" name="Shape 19"/>
          <p:cNvSpPr/>
          <p:nvPr/>
        </p:nvSpPr>
        <p:spPr>
          <a:xfrm>
            <a:off x="5146253" y="2397249"/>
            <a:ext cx="3478857" cy="740569"/>
          </a:xfrm>
          <a:prstGeom prst="roundRect">
            <a:avLst>
              <a:gd name="adj" fmla="val 696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0"/>
          <p:cNvSpPr/>
          <p:nvPr/>
        </p:nvSpPr>
        <p:spPr>
          <a:xfrm>
            <a:off x="5273725" y="2524720"/>
            <a:ext cx="3223915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机构导师</a:t>
            </a:r>
            <a:endParaRPr lang="zh-CN" sz="1100" dirty="0"/>
          </a:p>
        </p:txBody>
      </p:sp>
      <p:sp>
        <p:nvSpPr>
          <p:cNvPr id="28" name="Text 21"/>
          <p:cNvSpPr/>
          <p:nvPr/>
        </p:nvSpPr>
        <p:spPr>
          <a:xfrm>
            <a:off x="5273725" y="2820219"/>
            <a:ext cx="3223915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负责真实需求、运营流程与使用场景验证</a:t>
            </a:r>
            <a:endParaRPr lang="zh-CN" sz="950" dirty="0"/>
          </a:p>
        </p:txBody>
      </p:sp>
      <p:sp>
        <p:nvSpPr>
          <p:cNvPr id="29" name="Shape 22"/>
          <p:cNvSpPr/>
          <p:nvPr/>
        </p:nvSpPr>
        <p:spPr>
          <a:xfrm>
            <a:off x="5146253" y="3297882"/>
            <a:ext cx="3478857" cy="14288"/>
          </a:xfrm>
          <a:prstGeom prst="roundRect">
            <a:avLst>
              <a:gd name="adj" fmla="val 49998"/>
            </a:avLst>
          </a:prstGeom>
          <a:solidFill>
            <a:srgbClr val="432338">
              <a:alpha val="50000"/>
            </a:srgbClr>
          </a:solidFill>
          <a:ln/>
        </p:spPr>
      </p:sp>
      <p:sp>
        <p:nvSpPr>
          <p:cNvPr id="30" name="Text 23"/>
          <p:cNvSpPr/>
          <p:nvPr/>
        </p:nvSpPr>
        <p:spPr>
          <a:xfrm>
            <a:off x="5146253" y="3472235"/>
            <a:ext cx="3478857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协作要求</a:t>
            </a:r>
            <a:endParaRPr lang="zh-CN" sz="1100" dirty="0"/>
          </a:p>
        </p:txBody>
      </p:sp>
      <p:sp>
        <p:nvSpPr>
          <p:cNvPr id="31" name="Text 24"/>
          <p:cNvSpPr/>
          <p:nvPr/>
        </p:nvSpPr>
        <p:spPr>
          <a:xfrm>
            <a:off x="5146253" y="3767733"/>
            <a:ext cx="3478857" cy="8812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每个岗位有明确负责人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所有重要决策需要留下记录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团队成果与个人岗位成果分别归档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阶段结束后进行集中评审</a:t>
            </a:r>
            <a:endParaRPr lang="zh-CN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2162"/>
            <a:ext cx="8096845" cy="300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18学时如何完成一次机构级系统设计？</a:t>
            </a:r>
            <a:endParaRPr lang="zh-CN" sz="1850" dirty="0"/>
          </a:p>
        </p:txBody>
      </p:sp>
      <p:sp>
        <p:nvSpPr>
          <p:cNvPr id="3" name="Text 1"/>
          <p:cNvSpPr/>
          <p:nvPr/>
        </p:nvSpPr>
        <p:spPr>
          <a:xfrm>
            <a:off x="523577" y="852711"/>
            <a:ext cx="8554045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本项目采用严格的阶段递进逻辑：调研之后才能定义需求；概念通过后才能进入深化；工程验证之后才能最终交付。</a:t>
            </a:r>
            <a:endParaRPr lang="zh-CN" sz="8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088157"/>
            <a:ext cx="2698924" cy="40905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5822" y="1577057"/>
            <a:ext cx="2494434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阶段一</a:t>
            </a:r>
            <a:endParaRPr lang="zh-CN" sz="900" dirty="0"/>
          </a:p>
        </p:txBody>
      </p:sp>
      <p:sp>
        <p:nvSpPr>
          <p:cNvPr id="6" name="Text 3"/>
          <p:cNvSpPr/>
          <p:nvPr/>
        </p:nvSpPr>
        <p:spPr>
          <a:xfrm>
            <a:off x="625822" y="1759372"/>
            <a:ext cx="2494434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用户与场景调研</a:t>
            </a:r>
            <a:endParaRPr lang="zh-CN" sz="900" dirty="0"/>
          </a:p>
        </p:txBody>
      </p:sp>
      <p:sp>
        <p:nvSpPr>
          <p:cNvPr id="7" name="Text 4"/>
          <p:cNvSpPr/>
          <p:nvPr/>
        </p:nvSpPr>
        <p:spPr>
          <a:xfrm>
            <a:off x="625822" y="1957685"/>
            <a:ext cx="2494434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4学时</a:t>
            </a:r>
            <a:endParaRPr lang="zh-CN" sz="800" dirty="0"/>
          </a:p>
        </p:txBody>
      </p:sp>
      <p:sp>
        <p:nvSpPr>
          <p:cNvPr id="8" name="Text 5"/>
          <p:cNvSpPr/>
          <p:nvPr/>
        </p:nvSpPr>
        <p:spPr>
          <a:xfrm>
            <a:off x="625822" y="2151236"/>
            <a:ext cx="2494434" cy="666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进入养老机构踏勘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访谈管理与护理人员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建立风险场景地图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形成需求清单</a:t>
            </a:r>
            <a:endParaRPr lang="zh-CN" sz="8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501" y="1088157"/>
            <a:ext cx="2698924" cy="40905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324746" y="1577057"/>
            <a:ext cx="2494434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阶段二</a:t>
            </a:r>
            <a:endParaRPr lang="zh-CN" sz="900" dirty="0"/>
          </a:p>
        </p:txBody>
      </p:sp>
      <p:sp>
        <p:nvSpPr>
          <p:cNvPr id="11" name="Text 7"/>
          <p:cNvSpPr/>
          <p:nvPr/>
        </p:nvSpPr>
        <p:spPr>
          <a:xfrm>
            <a:off x="3324746" y="1759372"/>
            <a:ext cx="2494434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</a:t>
            </a:r>
            <a:endParaRPr lang="zh-CN" sz="900" dirty="0"/>
          </a:p>
        </p:txBody>
      </p:sp>
      <p:sp>
        <p:nvSpPr>
          <p:cNvPr id="12" name="Text 8"/>
          <p:cNvSpPr/>
          <p:nvPr/>
        </p:nvSpPr>
        <p:spPr>
          <a:xfrm>
            <a:off x="3324746" y="1957685"/>
            <a:ext cx="2494434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4学时</a:t>
            </a:r>
            <a:endParaRPr lang="zh-CN" sz="800" dirty="0"/>
          </a:p>
        </p:txBody>
      </p:sp>
      <p:sp>
        <p:nvSpPr>
          <p:cNvPr id="13" name="Text 9"/>
          <p:cNvSpPr/>
          <p:nvPr/>
        </p:nvSpPr>
        <p:spPr>
          <a:xfrm>
            <a:off x="3324746" y="2151236"/>
            <a:ext cx="2494434" cy="666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确定四层系统架构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完成技术路线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规划设备类型与数量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完成初步布点方案</a:t>
            </a:r>
            <a:endParaRPr lang="zh-CN" sz="80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425" y="1088157"/>
            <a:ext cx="2698924" cy="40905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023670" y="1577057"/>
            <a:ext cx="2494434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阶段三</a:t>
            </a:r>
            <a:endParaRPr lang="zh-CN" sz="900" dirty="0"/>
          </a:p>
        </p:txBody>
      </p:sp>
      <p:sp>
        <p:nvSpPr>
          <p:cNvPr id="16" name="Text 11"/>
          <p:cNvSpPr/>
          <p:nvPr/>
        </p:nvSpPr>
        <p:spPr>
          <a:xfrm>
            <a:off x="6023670" y="1759372"/>
            <a:ext cx="2494434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深化设计</a:t>
            </a:r>
            <a:endParaRPr lang="zh-CN" sz="900" dirty="0"/>
          </a:p>
        </p:txBody>
      </p:sp>
      <p:sp>
        <p:nvSpPr>
          <p:cNvPr id="17" name="Text 12"/>
          <p:cNvSpPr/>
          <p:nvPr/>
        </p:nvSpPr>
        <p:spPr>
          <a:xfrm>
            <a:off x="6023670" y="1957685"/>
            <a:ext cx="2494434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4学时</a:t>
            </a:r>
            <a:endParaRPr lang="zh-CN" sz="800" dirty="0"/>
          </a:p>
        </p:txBody>
      </p:sp>
      <p:sp>
        <p:nvSpPr>
          <p:cNvPr id="18" name="Text 13"/>
          <p:cNvSpPr/>
          <p:nvPr/>
        </p:nvSpPr>
        <p:spPr>
          <a:xfrm>
            <a:off x="6023670" y="2151236"/>
            <a:ext cx="2494434" cy="666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完成数字驾驶舱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完成护理员移动终端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确定设备选型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编制BOM清单</a:t>
            </a:r>
            <a:endParaRPr lang="zh-CN" sz="800" dirty="0"/>
          </a:p>
        </p:txBody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2919710"/>
            <a:ext cx="2698924" cy="40905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25822" y="3408611"/>
            <a:ext cx="2494434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阶段四</a:t>
            </a:r>
            <a:endParaRPr lang="zh-CN" sz="900" dirty="0"/>
          </a:p>
        </p:txBody>
      </p:sp>
      <p:sp>
        <p:nvSpPr>
          <p:cNvPr id="21" name="Text 15"/>
          <p:cNvSpPr/>
          <p:nvPr/>
        </p:nvSpPr>
        <p:spPr>
          <a:xfrm>
            <a:off x="625822" y="3590925"/>
            <a:ext cx="2494434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</a:t>
            </a:r>
            <a:endParaRPr lang="zh-CN" sz="900" dirty="0"/>
          </a:p>
        </p:txBody>
      </p:sp>
      <p:sp>
        <p:nvSpPr>
          <p:cNvPr id="22" name="Text 16"/>
          <p:cNvSpPr/>
          <p:nvPr/>
        </p:nvSpPr>
        <p:spPr>
          <a:xfrm>
            <a:off x="625822" y="3789238"/>
            <a:ext cx="2494434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4学时</a:t>
            </a:r>
            <a:endParaRPr lang="zh-CN" sz="800" dirty="0"/>
          </a:p>
        </p:txBody>
      </p:sp>
      <p:sp>
        <p:nvSpPr>
          <p:cNvPr id="23" name="Text 17"/>
          <p:cNvSpPr/>
          <p:nvPr/>
        </p:nvSpPr>
        <p:spPr>
          <a:xfrm>
            <a:off x="625822" y="3982789"/>
            <a:ext cx="2494434" cy="666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模拟设备部署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完成系统联调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验证告警流程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测试关键性能</a:t>
            </a:r>
            <a:endParaRPr lang="zh-CN" sz="800" dirty="0"/>
          </a:p>
        </p:txBody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2501" y="2919710"/>
            <a:ext cx="2698924" cy="409054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3324746" y="3408611"/>
            <a:ext cx="2494434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阶段五</a:t>
            </a:r>
            <a:endParaRPr lang="zh-CN" sz="900" dirty="0"/>
          </a:p>
        </p:txBody>
      </p:sp>
      <p:sp>
        <p:nvSpPr>
          <p:cNvPr id="26" name="Text 19"/>
          <p:cNvSpPr/>
          <p:nvPr/>
        </p:nvSpPr>
        <p:spPr>
          <a:xfrm>
            <a:off x="3324746" y="3590925"/>
            <a:ext cx="2494434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汇报与交付</a:t>
            </a:r>
            <a:endParaRPr lang="zh-CN" sz="900" dirty="0"/>
          </a:p>
        </p:txBody>
      </p:sp>
      <p:sp>
        <p:nvSpPr>
          <p:cNvPr id="27" name="Text 20"/>
          <p:cNvSpPr/>
          <p:nvPr/>
        </p:nvSpPr>
        <p:spPr>
          <a:xfrm>
            <a:off x="3324746" y="3789238"/>
            <a:ext cx="2494434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2学时</a:t>
            </a:r>
            <a:endParaRPr lang="zh-CN" sz="800" dirty="0"/>
          </a:p>
        </p:txBody>
      </p:sp>
      <p:sp>
        <p:nvSpPr>
          <p:cNvPr id="28" name="Text 21"/>
          <p:cNvSpPr/>
          <p:nvPr/>
        </p:nvSpPr>
        <p:spPr>
          <a:xfrm>
            <a:off x="3324746" y="3982789"/>
            <a:ext cx="2494434" cy="666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整理全部成果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完成项目汇报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现场答辩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项目复盘</a:t>
            </a:r>
            <a:endParaRPr lang="zh-CN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2026-08-01T07:40:51Z</dcterms:created>
  <dcterms:modified xsi:type="dcterms:W3CDTF">2026-08-01T07:40:51Z</dcterms:modified>
</cp:coreProperties>
</file>