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svg"/><Relationship Id="rId3" Type="http://schemas.openxmlformats.org/officeDocument/2006/relationships/image" Target="../media/image-11-1.png"/><Relationship Id="rId4" Type="http://schemas.openxmlformats.org/officeDocument/2006/relationships/image" Target="../media/image-11-2.svg"/><Relationship Id="rId5" Type="http://schemas.openxmlformats.org/officeDocument/2006/relationships/image" Target="../media/image-11-1.png"/><Relationship Id="rId6" Type="http://schemas.openxmlformats.org/officeDocument/2006/relationships/image" Target="../media/image-11-2.svg"/><Relationship Id="rId7" Type="http://schemas.openxmlformats.org/officeDocument/2006/relationships/image" Target="../media/image-11-1.png"/><Relationship Id="rId8" Type="http://schemas.openxmlformats.org/officeDocument/2006/relationships/image" Target="../media/image-11-2.svg"/><Relationship Id="rId9" Type="http://schemas.openxmlformats.org/officeDocument/2006/relationships/image" Target="../media/image-11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image" Target="../media/image-13-2.jpeg"/><Relationship Id="rId3" Type="http://schemas.openxmlformats.org/officeDocument/2006/relationships/image" Target="../media/image-13-3.jpeg"/><Relationship Id="rId4" Type="http://schemas.openxmlformats.org/officeDocument/2006/relationships/image" Target="../media/image-13-4.jpe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svg"/><Relationship Id="rId3" Type="http://schemas.openxmlformats.org/officeDocument/2006/relationships/image" Target="../media/image-18-1.png"/><Relationship Id="rId4" Type="http://schemas.openxmlformats.org/officeDocument/2006/relationships/image" Target="../media/image-18-2.svg"/><Relationship Id="rId5" Type="http://schemas.openxmlformats.org/officeDocument/2006/relationships/image" Target="../media/image-18-1.png"/><Relationship Id="rId6" Type="http://schemas.openxmlformats.org/officeDocument/2006/relationships/image" Target="../media/image-18-2.svg"/><Relationship Id="rId7" Type="http://schemas.openxmlformats.org/officeDocument/2006/relationships/image" Target="../media/image-18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svg"/><Relationship Id="rId3" Type="http://schemas.openxmlformats.org/officeDocument/2006/relationships/image" Target="../media/image-19-3.png"/><Relationship Id="rId4" Type="http://schemas.openxmlformats.org/officeDocument/2006/relationships/image" Target="../media/image-19-4.svg"/><Relationship Id="rId5" Type="http://schemas.openxmlformats.org/officeDocument/2006/relationships/image" Target="../media/image-19-5.png"/><Relationship Id="rId6" Type="http://schemas.openxmlformats.org/officeDocument/2006/relationships/image" Target="../media/image-19-6.svg"/><Relationship Id="rId7" Type="http://schemas.openxmlformats.org/officeDocument/2006/relationships/image" Target="../media/image-4-1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1.png"/><Relationship Id="rId3" Type="http://schemas.openxmlformats.org/officeDocument/2006/relationships/image" Target="../media/image-21-1.png"/><Relationship Id="rId4" Type="http://schemas.openxmlformats.org/officeDocument/2006/relationships/image" Target="../media/image-21-1.png"/><Relationship Id="rId5" Type="http://schemas.openxmlformats.org/officeDocument/2006/relationships/image" Target="../media/image-21-1.png"/><Relationship Id="rId6" Type="http://schemas.openxmlformats.org/officeDocument/2006/relationships/image" Target="../media/image-21-1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1.png"/><Relationship Id="rId4" Type="http://schemas.openxmlformats.org/officeDocument/2006/relationships/image" Target="../media/image-5-2.svg"/><Relationship Id="rId5" Type="http://schemas.openxmlformats.org/officeDocument/2006/relationships/image" Target="../media/image-5-1.png"/><Relationship Id="rId6" Type="http://schemas.openxmlformats.org/officeDocument/2006/relationships/image" Target="../media/image-5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image" Target="../media/image-6-9.png"/><Relationship Id="rId10" Type="http://schemas.openxmlformats.org/officeDocument/2006/relationships/image" Target="../media/image-6-10.svg"/><Relationship Id="rId11" Type="http://schemas.openxmlformats.org/officeDocument/2006/relationships/image" Target="../media/image-6-11.pn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1.png"/><Relationship Id="rId4" Type="http://schemas.openxmlformats.org/officeDocument/2006/relationships/image" Target="../media/image-5-2.svg"/><Relationship Id="rId5" Type="http://schemas.openxmlformats.org/officeDocument/2006/relationships/image" Target="../media/image-5-1.png"/><Relationship Id="rId6" Type="http://schemas.openxmlformats.org/officeDocument/2006/relationships/image" Target="../media/image-5-2.svg"/><Relationship Id="rId7" Type="http://schemas.openxmlformats.org/officeDocument/2006/relationships/image" Target="../media/image-5-1.png"/><Relationship Id="rId8" Type="http://schemas.openxmlformats.org/officeDocument/2006/relationships/image" Target="../media/image-5-2.svg"/><Relationship Id="rId9" Type="http://schemas.openxmlformats.org/officeDocument/2006/relationships/image" Target="../media/image-5-1.png"/><Relationship Id="rId10" Type="http://schemas.openxmlformats.org/officeDocument/2006/relationships/image" Target="../media/image-5-2.svg"/><Relationship Id="rId11" Type="http://schemas.openxmlformats.org/officeDocument/2006/relationships/image" Target="../media/image-5-1.png"/><Relationship Id="rId12" Type="http://schemas.openxmlformats.org/officeDocument/2006/relationships/image" Target="../media/image-5-2.svg"/><Relationship Id="rId13" Type="http://schemas.openxmlformats.org/officeDocument/2006/relationships/image" Target="../media/image-8-13.png"/><Relationship Id="rId14" Type="http://schemas.openxmlformats.org/officeDocument/2006/relationships/slideLayout" Target="../slideLayouts/slideLayout2.xml"/><Relationship Id="rId1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4.png"/><Relationship Id="rId5" Type="http://schemas.openxmlformats.org/officeDocument/2006/relationships/image" Target="../media/image-9-5.svg"/><Relationship Id="rId6" Type="http://schemas.openxmlformats.org/officeDocument/2006/relationships/image" Target="../media/image-9-6.png"/><Relationship Id="rId7" Type="http://schemas.openxmlformats.org/officeDocument/2006/relationships/image" Target="../media/image-9-7.svg"/><Relationship Id="rId8" Type="http://schemas.openxmlformats.org/officeDocument/2006/relationships/image" Target="../media/image-9-8.png"/><Relationship Id="rId9" Type="http://schemas.openxmlformats.org/officeDocument/2006/relationships/image" Target="../media/image-9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45071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让养老院拥有智慧大脑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091803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公办养老机构智能化改造核心技术体系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448470"/>
            <a:ext cx="2093937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2084" y="1495499"/>
            <a:ext cx="104701" cy="10470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59098" y="1487686"/>
            <a:ext cx="2237110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人工智能养老产品系统设计与工程交付</a:t>
            </a:r>
            <a:endParaRPr lang="zh-CN" sz="800" dirty="0"/>
          </a:p>
        </p:txBody>
      </p:sp>
      <p:sp>
        <p:nvSpPr>
          <p:cNvPr id="7" name="Shape 4"/>
          <p:cNvSpPr/>
          <p:nvPr/>
        </p:nvSpPr>
        <p:spPr>
          <a:xfrm>
            <a:off x="2682925" y="1448470"/>
            <a:ext cx="957932" cy="198834"/>
          </a:xfrm>
          <a:prstGeom prst="roundRect">
            <a:avLst>
              <a:gd name="adj" fmla="val 22122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761431" y="1487686"/>
            <a:ext cx="1258119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项目三 · 知识讲解</a:t>
            </a:r>
            <a:endParaRPr lang="zh-CN" sz="800" dirty="0"/>
          </a:p>
        </p:txBody>
      </p:sp>
      <p:sp>
        <p:nvSpPr>
          <p:cNvPr id="9" name="Text 6"/>
          <p:cNvSpPr/>
          <p:nvPr/>
        </p:nvSpPr>
        <p:spPr>
          <a:xfrm>
            <a:off x="523577" y="1794570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523577" y="2002706"/>
            <a:ext cx="3982938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1" name="Text 8"/>
          <p:cNvSpPr/>
          <p:nvPr/>
        </p:nvSpPr>
        <p:spPr>
          <a:xfrm>
            <a:off x="523577" y="2096691"/>
            <a:ext cx="398293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风险场景</a:t>
            </a:r>
            <a:endParaRPr lang="zh-CN" sz="1200" dirty="0"/>
          </a:p>
        </p:txBody>
      </p:sp>
      <p:sp>
        <p:nvSpPr>
          <p:cNvPr id="12" name="Text 9"/>
          <p:cNvSpPr/>
          <p:nvPr/>
        </p:nvSpPr>
        <p:spPr>
          <a:xfrm>
            <a:off x="523577" y="2367707"/>
            <a:ext cx="398293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养老机构为什么需要智能化改造</a:t>
            </a:r>
            <a:endParaRPr lang="zh-CN" sz="1000" dirty="0"/>
          </a:p>
        </p:txBody>
      </p:sp>
      <p:sp>
        <p:nvSpPr>
          <p:cNvPr id="13" name="Text 10"/>
          <p:cNvSpPr/>
          <p:nvPr/>
        </p:nvSpPr>
        <p:spPr>
          <a:xfrm>
            <a:off x="4637410" y="1794570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4637410" y="2002706"/>
            <a:ext cx="3983013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5" name="Text 12"/>
          <p:cNvSpPr/>
          <p:nvPr/>
        </p:nvSpPr>
        <p:spPr>
          <a:xfrm>
            <a:off x="4637410" y="2096691"/>
            <a:ext cx="398301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传感器体系</a:t>
            </a:r>
            <a:endParaRPr lang="zh-CN" sz="1200" dirty="0"/>
          </a:p>
        </p:txBody>
      </p:sp>
      <p:sp>
        <p:nvSpPr>
          <p:cNvPr id="16" name="Text 13"/>
          <p:cNvSpPr/>
          <p:nvPr/>
        </p:nvSpPr>
        <p:spPr>
          <a:xfrm>
            <a:off x="4637410" y="2367707"/>
            <a:ext cx="398301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感知门窗、烟雾、积水、人员与生命体征</a:t>
            </a:r>
            <a:endParaRPr lang="zh-CN" sz="1000" dirty="0"/>
          </a:p>
        </p:txBody>
      </p:sp>
      <p:sp>
        <p:nvSpPr>
          <p:cNvPr id="17" name="Text 14"/>
          <p:cNvSpPr/>
          <p:nvPr/>
        </p:nvSpPr>
        <p:spPr>
          <a:xfrm>
            <a:off x="523577" y="2806154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523577" y="3014290"/>
            <a:ext cx="3982938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9" name="Text 16"/>
          <p:cNvSpPr/>
          <p:nvPr/>
        </p:nvSpPr>
        <p:spPr>
          <a:xfrm>
            <a:off x="523577" y="3108275"/>
            <a:ext cx="398293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四层架构</a:t>
            </a:r>
            <a:endParaRPr lang="zh-CN" sz="1200" dirty="0"/>
          </a:p>
        </p:txBody>
      </p:sp>
      <p:sp>
        <p:nvSpPr>
          <p:cNvPr id="20" name="Text 17"/>
          <p:cNvSpPr/>
          <p:nvPr/>
        </p:nvSpPr>
        <p:spPr>
          <a:xfrm>
            <a:off x="523577" y="3379291"/>
            <a:ext cx="398293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感知、边缘、平台、应用如何连接</a:t>
            </a:r>
            <a:endParaRPr lang="zh-CN" sz="1000" dirty="0"/>
          </a:p>
        </p:txBody>
      </p:sp>
      <p:sp>
        <p:nvSpPr>
          <p:cNvPr id="21" name="Text 18"/>
          <p:cNvSpPr/>
          <p:nvPr/>
        </p:nvSpPr>
        <p:spPr>
          <a:xfrm>
            <a:off x="4637410" y="2806154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4637410" y="3014290"/>
            <a:ext cx="3983013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3" name="Text 20"/>
          <p:cNvSpPr/>
          <p:nvPr/>
        </p:nvSpPr>
        <p:spPr>
          <a:xfrm>
            <a:off x="4637410" y="3108275"/>
            <a:ext cx="398301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数字驾驶舱</a:t>
            </a:r>
            <a:endParaRPr lang="zh-CN" sz="1200" dirty="0"/>
          </a:p>
        </p:txBody>
      </p:sp>
      <p:sp>
        <p:nvSpPr>
          <p:cNvPr id="24" name="Text 21"/>
          <p:cNvSpPr/>
          <p:nvPr/>
        </p:nvSpPr>
        <p:spPr>
          <a:xfrm>
            <a:off x="4637410" y="3379291"/>
            <a:ext cx="398301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管理人员如何快速看清全院状态</a:t>
            </a:r>
            <a:endParaRPr lang="zh-CN" sz="1000" dirty="0"/>
          </a:p>
        </p:txBody>
      </p:sp>
      <p:sp>
        <p:nvSpPr>
          <p:cNvPr id="25" name="Text 22"/>
          <p:cNvSpPr/>
          <p:nvPr/>
        </p:nvSpPr>
        <p:spPr>
          <a:xfrm>
            <a:off x="523577" y="3817739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1000" dirty="0"/>
          </a:p>
        </p:txBody>
      </p:sp>
      <p:sp>
        <p:nvSpPr>
          <p:cNvPr id="26" name="Shape 23"/>
          <p:cNvSpPr/>
          <p:nvPr/>
        </p:nvSpPr>
        <p:spPr>
          <a:xfrm>
            <a:off x="523577" y="4025875"/>
            <a:ext cx="3982938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7" name="Text 24"/>
          <p:cNvSpPr/>
          <p:nvPr/>
        </p:nvSpPr>
        <p:spPr>
          <a:xfrm>
            <a:off x="523577" y="4119860"/>
            <a:ext cx="398293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告警闭环</a:t>
            </a:r>
            <a:endParaRPr lang="zh-CN" sz="1200" dirty="0"/>
          </a:p>
        </p:txBody>
      </p:sp>
      <p:sp>
        <p:nvSpPr>
          <p:cNvPr id="28" name="Text 25"/>
          <p:cNvSpPr/>
          <p:nvPr/>
        </p:nvSpPr>
        <p:spPr>
          <a:xfrm>
            <a:off x="523577" y="4390876"/>
            <a:ext cx="398293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从事件发现到处置归档的完整链路</a:t>
            </a:r>
            <a:endParaRPr lang="zh-CN" sz="1000" dirty="0"/>
          </a:p>
        </p:txBody>
      </p:sp>
      <p:sp>
        <p:nvSpPr>
          <p:cNvPr id="29" name="Text 26"/>
          <p:cNvSpPr/>
          <p:nvPr/>
        </p:nvSpPr>
        <p:spPr>
          <a:xfrm>
            <a:off x="4637410" y="3817739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06</a:t>
            </a:r>
            <a:endParaRPr lang="en-US" sz="1000" dirty="0"/>
          </a:p>
        </p:txBody>
      </p:sp>
      <p:sp>
        <p:nvSpPr>
          <p:cNvPr id="30" name="Shape 27"/>
          <p:cNvSpPr/>
          <p:nvPr/>
        </p:nvSpPr>
        <p:spPr>
          <a:xfrm>
            <a:off x="4637410" y="4025875"/>
            <a:ext cx="3983013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31" name="Text 28"/>
          <p:cNvSpPr/>
          <p:nvPr/>
        </p:nvSpPr>
        <p:spPr>
          <a:xfrm>
            <a:off x="4637410" y="4119860"/>
            <a:ext cx="398301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设计与规范</a:t>
            </a:r>
            <a:endParaRPr lang="zh-CN" sz="1200" dirty="0"/>
          </a:p>
        </p:txBody>
      </p:sp>
      <p:sp>
        <p:nvSpPr>
          <p:cNvPr id="32" name="Text 29"/>
          <p:cNvSpPr/>
          <p:nvPr/>
        </p:nvSpPr>
        <p:spPr>
          <a:xfrm>
            <a:off x="4637410" y="4390876"/>
            <a:ext cx="398301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AI隐私保护、CMF适老设计与工程标准</a:t>
            </a:r>
            <a:endParaRPr lang="zh-CN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8275"/>
            <a:ext cx="809684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四层架构把分散设备连接成完整系统</a:t>
            </a:r>
            <a:endParaRPr lang="zh-CN" sz="1400" dirty="0"/>
          </a:p>
        </p:txBody>
      </p:sp>
      <p:sp>
        <p:nvSpPr>
          <p:cNvPr id="3" name="Text 1"/>
          <p:cNvSpPr/>
          <p:nvPr/>
        </p:nvSpPr>
        <p:spPr>
          <a:xfrm>
            <a:off x="523577" y="689149"/>
            <a:ext cx="8554045" cy="99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从物理设备到管理界面，系统通过四个相互解耦的层次完成数据的采集、处理、管理与展示，各层可逐步扩展，不同应用使用统一数据来源。</a:t>
            </a:r>
            <a:endParaRPr lang="zh-CN" sz="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840135"/>
            <a:ext cx="6553200" cy="3657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23577" y="4549601"/>
            <a:ext cx="8096845" cy="225623"/>
          </a:xfrm>
          <a:prstGeom prst="roundRect">
            <a:avLst>
              <a:gd name="adj" fmla="val 14469"/>
            </a:avLst>
          </a:prstGeom>
          <a:solidFill>
            <a:srgbClr val="F9D2EB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66" y="4646712"/>
            <a:ext cx="97110" cy="7768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76064" y="4615160"/>
            <a:ext cx="8223870" cy="99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zh-CN" altLang="en-US" sz="6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架构原则：</a:t>
            </a:r>
            <a:pPr algn="l" indent="0" marL="0">
              <a:lnSpc>
                <a:spcPct val="106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各层相对解耦 · 设备可逐步扩展 · 数据能够追溯 · 平台故障不导致前端全部失效 · 多应用使用统一数据来源</a:t>
            </a:r>
            <a:endParaRPr lang="zh-CN" sz="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0395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感知层与边缘层：让风险在现场附近被及时判断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16100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感知层设计重点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1739503"/>
            <a:ext cx="43459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传感器必须与场景匹配，根据区域特性选择合适设备类型：</a:t>
            </a:r>
            <a:endParaRPr lang="zh-CN" sz="10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096170"/>
            <a:ext cx="1878881" cy="103257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25909" y="2241352"/>
            <a:ext cx="15313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卧室 / 卫生间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725909" y="2564755"/>
            <a:ext cx="153136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优先毫米波雷达等非视觉设备</a:t>
            </a:r>
            <a:endParaRPr lang="zh-CN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33352" y="2096170"/>
            <a:ext cx="1878955" cy="103257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735684" y="2241352"/>
            <a:ext cx="15314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走廊</a:t>
            </a:r>
            <a:endParaRPr lang="zh-CN" sz="1200" dirty="0"/>
          </a:p>
        </p:txBody>
      </p:sp>
      <p:sp>
        <p:nvSpPr>
          <p:cNvPr id="10" name="Text 6"/>
          <p:cNvSpPr/>
          <p:nvPr/>
        </p:nvSpPr>
        <p:spPr>
          <a:xfrm>
            <a:off x="2735684" y="2564755"/>
            <a:ext cx="153144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可使用红外、AI视频等设备</a:t>
            </a:r>
            <a:endParaRPr lang="zh-CN" sz="10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259634"/>
            <a:ext cx="1878881" cy="103257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25909" y="3404815"/>
            <a:ext cx="15313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出入口</a:t>
            </a:r>
            <a:endParaRPr lang="zh-CN" sz="1200" dirty="0"/>
          </a:p>
        </p:txBody>
      </p:sp>
      <p:sp>
        <p:nvSpPr>
          <p:cNvPr id="13" name="Text 8"/>
          <p:cNvSpPr/>
          <p:nvPr/>
        </p:nvSpPr>
        <p:spPr>
          <a:xfrm>
            <a:off x="725909" y="3728219"/>
            <a:ext cx="153136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门磁、门禁或定位设备</a:t>
            </a:r>
            <a:endParaRPr lang="zh-CN" sz="10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33352" y="3259634"/>
            <a:ext cx="1878955" cy="103257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2735684" y="3404815"/>
            <a:ext cx="15314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消防区域</a:t>
            </a:r>
            <a:endParaRPr lang="zh-CN" sz="1200" dirty="0"/>
          </a:p>
        </p:txBody>
      </p:sp>
      <p:sp>
        <p:nvSpPr>
          <p:cNvPr id="16" name="Text 10"/>
          <p:cNvSpPr/>
          <p:nvPr/>
        </p:nvSpPr>
        <p:spPr>
          <a:xfrm>
            <a:off x="2735684" y="3728219"/>
            <a:ext cx="153144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烟感、用电监测和消防设施状态传感器</a:t>
            </a:r>
            <a:endParaRPr lang="zh-CN" sz="1000" dirty="0"/>
          </a:p>
        </p:txBody>
      </p:sp>
      <p:sp>
        <p:nvSpPr>
          <p:cNvPr id="17" name="Shape 11"/>
          <p:cNvSpPr/>
          <p:nvPr/>
        </p:nvSpPr>
        <p:spPr>
          <a:xfrm>
            <a:off x="4642172" y="1285205"/>
            <a:ext cx="4077295" cy="3154263"/>
          </a:xfrm>
          <a:prstGeom prst="roundRect">
            <a:avLst>
              <a:gd name="adj" fmla="val 2988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18" name="Text 12"/>
          <p:cNvSpPr/>
          <p:nvPr/>
        </p:nvSpPr>
        <p:spPr>
          <a:xfrm>
            <a:off x="4773067" y="1416100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边缘层设计重点</a:t>
            </a:r>
            <a:endParaRPr lang="zh-CN" sz="1200" dirty="0"/>
          </a:p>
        </p:txBody>
      </p:sp>
      <p:sp>
        <p:nvSpPr>
          <p:cNvPr id="19" name="Shape 13"/>
          <p:cNvSpPr/>
          <p:nvPr/>
        </p:nvSpPr>
        <p:spPr>
          <a:xfrm>
            <a:off x="4773067" y="175587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5198492" y="1800820"/>
            <a:ext cx="1400473" cy="385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多协议设备接入与协议转换</a:t>
            </a:r>
            <a:endParaRPr lang="zh-CN" sz="1200" dirty="0"/>
          </a:p>
        </p:txBody>
      </p:sp>
      <p:sp>
        <p:nvSpPr>
          <p:cNvPr id="21" name="Shape 15"/>
          <p:cNvSpPr/>
          <p:nvPr/>
        </p:nvSpPr>
        <p:spPr>
          <a:xfrm>
            <a:off x="6762601" y="175587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16"/>
          <p:cNvSpPr/>
          <p:nvPr/>
        </p:nvSpPr>
        <p:spPr>
          <a:xfrm>
            <a:off x="7188026" y="1800820"/>
            <a:ext cx="1400547" cy="385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原始数据过滤与本地存储</a:t>
            </a:r>
            <a:endParaRPr lang="zh-CN" sz="1200" dirty="0"/>
          </a:p>
        </p:txBody>
      </p:sp>
      <p:sp>
        <p:nvSpPr>
          <p:cNvPr id="23" name="Shape 17"/>
          <p:cNvSpPr/>
          <p:nvPr/>
        </p:nvSpPr>
        <p:spPr>
          <a:xfrm>
            <a:off x="4773067" y="2447627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4" name="Text 18"/>
          <p:cNvSpPr/>
          <p:nvPr/>
        </p:nvSpPr>
        <p:spPr>
          <a:xfrm>
            <a:off x="5198492" y="2492573"/>
            <a:ext cx="1400473" cy="385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边缘AI推理，降低告警延迟</a:t>
            </a:r>
            <a:endParaRPr lang="zh-CN" sz="1200" dirty="0"/>
          </a:p>
        </p:txBody>
      </p:sp>
      <p:sp>
        <p:nvSpPr>
          <p:cNvPr id="25" name="Shape 19"/>
          <p:cNvSpPr/>
          <p:nvPr/>
        </p:nvSpPr>
        <p:spPr>
          <a:xfrm>
            <a:off x="6762601" y="2447627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7188026" y="2492573"/>
            <a:ext cx="1400547" cy="385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断网本地告警 + 网络恢复后补传</a:t>
            </a:r>
            <a:endParaRPr lang="zh-CN" sz="1200" dirty="0"/>
          </a:p>
        </p:txBody>
      </p:sp>
      <p:sp>
        <p:nvSpPr>
          <p:cNvPr id="27" name="Shape 21"/>
          <p:cNvSpPr/>
          <p:nvPr/>
        </p:nvSpPr>
        <p:spPr>
          <a:xfrm>
            <a:off x="4773067" y="3024857"/>
            <a:ext cx="3815507" cy="719733"/>
          </a:xfrm>
          <a:prstGeom prst="roundRect">
            <a:avLst>
              <a:gd name="adj" fmla="val 7639"/>
            </a:avLst>
          </a:prstGeom>
          <a:solidFill>
            <a:srgbClr val="B6FCB8"/>
          </a:solidFill>
          <a:ln/>
        </p:spPr>
      </p:sp>
      <p:pic>
        <p:nvPicPr>
          <p:cNvPr id="28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03961" y="3216697"/>
            <a:ext cx="163637" cy="130894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5198492" y="3175322"/>
            <a:ext cx="325918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边缘计算价值：减少无效数据上传，提高网络异常下系统可用性，降低平台计算压力。</a:t>
            </a:r>
            <a:endParaRPr lang="zh-CN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8172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平台层：统一管理数据、规则和告警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428452"/>
            <a:ext cx="2611636" cy="1170533"/>
          </a:xfrm>
          <a:prstGeom prst="roundRect">
            <a:avLst>
              <a:gd name="adj" fmla="val 46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9234" y="1564109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数据接入服务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659234" y="1835125"/>
            <a:ext cx="234032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接收不同边缘网关和设备上传的多源数据，支持多协议统一接入。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3266108" y="1428452"/>
            <a:ext cx="2611710" cy="1170533"/>
          </a:xfrm>
          <a:prstGeom prst="roundRect">
            <a:avLst>
              <a:gd name="adj" fmla="val 46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01764" y="1564109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时序数据存储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3401764" y="1835125"/>
            <a:ext cx="23403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保存设备状态、生命体征和历史事件，支持数据追溯与连续分析。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6008712" y="1428452"/>
            <a:ext cx="2611710" cy="1170533"/>
          </a:xfrm>
          <a:prstGeom prst="roundRect">
            <a:avLst>
              <a:gd name="adj" fmla="val 46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44369" y="1564109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规则引擎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6144369" y="1835125"/>
            <a:ext cx="234039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根据条件自动判断是否生成告警。例：雷达确认跌倒→红色告警→推送护理员→驾驶舱弹窗。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523577" y="2729880"/>
            <a:ext cx="3982938" cy="961132"/>
          </a:xfrm>
          <a:prstGeom prst="roundRect">
            <a:avLst>
              <a:gd name="adj" fmla="val 572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9234" y="2865537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告警分发服务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659234" y="3136553"/>
            <a:ext cx="371162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按事件等级推送至驾驶舱、移动端、短信或声光设备及相关管理人员。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4637410" y="2729880"/>
            <a:ext cx="3983013" cy="961132"/>
          </a:xfrm>
          <a:prstGeom prst="roundRect">
            <a:avLst>
              <a:gd name="adj" fmla="val 572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73067" y="2865537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接口服务</a:t>
            </a:r>
            <a:endParaRPr lang="zh-CN" sz="1200" dirty="0"/>
          </a:p>
        </p:txBody>
      </p:sp>
      <p:sp>
        <p:nvSpPr>
          <p:cNvPr id="17" name="Text 15"/>
          <p:cNvSpPr/>
          <p:nvPr/>
        </p:nvSpPr>
        <p:spPr>
          <a:xfrm>
            <a:off x="4773067" y="3136553"/>
            <a:ext cx="371169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支持应用端调用平台数据，支持与民政监管、机构管理等系统对接。</a:t>
            </a:r>
            <a:endParaRPr lang="zh-CN" sz="1000" dirty="0"/>
          </a:p>
        </p:txBody>
      </p:sp>
      <p:sp>
        <p:nvSpPr>
          <p:cNvPr id="18" name="Shape 16"/>
          <p:cNvSpPr/>
          <p:nvPr/>
        </p:nvSpPr>
        <p:spPr>
          <a:xfrm>
            <a:off x="523577" y="3838277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025354"/>
            <a:ext cx="163637" cy="130894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949003" y="4001839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高可用要求：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关键服务故障时能够切换；数据库具有备份机制；告警数据不能因单点故障丢失。</a:t>
            </a:r>
            <a:endParaRPr lang="zh-CN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9314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应用层：不同角色看到不同的信息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39875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多个终端使用统一数据来源，告警状态实时同步，避免不同页面显示相互矛盾的信息。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2096542"/>
            <a:ext cx="1102816" cy="68155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2941737"/>
            <a:ext cx="190142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数字驾驶舱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3212753"/>
            <a:ext cx="1901428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值班人员、护士长和管理人员使用。全院状态、实时告警、风险热力图、设备在线状态、处置效率。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642" y="2096542"/>
            <a:ext cx="1102816" cy="68155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588642" y="2941737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护理员移动端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2588642" y="3212753"/>
            <a:ext cx="190150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接收告警、查看老人信息、确认任务、记录到场与处置过程、上传现场记录。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781" y="2096542"/>
            <a:ext cx="1102816" cy="68155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653781" y="2941737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家属端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4653781" y="3212753"/>
            <a:ext cx="190150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查看授权范围内老人状态、接收异常通知、查看护理和事件处理结果。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920" y="2096542"/>
            <a:ext cx="1102816" cy="68155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718920" y="2941737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管理后台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6718920" y="3212753"/>
            <a:ext cx="190150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设备管理、人员权限、规则配置、告警统计、护理绩效与系统运维。</a:t>
            </a:r>
            <a:endParaRPr lang="zh-CN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7725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数字驾驶舱不是装饰，而是机构运行仪表盘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358503"/>
            <a:ext cx="3235672" cy="3007668"/>
          </a:xfrm>
          <a:prstGeom prst="roundRect">
            <a:avLst>
              <a:gd name="adj" fmla="val 3134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489397"/>
            <a:ext cx="297388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驾驶舱定位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1812801"/>
            <a:ext cx="2973884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全院状态的统一展示入口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高风险事件的集中告警入口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处置任务的指挥入口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运营问题的分析入口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560189" y="2918594"/>
            <a:ext cx="297388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信息设计原则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560189" y="3241997"/>
            <a:ext cx="2973884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最重要告警位于视觉中心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红、橙、黄等级清晰可辨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正常数据不抢占注意力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远距离文字必须清晰可读</a:t>
            </a:r>
            <a:endParaRPr lang="zh-CN" sz="1000" dirty="0"/>
          </a:p>
        </p:txBody>
      </p:sp>
      <p:sp>
        <p:nvSpPr>
          <p:cNvPr id="8" name="Text 6"/>
          <p:cNvSpPr/>
          <p:nvPr/>
        </p:nvSpPr>
        <p:spPr>
          <a:xfrm>
            <a:off x="3894832" y="1489397"/>
            <a:ext cx="473035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核心展示信息</a:t>
            </a:r>
            <a:endParaRPr lang="zh-CN" sz="1200" dirty="0"/>
          </a:p>
        </p:txBody>
      </p:sp>
      <p:sp>
        <p:nvSpPr>
          <p:cNvPr id="9" name="Shape 7"/>
          <p:cNvSpPr/>
          <p:nvPr/>
        </p:nvSpPr>
        <p:spPr>
          <a:xfrm>
            <a:off x="3894832" y="1829172"/>
            <a:ext cx="2299692" cy="804118"/>
          </a:xfrm>
          <a:prstGeom prst="roundRect">
            <a:avLst>
              <a:gd name="adj" fmla="val 683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30489" y="1964829"/>
            <a:ext cx="202837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床位总览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4030489" y="2288232"/>
            <a:ext cx="202837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已入住 / 空置床位数量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6325419" y="1829172"/>
            <a:ext cx="2299767" cy="804118"/>
          </a:xfrm>
          <a:prstGeom prst="roundRect">
            <a:avLst>
              <a:gd name="adj" fmla="val 683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61075" y="1964829"/>
            <a:ext cx="202845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在院人员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6461075" y="2288232"/>
            <a:ext cx="202845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在院老人数、在岗护理人员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3894832" y="2764185"/>
            <a:ext cx="2299692" cy="804118"/>
          </a:xfrm>
          <a:prstGeom prst="roundRect">
            <a:avLst>
              <a:gd name="adj" fmla="val 683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030489" y="2899842"/>
            <a:ext cx="202837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告警状态</a:t>
            </a:r>
            <a:endParaRPr lang="zh-CN" sz="1200" dirty="0"/>
          </a:p>
        </p:txBody>
      </p:sp>
      <p:sp>
        <p:nvSpPr>
          <p:cNvPr id="17" name="Text 15"/>
          <p:cNvSpPr/>
          <p:nvPr/>
        </p:nvSpPr>
        <p:spPr>
          <a:xfrm>
            <a:off x="4030489" y="3223245"/>
            <a:ext cx="202837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今日告警数、待处置告警数</a:t>
            </a:r>
            <a:endParaRPr lang="zh-CN" sz="1000" dirty="0"/>
          </a:p>
        </p:txBody>
      </p:sp>
      <p:sp>
        <p:nvSpPr>
          <p:cNvPr id="18" name="Shape 16"/>
          <p:cNvSpPr/>
          <p:nvPr/>
        </p:nvSpPr>
        <p:spPr>
          <a:xfrm>
            <a:off x="6325419" y="2764185"/>
            <a:ext cx="2299767" cy="804118"/>
          </a:xfrm>
          <a:prstGeom prst="roundRect">
            <a:avLst>
              <a:gd name="adj" fmla="val 683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61075" y="2899842"/>
            <a:ext cx="202845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设备状态</a:t>
            </a:r>
            <a:endParaRPr lang="zh-CN" sz="1200" dirty="0"/>
          </a:p>
        </p:txBody>
      </p:sp>
      <p:sp>
        <p:nvSpPr>
          <p:cNvPr id="20" name="Text 18"/>
          <p:cNvSpPr/>
          <p:nvPr/>
        </p:nvSpPr>
        <p:spPr>
          <a:xfrm>
            <a:off x="6461075" y="3223245"/>
            <a:ext cx="202845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在线设备数、离线设备数</a:t>
            </a:r>
            <a:endParaRPr lang="zh-CN" sz="1000" dirty="0"/>
          </a:p>
        </p:txBody>
      </p:sp>
      <p:sp>
        <p:nvSpPr>
          <p:cNvPr id="21" name="Text 19"/>
          <p:cNvSpPr/>
          <p:nvPr/>
        </p:nvSpPr>
        <p:spPr>
          <a:xfrm>
            <a:off x="3894832" y="3715569"/>
            <a:ext cx="473035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实时告警列表应显示</a:t>
            </a:r>
            <a:endParaRPr lang="zh-CN" sz="1200" dirty="0"/>
          </a:p>
        </p:txBody>
      </p:sp>
      <p:sp>
        <p:nvSpPr>
          <p:cNvPr id="22" name="Text 20"/>
          <p:cNvSpPr/>
          <p:nvPr/>
        </p:nvSpPr>
        <p:spPr>
          <a:xfrm>
            <a:off x="3894832" y="4038972"/>
            <a:ext cx="518755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告警等级 · 事件类型 · 发生位置 · 发生时间 · 责任人员 · 处置状态</a:t>
            </a:r>
            <a:endParaRPr lang="zh-CN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8498"/>
            <a:ext cx="8096845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风险热力图：一张图看清全院风险分布</a:t>
            </a:r>
            <a:endParaRPr lang="zh-CN" sz="2150" dirty="0"/>
          </a:p>
        </p:txBody>
      </p:sp>
      <p:sp>
        <p:nvSpPr>
          <p:cNvPr id="3" name="Text 1"/>
          <p:cNvSpPr/>
          <p:nvPr/>
        </p:nvSpPr>
        <p:spPr>
          <a:xfrm>
            <a:off x="523577" y="932334"/>
            <a:ext cx="8554045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风险热力图将养老机构平面图与实时数据叠加，综合区域告警频率、入住老人健康风险、时间段、历史事件和设备状态进行风险判断。</a:t>
            </a:r>
            <a:endParaRPr lang="zh-CN" sz="900" dirty="0"/>
          </a:p>
        </p:txBody>
      </p:sp>
      <p:sp>
        <p:nvSpPr>
          <p:cNvPr id="4" name="Shape 2"/>
          <p:cNvSpPr/>
          <p:nvPr/>
        </p:nvSpPr>
        <p:spPr>
          <a:xfrm>
            <a:off x="523577" y="1355006"/>
            <a:ext cx="3903687" cy="2092003"/>
          </a:xfrm>
          <a:prstGeom prst="roundRect">
            <a:avLst>
              <a:gd name="adj" fmla="val 238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8340" y="1359768"/>
            <a:ext cx="3894162" cy="416496"/>
          </a:xfrm>
          <a:custGeom>
            <a:avLst/>
            <a:gdLst/>
            <a:ahLst/>
            <a:cxnLst/>
            <a:rect l="l" t="t" r="r" b="b"/>
            <a:pathLst>
              <a:path w="3894162" h="416496">
                <a:moveTo>
                  <a:pt x="41523" y="0"/>
                </a:moveTo>
                <a:lnTo>
                  <a:pt x="3852639" y="0"/>
                </a:lnTo>
                <a:arcTo hR="41523" wR="41523" stAng="16200000" swAng="5400000"/>
                <a:lnTo>
                  <a:pt x="3894162" y="416496"/>
                </a:lnTo>
                <a:lnTo>
                  <a:pt x="0" y="416496"/>
                </a:lnTo>
                <a:lnTo>
                  <a:pt x="0" y="41523"/>
                </a:lnTo>
                <a:arcTo hR="41523" wR="41523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6" name="Text 4"/>
          <p:cNvSpPr/>
          <p:nvPr/>
        </p:nvSpPr>
        <p:spPr>
          <a:xfrm>
            <a:off x="646956" y="1478384"/>
            <a:ext cx="3656930" cy="17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🟢</a:t>
            </a:r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安全</a:t>
            </a:r>
            <a:endParaRPr lang="zh-CN" sz="1050" dirty="0"/>
          </a:p>
        </p:txBody>
      </p:sp>
      <p:sp>
        <p:nvSpPr>
          <p:cNvPr id="7" name="Shape 5"/>
          <p:cNvSpPr/>
          <p:nvPr/>
        </p:nvSpPr>
        <p:spPr>
          <a:xfrm>
            <a:off x="528340" y="1776264"/>
            <a:ext cx="3894162" cy="416496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8" name="Shape 6"/>
          <p:cNvSpPr/>
          <p:nvPr/>
        </p:nvSpPr>
        <p:spPr>
          <a:xfrm>
            <a:off x="528340" y="1776264"/>
            <a:ext cx="3894162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9" name="Text 7"/>
          <p:cNvSpPr/>
          <p:nvPr/>
        </p:nvSpPr>
        <p:spPr>
          <a:xfrm>
            <a:off x="646956" y="1894880"/>
            <a:ext cx="3656930" cy="17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🔵</a:t>
            </a:r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关注</a:t>
            </a:r>
            <a:endParaRPr lang="zh-CN" sz="1050" dirty="0"/>
          </a:p>
        </p:txBody>
      </p:sp>
      <p:sp>
        <p:nvSpPr>
          <p:cNvPr id="10" name="Shape 8"/>
          <p:cNvSpPr/>
          <p:nvPr/>
        </p:nvSpPr>
        <p:spPr>
          <a:xfrm>
            <a:off x="528340" y="2192759"/>
            <a:ext cx="3894162" cy="416496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11" name="Shape 9"/>
          <p:cNvSpPr/>
          <p:nvPr/>
        </p:nvSpPr>
        <p:spPr>
          <a:xfrm>
            <a:off x="528340" y="2192759"/>
            <a:ext cx="3894162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2" name="Text 10"/>
          <p:cNvSpPr/>
          <p:nvPr/>
        </p:nvSpPr>
        <p:spPr>
          <a:xfrm>
            <a:off x="646956" y="2311375"/>
            <a:ext cx="3656930" cy="17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🟡</a:t>
            </a:r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预警</a:t>
            </a:r>
            <a:endParaRPr lang="zh-CN" sz="1050" dirty="0"/>
          </a:p>
        </p:txBody>
      </p:sp>
      <p:sp>
        <p:nvSpPr>
          <p:cNvPr id="13" name="Shape 11"/>
          <p:cNvSpPr/>
          <p:nvPr/>
        </p:nvSpPr>
        <p:spPr>
          <a:xfrm>
            <a:off x="528340" y="2609255"/>
            <a:ext cx="3894162" cy="416496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14" name="Shape 12"/>
          <p:cNvSpPr/>
          <p:nvPr/>
        </p:nvSpPr>
        <p:spPr>
          <a:xfrm>
            <a:off x="528340" y="2609255"/>
            <a:ext cx="3894162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5" name="Text 13"/>
          <p:cNvSpPr/>
          <p:nvPr/>
        </p:nvSpPr>
        <p:spPr>
          <a:xfrm>
            <a:off x="646956" y="2727871"/>
            <a:ext cx="3656930" cy="17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🟠</a:t>
            </a:r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高风险</a:t>
            </a:r>
            <a:endParaRPr lang="zh-CN" sz="1050" dirty="0"/>
          </a:p>
        </p:txBody>
      </p:sp>
      <p:sp>
        <p:nvSpPr>
          <p:cNvPr id="16" name="Shape 14"/>
          <p:cNvSpPr/>
          <p:nvPr/>
        </p:nvSpPr>
        <p:spPr>
          <a:xfrm>
            <a:off x="528340" y="3025750"/>
            <a:ext cx="3894162" cy="416496"/>
          </a:xfrm>
          <a:custGeom>
            <a:avLst/>
            <a:gdLst/>
            <a:ahLst/>
            <a:cxnLst/>
            <a:rect l="l" t="t" r="r" b="b"/>
            <a:pathLst>
              <a:path w="3894162" h="416496">
                <a:moveTo>
                  <a:pt x="0" y="0"/>
                </a:moveTo>
                <a:lnTo>
                  <a:pt x="3894162" y="0"/>
                </a:lnTo>
                <a:lnTo>
                  <a:pt x="3894162" y="374972"/>
                </a:lnTo>
                <a:arcTo hR="41523" wR="41523" stAng="0" swAng="5400000"/>
                <a:lnTo>
                  <a:pt x="41523" y="416496"/>
                </a:lnTo>
                <a:arcTo hR="41523" wR="41523" stAng="5400000" swAng="5400000"/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7" name="Shape 15"/>
          <p:cNvSpPr/>
          <p:nvPr/>
        </p:nvSpPr>
        <p:spPr>
          <a:xfrm>
            <a:off x="528340" y="3025750"/>
            <a:ext cx="3894162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8" name="Text 16"/>
          <p:cNvSpPr/>
          <p:nvPr/>
        </p:nvSpPr>
        <p:spPr>
          <a:xfrm>
            <a:off x="646956" y="3144366"/>
            <a:ext cx="3656930" cy="17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🔴</a:t>
            </a:r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紧急</a:t>
            </a:r>
            <a:endParaRPr lang="zh-CN" sz="1050" dirty="0"/>
          </a:p>
        </p:txBody>
      </p:sp>
      <p:sp>
        <p:nvSpPr>
          <p:cNvPr id="19" name="Text 17"/>
          <p:cNvSpPr/>
          <p:nvPr/>
        </p:nvSpPr>
        <p:spPr>
          <a:xfrm>
            <a:off x="523577" y="3567931"/>
            <a:ext cx="3903687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主要交互功能</a:t>
            </a:r>
            <a:endParaRPr lang="zh-CN" sz="1050" dirty="0"/>
          </a:p>
        </p:txBody>
      </p:sp>
      <p:sp>
        <p:nvSpPr>
          <p:cNvPr id="20" name="Text 18"/>
          <p:cNvSpPr/>
          <p:nvPr/>
        </p:nvSpPr>
        <p:spPr>
          <a:xfrm>
            <a:off x="523577" y="3849886"/>
            <a:ext cx="3903687" cy="836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切换不同楼层视图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点击房间或区域下钻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查看相关设备和老人信息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进入事件处置页面</a:t>
            </a:r>
            <a:endParaRPr lang="zh-CN" sz="900" dirty="0"/>
          </a:p>
        </p:txBody>
      </p:sp>
      <p:sp>
        <p:nvSpPr>
          <p:cNvPr id="21" name="Text 19"/>
          <p:cNvSpPr/>
          <p:nvPr/>
        </p:nvSpPr>
        <p:spPr>
          <a:xfrm>
            <a:off x="4721498" y="1341537"/>
            <a:ext cx="3903687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典型使用场景</a:t>
            </a:r>
            <a:endParaRPr lang="zh-CN" sz="1050" dirty="0"/>
          </a:p>
        </p:txBody>
      </p:sp>
      <p:sp>
        <p:nvSpPr>
          <p:cNvPr id="22" name="Shape 20"/>
          <p:cNvSpPr/>
          <p:nvPr/>
        </p:nvSpPr>
        <p:spPr>
          <a:xfrm>
            <a:off x="6666161" y="1636961"/>
            <a:ext cx="14288" cy="228183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3" name="Shape 21"/>
          <p:cNvSpPr/>
          <p:nvPr/>
        </p:nvSpPr>
        <p:spPr>
          <a:xfrm>
            <a:off x="6450360" y="1763241"/>
            <a:ext cx="237232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4" name="Shape 22"/>
          <p:cNvSpPr/>
          <p:nvPr/>
        </p:nvSpPr>
        <p:spPr>
          <a:xfrm>
            <a:off x="6628842" y="1725923"/>
            <a:ext cx="88925" cy="88925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5" name="Text 23"/>
          <p:cNvSpPr/>
          <p:nvPr/>
        </p:nvSpPr>
        <p:spPr>
          <a:xfrm>
            <a:off x="4721498" y="1677739"/>
            <a:ext cx="1477268" cy="349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夜班人员发现认知症专区风险等级升高</a:t>
            </a:r>
            <a:endParaRPr lang="zh-CN" sz="1050" dirty="0"/>
          </a:p>
        </p:txBody>
      </p:sp>
      <p:sp>
        <p:nvSpPr>
          <p:cNvPr id="26" name="Shape 24"/>
          <p:cNvSpPr/>
          <p:nvPr/>
        </p:nvSpPr>
        <p:spPr>
          <a:xfrm>
            <a:off x="6659017" y="2452762"/>
            <a:ext cx="237232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7" name="Shape 25"/>
          <p:cNvSpPr/>
          <p:nvPr/>
        </p:nvSpPr>
        <p:spPr>
          <a:xfrm>
            <a:off x="6628842" y="2415443"/>
            <a:ext cx="88925" cy="88925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8" name="Text 26"/>
          <p:cNvSpPr/>
          <p:nvPr/>
        </p:nvSpPr>
        <p:spPr>
          <a:xfrm>
            <a:off x="7147843" y="2367260"/>
            <a:ext cx="1477342" cy="349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点击区域查看门磁或活动异常详情</a:t>
            </a:r>
            <a:endParaRPr lang="zh-CN" sz="1050" dirty="0"/>
          </a:p>
        </p:txBody>
      </p:sp>
      <p:sp>
        <p:nvSpPr>
          <p:cNvPr id="29" name="Shape 27"/>
          <p:cNvSpPr/>
          <p:nvPr/>
        </p:nvSpPr>
        <p:spPr>
          <a:xfrm>
            <a:off x="6450360" y="3055144"/>
            <a:ext cx="237232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30" name="Shape 28"/>
          <p:cNvSpPr/>
          <p:nvPr/>
        </p:nvSpPr>
        <p:spPr>
          <a:xfrm>
            <a:off x="6628842" y="3017825"/>
            <a:ext cx="88925" cy="88925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31" name="Text 29"/>
          <p:cNvSpPr/>
          <p:nvPr/>
        </p:nvSpPr>
        <p:spPr>
          <a:xfrm>
            <a:off x="4721498" y="2969642"/>
            <a:ext cx="1477268" cy="349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向护理人员派发处置任务</a:t>
            </a:r>
            <a:endParaRPr lang="zh-CN" sz="1050" dirty="0"/>
          </a:p>
        </p:txBody>
      </p:sp>
      <p:sp>
        <p:nvSpPr>
          <p:cNvPr id="32" name="Shape 30"/>
          <p:cNvSpPr/>
          <p:nvPr/>
        </p:nvSpPr>
        <p:spPr>
          <a:xfrm>
            <a:off x="4721498" y="4039716"/>
            <a:ext cx="3903687" cy="614363"/>
          </a:xfrm>
          <a:prstGeom prst="roundRect">
            <a:avLst>
              <a:gd name="adj" fmla="val 8111"/>
            </a:avLst>
          </a:prstGeom>
          <a:solidFill>
            <a:srgbClr val="F9D2EB"/>
          </a:solidFill>
          <a:ln/>
        </p:spPr>
      </p:sp>
      <p:pic>
        <p:nvPicPr>
          <p:cNvPr id="3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40114" y="4207966"/>
            <a:ext cx="148233" cy="118616"/>
          </a:xfrm>
          <a:prstGeom prst="rect">
            <a:avLst/>
          </a:prstGeom>
        </p:spPr>
      </p:pic>
      <p:sp>
        <p:nvSpPr>
          <p:cNvPr id="34" name="Text 31"/>
          <p:cNvSpPr/>
          <p:nvPr/>
        </p:nvSpPr>
        <p:spPr>
          <a:xfrm>
            <a:off x="5106963" y="4166071"/>
            <a:ext cx="3399606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设计要求：</a:t>
            </a:r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建筑平面适当简化；颜色含义统一；高风险区域需文字或图标辅助；不能只依赖颜色表达；支持快速下钻。</a:t>
            </a:r>
            <a:endParaRPr lang="zh-CN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1092"/>
            <a:ext cx="809684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处置效率看板：发现系统和人员流程中的瓶颈</a:t>
            </a:r>
            <a:endParaRPr lang="zh-CN" sz="2150" dirty="0"/>
          </a:p>
        </p:txBody>
      </p:sp>
      <p:sp>
        <p:nvSpPr>
          <p:cNvPr id="3" name="Text 1"/>
          <p:cNvSpPr/>
          <p:nvPr/>
        </p:nvSpPr>
        <p:spPr>
          <a:xfrm>
            <a:off x="523577" y="951607"/>
            <a:ext cx="855404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处置效率看板用于分析从告警发生到处置结束的全过程时间，支持护理流程的持续改进。</a:t>
            </a:r>
            <a:endParaRPr lang="zh-CN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1302990"/>
            <a:ext cx="3983534" cy="384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T1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23577" y="1823814"/>
            <a:ext cx="3983534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告警响应时间</a:t>
            </a:r>
            <a:endParaRPr lang="zh-CN" sz="1050" dirty="0"/>
          </a:p>
        </p:txBody>
      </p:sp>
      <p:sp>
        <p:nvSpPr>
          <p:cNvPr id="6" name="Text 4"/>
          <p:cNvSpPr/>
          <p:nvPr/>
        </p:nvSpPr>
        <p:spPr>
          <a:xfrm>
            <a:off x="523577" y="2057474"/>
            <a:ext cx="3983534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从告警发出到护理人员确认任务的时长</a:t>
            </a:r>
            <a:endParaRPr lang="zh-CN" sz="900" dirty="0"/>
          </a:p>
        </p:txBody>
      </p:sp>
      <p:sp>
        <p:nvSpPr>
          <p:cNvPr id="7" name="Text 5"/>
          <p:cNvSpPr/>
          <p:nvPr/>
        </p:nvSpPr>
        <p:spPr>
          <a:xfrm>
            <a:off x="4636889" y="1302990"/>
            <a:ext cx="3983534" cy="384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T2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4636889" y="1823814"/>
            <a:ext cx="3983534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现场到达时间</a:t>
            </a:r>
            <a:endParaRPr lang="zh-CN" sz="1050" dirty="0"/>
          </a:p>
        </p:txBody>
      </p:sp>
      <p:sp>
        <p:nvSpPr>
          <p:cNvPr id="9" name="Text 7"/>
          <p:cNvSpPr/>
          <p:nvPr/>
        </p:nvSpPr>
        <p:spPr>
          <a:xfrm>
            <a:off x="4636889" y="2057474"/>
            <a:ext cx="3983534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从确认任务到到达事件位置的时长</a:t>
            </a:r>
            <a:endParaRPr lang="zh-CN" sz="900" dirty="0"/>
          </a:p>
        </p:txBody>
      </p:sp>
      <p:sp>
        <p:nvSpPr>
          <p:cNvPr id="10" name="Text 8"/>
          <p:cNvSpPr/>
          <p:nvPr/>
        </p:nvSpPr>
        <p:spPr>
          <a:xfrm>
            <a:off x="523577" y="2499717"/>
            <a:ext cx="3983534" cy="384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T3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523577" y="3020541"/>
            <a:ext cx="3983534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处置完成时间</a:t>
            </a:r>
            <a:endParaRPr lang="zh-CN" sz="1050" dirty="0"/>
          </a:p>
        </p:txBody>
      </p:sp>
      <p:sp>
        <p:nvSpPr>
          <p:cNvPr id="12" name="Text 10"/>
          <p:cNvSpPr/>
          <p:nvPr/>
        </p:nvSpPr>
        <p:spPr>
          <a:xfrm>
            <a:off x="523577" y="3254201"/>
            <a:ext cx="3983534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从到达现场到完成处理的时长</a:t>
            </a:r>
            <a:endParaRPr lang="zh-CN" sz="900" dirty="0"/>
          </a:p>
        </p:txBody>
      </p:sp>
      <p:sp>
        <p:nvSpPr>
          <p:cNvPr id="13" name="Text 11"/>
          <p:cNvSpPr/>
          <p:nvPr/>
        </p:nvSpPr>
        <p:spPr>
          <a:xfrm>
            <a:off x="4636889" y="2499717"/>
            <a:ext cx="3983534" cy="384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100%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4636889" y="3020541"/>
            <a:ext cx="3983534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告警闭环率</a:t>
            </a:r>
            <a:endParaRPr lang="zh-CN" sz="1050" dirty="0"/>
          </a:p>
        </p:txBody>
      </p:sp>
      <p:sp>
        <p:nvSpPr>
          <p:cNvPr id="15" name="Text 13"/>
          <p:cNvSpPr/>
          <p:nvPr/>
        </p:nvSpPr>
        <p:spPr>
          <a:xfrm>
            <a:off x="4636889" y="3254201"/>
            <a:ext cx="3983534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已完成处置事件占全部事件的比例</a:t>
            </a:r>
            <a:endParaRPr lang="zh-CN" sz="900" dirty="0"/>
          </a:p>
        </p:txBody>
      </p:sp>
      <p:sp>
        <p:nvSpPr>
          <p:cNvPr id="16" name="Text 14"/>
          <p:cNvSpPr/>
          <p:nvPr/>
        </p:nvSpPr>
        <p:spPr>
          <a:xfrm>
            <a:off x="523577" y="3586311"/>
            <a:ext cx="809684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管理价值</a:t>
            </a:r>
            <a:endParaRPr lang="zh-CN" sz="1050" dirty="0"/>
          </a:p>
        </p:txBody>
      </p:sp>
      <p:sp>
        <p:nvSpPr>
          <p:cNvPr id="17" name="Shape 15"/>
          <p:cNvSpPr/>
          <p:nvPr/>
        </p:nvSpPr>
        <p:spPr>
          <a:xfrm>
            <a:off x="523577" y="3913436"/>
            <a:ext cx="1946300" cy="828973"/>
          </a:xfrm>
          <a:prstGeom prst="roundRect">
            <a:avLst>
              <a:gd name="adj" fmla="val 590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4872" y="4034730"/>
            <a:ext cx="1703710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排班合理性判断</a:t>
            </a:r>
            <a:endParaRPr lang="zh-CN" sz="1050" dirty="0"/>
          </a:p>
        </p:txBody>
      </p:sp>
      <p:sp>
        <p:nvSpPr>
          <p:cNvPr id="19" name="Text 17"/>
          <p:cNvSpPr/>
          <p:nvPr/>
        </p:nvSpPr>
        <p:spPr>
          <a:xfrm>
            <a:off x="644872" y="4268391"/>
            <a:ext cx="1703710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夜间响应偏慢是否与人员配置有关</a:t>
            </a:r>
            <a:endParaRPr lang="zh-CN" sz="900" dirty="0"/>
          </a:p>
        </p:txBody>
      </p:sp>
      <p:sp>
        <p:nvSpPr>
          <p:cNvPr id="20" name="Shape 18"/>
          <p:cNvSpPr/>
          <p:nvPr/>
        </p:nvSpPr>
        <p:spPr>
          <a:xfrm>
            <a:off x="2573685" y="3913436"/>
            <a:ext cx="1946374" cy="828973"/>
          </a:xfrm>
          <a:prstGeom prst="roundRect">
            <a:avLst>
              <a:gd name="adj" fmla="val 590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694980" y="4034730"/>
            <a:ext cx="1703784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楼层响应分析</a:t>
            </a:r>
            <a:endParaRPr lang="zh-CN" sz="1050" dirty="0"/>
          </a:p>
        </p:txBody>
      </p:sp>
      <p:sp>
        <p:nvSpPr>
          <p:cNvPr id="22" name="Text 20"/>
          <p:cNvSpPr/>
          <p:nvPr/>
        </p:nvSpPr>
        <p:spPr>
          <a:xfrm>
            <a:off x="2694980" y="4268391"/>
            <a:ext cx="1703784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发现特定楼层处置效率瓶颈</a:t>
            </a:r>
            <a:endParaRPr lang="zh-CN" sz="900" dirty="0"/>
          </a:p>
        </p:txBody>
      </p:sp>
      <p:sp>
        <p:nvSpPr>
          <p:cNvPr id="23" name="Shape 21"/>
          <p:cNvSpPr/>
          <p:nvPr/>
        </p:nvSpPr>
        <p:spPr>
          <a:xfrm>
            <a:off x="4623867" y="3913436"/>
            <a:ext cx="1946374" cy="828973"/>
          </a:xfrm>
          <a:prstGeom prst="roundRect">
            <a:avLst>
              <a:gd name="adj" fmla="val 590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45162" y="4034730"/>
            <a:ext cx="1703784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误报问题识别</a:t>
            </a:r>
            <a:endParaRPr lang="zh-CN" sz="1050" dirty="0"/>
          </a:p>
        </p:txBody>
      </p:sp>
      <p:sp>
        <p:nvSpPr>
          <p:cNvPr id="25" name="Text 23"/>
          <p:cNvSpPr/>
          <p:nvPr/>
        </p:nvSpPr>
        <p:spPr>
          <a:xfrm>
            <a:off x="4745162" y="4268391"/>
            <a:ext cx="1703784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识别告警过多或误报集中来源</a:t>
            </a:r>
            <a:endParaRPr lang="zh-CN" sz="900" dirty="0"/>
          </a:p>
        </p:txBody>
      </p:sp>
      <p:sp>
        <p:nvSpPr>
          <p:cNvPr id="26" name="Shape 24"/>
          <p:cNvSpPr/>
          <p:nvPr/>
        </p:nvSpPr>
        <p:spPr>
          <a:xfrm>
            <a:off x="6674048" y="3913436"/>
            <a:ext cx="1946374" cy="828973"/>
          </a:xfrm>
          <a:prstGeom prst="roundRect">
            <a:avLst>
              <a:gd name="adj" fmla="val 590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795343" y="4034730"/>
            <a:ext cx="1703784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流程持续改进</a:t>
            </a:r>
            <a:endParaRPr lang="zh-CN" sz="1050" dirty="0"/>
          </a:p>
        </p:txBody>
      </p:sp>
      <p:sp>
        <p:nvSpPr>
          <p:cNvPr id="28" name="Text 26"/>
          <p:cNvSpPr/>
          <p:nvPr/>
        </p:nvSpPr>
        <p:spPr>
          <a:xfrm>
            <a:off x="6795343" y="4268391"/>
            <a:ext cx="1703784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推动护理SOP不断优化迭代</a:t>
            </a:r>
            <a:endParaRPr lang="zh-CN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2545"/>
            <a:ext cx="8096845" cy="264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告警闭环前半程：从事件发生到告警生成</a:t>
            </a:r>
            <a:endParaRPr lang="zh-CN" sz="1650" dirty="0"/>
          </a:p>
        </p:txBody>
      </p:sp>
      <p:sp>
        <p:nvSpPr>
          <p:cNvPr id="3" name="Text 1"/>
          <p:cNvSpPr/>
          <p:nvPr/>
        </p:nvSpPr>
        <p:spPr>
          <a:xfrm>
            <a:off x="523577" y="750987"/>
            <a:ext cx="8554045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完整告警闭环包括事件发生、设备感知、边缘判断、告警生成、规则匹配、信息分发、人员响应、现场处置和结果归档九个环节。前半程聚焦于快速、准确地生成有效告警。</a:t>
            </a:r>
            <a:endParaRPr lang="zh-CN" sz="7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207" y="942008"/>
            <a:ext cx="7837512" cy="294099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85840" y="3175752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上传平台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5496033" y="3175752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生成告警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4014321" y="3175752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边缘预处理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2532610" y="3175752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传感器感知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1018512" y="3175752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事件发生</a:t>
            </a:r>
            <a:endParaRPr lang="zh-CN" sz="1350" dirty="0"/>
          </a:p>
        </p:txBody>
      </p:sp>
      <p:sp>
        <p:nvSpPr>
          <p:cNvPr id="10" name="Text 7"/>
          <p:cNvSpPr/>
          <p:nvPr/>
        </p:nvSpPr>
        <p:spPr>
          <a:xfrm>
            <a:off x="523577" y="4014415"/>
            <a:ext cx="3938662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标准告警信息应包含</a:t>
            </a:r>
            <a:endParaRPr lang="zh-CN" sz="800" dirty="0"/>
          </a:p>
        </p:txBody>
      </p:sp>
      <p:sp>
        <p:nvSpPr>
          <p:cNvPr id="11" name="Text 8"/>
          <p:cNvSpPr/>
          <p:nvPr/>
        </p:nvSpPr>
        <p:spPr>
          <a:xfrm>
            <a:off x="523577" y="4208562"/>
            <a:ext cx="3938662" cy="5507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42240" indent="-142240">
              <a:lnSpc>
                <a:spcPct val="113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事件类型与设备编号</a:t>
            </a:r>
            <a:endParaRPr lang="zh-CN" sz="700" dirty="0"/>
          </a:p>
          <a:p>
            <a:pPr algn="l" marL="142240" indent="-142240">
              <a:lnSpc>
                <a:spcPct val="113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空间位置与发生时间</a:t>
            </a:r>
            <a:endParaRPr lang="zh-CN" sz="700" dirty="0"/>
          </a:p>
          <a:p>
            <a:pPr algn="l" marL="142240" indent="-142240">
              <a:lnSpc>
                <a:spcPct val="113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置信度评分</a:t>
            </a:r>
            <a:endParaRPr lang="zh-CN" sz="700" dirty="0"/>
          </a:p>
          <a:p>
            <a:pPr algn="l" marL="142240" indent="-142240">
              <a:lnSpc>
                <a:spcPct val="113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老人或房间关联信息</a:t>
            </a:r>
            <a:endParaRPr lang="zh-CN" sz="700" dirty="0"/>
          </a:p>
        </p:txBody>
      </p:sp>
      <p:sp>
        <p:nvSpPr>
          <p:cNvPr id="12" name="Shape 9"/>
          <p:cNvSpPr/>
          <p:nvPr/>
        </p:nvSpPr>
        <p:spPr>
          <a:xfrm>
            <a:off x="4686523" y="4022154"/>
            <a:ext cx="3938662" cy="399157"/>
          </a:xfrm>
          <a:prstGeom prst="roundRect">
            <a:avLst>
              <a:gd name="adj" fmla="val 9470"/>
            </a:avLst>
          </a:prstGeom>
          <a:solidFill>
            <a:srgbClr val="F9D2EB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6490" y="4141589"/>
            <a:ext cx="112440" cy="89967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978896" y="4100289"/>
            <a:ext cx="3556322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zh-CN" altLang="en-US" sz="7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设计重点：</a:t>
            </a:r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尽快生成有效告警；减少无意义重复通知；不能因网络异常完全失去本地告警能力。</a:t>
            </a:r>
            <a:endParaRPr lang="zh-CN" sz="7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7669"/>
            <a:ext cx="8096845" cy="300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告警闭环后半程：从信息分发到处置归档</a:t>
            </a:r>
            <a:endParaRPr lang="zh-CN" sz="1850" dirty="0"/>
          </a:p>
        </p:txBody>
      </p:sp>
      <p:sp>
        <p:nvSpPr>
          <p:cNvPr id="3" name="Text 1"/>
          <p:cNvSpPr/>
          <p:nvPr/>
        </p:nvSpPr>
        <p:spPr>
          <a:xfrm>
            <a:off x="523577" y="898103"/>
            <a:ext cx="3506391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分级推送规则</a:t>
            </a:r>
            <a:endParaRPr lang="zh-CN" sz="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138312"/>
            <a:ext cx="3506391" cy="61369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7260" y="1254844"/>
            <a:ext cx="3216176" cy="155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🔴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FF4444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红色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— 紧急事件</a:t>
            </a:r>
            <a:endParaRPr lang="zh-CN" sz="900" dirty="0"/>
          </a:p>
        </p:txBody>
      </p:sp>
      <p:sp>
        <p:nvSpPr>
          <p:cNvPr id="6" name="Text 3"/>
          <p:cNvSpPr/>
          <p:nvPr/>
        </p:nvSpPr>
        <p:spPr>
          <a:xfrm>
            <a:off x="697260" y="1489844"/>
            <a:ext cx="3216176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跌倒、走失、火情。推送驾驶舱、护理员、护士长及紧急渠道。</a:t>
            </a:r>
            <a:endParaRPr lang="zh-CN" sz="8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1831851"/>
            <a:ext cx="3506391" cy="61369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97260" y="1948383"/>
            <a:ext cx="3216176" cy="155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🟠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FF88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橙色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— 重要事件</a:t>
            </a:r>
            <a:endParaRPr lang="zh-CN" sz="900" dirty="0"/>
          </a:p>
        </p:txBody>
      </p:sp>
      <p:sp>
        <p:nvSpPr>
          <p:cNvPr id="9" name="Text 5"/>
          <p:cNvSpPr/>
          <p:nvPr/>
        </p:nvSpPr>
        <p:spPr>
          <a:xfrm>
            <a:off x="697260" y="2183383"/>
            <a:ext cx="3216176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健康异常、长时间静止。主要推送护理人员和管理人员。</a:t>
            </a:r>
            <a:endParaRPr lang="zh-CN" sz="8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525390"/>
            <a:ext cx="3506391" cy="61369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97260" y="2641922"/>
            <a:ext cx="3216176" cy="155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🟡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FFB8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黄色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— 一般状态</a:t>
            </a:r>
            <a:endParaRPr lang="zh-CN" sz="900" dirty="0"/>
          </a:p>
        </p:txBody>
      </p:sp>
      <p:sp>
        <p:nvSpPr>
          <p:cNvPr id="12" name="Text 7"/>
          <p:cNvSpPr/>
          <p:nvPr/>
        </p:nvSpPr>
        <p:spPr>
          <a:xfrm>
            <a:off x="697260" y="2876922"/>
            <a:ext cx="3216176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设备离线、低电量。进入管理后台和运维任务。</a:t>
            </a:r>
            <a:endParaRPr lang="zh-CN" sz="800" dirty="0"/>
          </a:p>
        </p:txBody>
      </p:sp>
      <p:sp>
        <p:nvSpPr>
          <p:cNvPr id="13" name="Text 8"/>
          <p:cNvSpPr/>
          <p:nvPr/>
        </p:nvSpPr>
        <p:spPr>
          <a:xfrm>
            <a:off x="4284166" y="898103"/>
            <a:ext cx="4341019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后半程处置流程</a:t>
            </a:r>
            <a:endParaRPr lang="zh-CN" sz="900" dirty="0"/>
          </a:p>
        </p:txBody>
      </p:sp>
      <p:sp>
        <p:nvSpPr>
          <p:cNvPr id="14" name="Shape 9"/>
          <p:cNvSpPr/>
          <p:nvPr/>
        </p:nvSpPr>
        <p:spPr>
          <a:xfrm>
            <a:off x="6447532" y="1138312"/>
            <a:ext cx="14288" cy="2941737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5" name="Shape 10"/>
          <p:cNvSpPr/>
          <p:nvPr/>
        </p:nvSpPr>
        <p:spPr>
          <a:xfrm>
            <a:off x="6264473" y="1246212"/>
            <a:ext cx="20449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6" name="Shape 11"/>
          <p:cNvSpPr/>
          <p:nvPr/>
        </p:nvSpPr>
        <p:spPr>
          <a:xfrm>
            <a:off x="6416353" y="1215033"/>
            <a:ext cx="76646" cy="76646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7" name="Text 12"/>
          <p:cNvSpPr/>
          <p:nvPr/>
        </p:nvSpPr>
        <p:spPr>
          <a:xfrm>
            <a:off x="4284166" y="1173435"/>
            <a:ext cx="1761455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护理人员接收告警，确认任务</a:t>
            </a:r>
            <a:endParaRPr lang="zh-CN" sz="900" dirty="0"/>
          </a:p>
        </p:txBody>
      </p:sp>
      <p:sp>
        <p:nvSpPr>
          <p:cNvPr id="18" name="Shape 13"/>
          <p:cNvSpPr/>
          <p:nvPr/>
        </p:nvSpPr>
        <p:spPr>
          <a:xfrm>
            <a:off x="6440388" y="1815033"/>
            <a:ext cx="20449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9" name="Shape 14"/>
          <p:cNvSpPr/>
          <p:nvPr/>
        </p:nvSpPr>
        <p:spPr>
          <a:xfrm>
            <a:off x="6416353" y="1783854"/>
            <a:ext cx="76646" cy="76646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0" name="Text 15"/>
          <p:cNvSpPr/>
          <p:nvPr/>
        </p:nvSpPr>
        <p:spPr>
          <a:xfrm>
            <a:off x="6863730" y="1742256"/>
            <a:ext cx="1761455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查看地点，开始前往</a:t>
            </a:r>
            <a:endParaRPr lang="zh-CN" sz="900" dirty="0"/>
          </a:p>
        </p:txBody>
      </p:sp>
      <p:sp>
        <p:nvSpPr>
          <p:cNvPr id="21" name="Shape 16"/>
          <p:cNvSpPr/>
          <p:nvPr/>
        </p:nvSpPr>
        <p:spPr>
          <a:xfrm>
            <a:off x="6264473" y="2321570"/>
            <a:ext cx="20449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2" name="Shape 17"/>
          <p:cNvSpPr/>
          <p:nvPr/>
        </p:nvSpPr>
        <p:spPr>
          <a:xfrm>
            <a:off x="6416353" y="2290390"/>
            <a:ext cx="76646" cy="76646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3" name="Text 18"/>
          <p:cNvSpPr/>
          <p:nvPr/>
        </p:nvSpPr>
        <p:spPr>
          <a:xfrm>
            <a:off x="4284166" y="2248793"/>
            <a:ext cx="1761455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到达现场，确认老人或设备状态</a:t>
            </a:r>
            <a:endParaRPr lang="zh-CN" sz="900" dirty="0"/>
          </a:p>
        </p:txBody>
      </p:sp>
      <p:sp>
        <p:nvSpPr>
          <p:cNvPr id="24" name="Shape 19"/>
          <p:cNvSpPr/>
          <p:nvPr/>
        </p:nvSpPr>
        <p:spPr>
          <a:xfrm>
            <a:off x="6440388" y="2828106"/>
            <a:ext cx="20449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5" name="Shape 20"/>
          <p:cNvSpPr/>
          <p:nvPr/>
        </p:nvSpPr>
        <p:spPr>
          <a:xfrm>
            <a:off x="6416353" y="2796927"/>
            <a:ext cx="76646" cy="76646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6" name="Text 21"/>
          <p:cNvSpPr/>
          <p:nvPr/>
        </p:nvSpPr>
        <p:spPr>
          <a:xfrm>
            <a:off x="6863730" y="2755329"/>
            <a:ext cx="1761455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采取处置措施并记录结果</a:t>
            </a:r>
            <a:endParaRPr lang="zh-CN" sz="900" dirty="0"/>
          </a:p>
        </p:txBody>
      </p:sp>
      <p:sp>
        <p:nvSpPr>
          <p:cNvPr id="27" name="Shape 22"/>
          <p:cNvSpPr/>
          <p:nvPr/>
        </p:nvSpPr>
        <p:spPr>
          <a:xfrm>
            <a:off x="6264473" y="3334643"/>
            <a:ext cx="20449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8" name="Shape 23"/>
          <p:cNvSpPr/>
          <p:nvPr/>
        </p:nvSpPr>
        <p:spPr>
          <a:xfrm>
            <a:off x="6416353" y="3303463"/>
            <a:ext cx="76646" cy="76646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9" name="Text 24"/>
          <p:cNvSpPr/>
          <p:nvPr/>
        </p:nvSpPr>
        <p:spPr>
          <a:xfrm>
            <a:off x="4284166" y="3261866"/>
            <a:ext cx="1761455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闭环归档，记录全程时间线</a:t>
            </a:r>
            <a:endParaRPr lang="zh-CN" sz="900" dirty="0"/>
          </a:p>
        </p:txBody>
      </p:sp>
      <p:sp>
        <p:nvSpPr>
          <p:cNvPr id="30" name="Shape 25"/>
          <p:cNvSpPr/>
          <p:nvPr/>
        </p:nvSpPr>
        <p:spPr>
          <a:xfrm>
            <a:off x="4284166" y="4169866"/>
            <a:ext cx="4341019" cy="486073"/>
          </a:xfrm>
          <a:prstGeom prst="roundRect">
            <a:avLst>
              <a:gd name="adj" fmla="val 8837"/>
            </a:avLst>
          </a:prstGeom>
          <a:solidFill>
            <a:srgbClr val="FCF2B5"/>
          </a:solidFill>
          <a:ln/>
        </p:spPr>
      </p:sp>
      <p:pic>
        <p:nvPicPr>
          <p:cNvPr id="31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6411" y="4308128"/>
            <a:ext cx="127769" cy="102245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4616425" y="4267274"/>
            <a:ext cx="3906515" cy="291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超时升级机制：</a:t>
            </a:r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紧急告警无人响应时，按设定时间自动升级到更高管理层级。没有处置结果和过程记录的告警，不算真正闭环。</a:t>
            </a:r>
            <a:endParaRPr lang="zh-CN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7194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AI提升判断效率，但不能越过隐私边界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28408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AI主要应用场景</a:t>
            </a:r>
            <a:endParaRPr lang="zh-CN" sz="1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646709"/>
            <a:ext cx="196304" cy="19630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50776" y="1652439"/>
            <a:ext cx="356153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跌倒与异常行为识别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850776" y="1975842"/>
            <a:ext cx="356153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边缘AI实时推理，低延迟响应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2469877"/>
            <a:ext cx="196304" cy="19630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50776" y="2475607"/>
            <a:ext cx="356153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活动轨迹与健康趋势分析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850776" y="2799011"/>
            <a:ext cx="356153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平台AI跨时间、跨设备大数据分析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293046"/>
            <a:ext cx="196304" cy="19630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50776" y="3298775"/>
            <a:ext cx="356153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走失风险预警与误报过滤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850776" y="3622179"/>
            <a:ext cx="356153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提高系统信噪比，减少无效告警</a:t>
            </a:r>
            <a:endParaRPr lang="zh-CN" sz="1000" dirty="0"/>
          </a:p>
        </p:txBody>
      </p:sp>
      <p:sp>
        <p:nvSpPr>
          <p:cNvPr id="13" name="Shape 8"/>
          <p:cNvSpPr/>
          <p:nvPr/>
        </p:nvSpPr>
        <p:spPr>
          <a:xfrm>
            <a:off x="4642172" y="1153195"/>
            <a:ext cx="4077295" cy="3418359"/>
          </a:xfrm>
          <a:prstGeom prst="roundRect">
            <a:avLst>
              <a:gd name="adj" fmla="val 2757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14" name="Text 9"/>
          <p:cNvSpPr/>
          <p:nvPr/>
        </p:nvSpPr>
        <p:spPr>
          <a:xfrm>
            <a:off x="4773067" y="1284089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隐私保护要求</a:t>
            </a:r>
            <a:endParaRPr lang="zh-CN" sz="1200" dirty="0"/>
          </a:p>
        </p:txBody>
      </p:sp>
      <p:sp>
        <p:nvSpPr>
          <p:cNvPr id="15" name="Text 10"/>
          <p:cNvSpPr/>
          <p:nvPr/>
        </p:nvSpPr>
        <p:spPr>
          <a:xfrm>
            <a:off x="4773067" y="1607493"/>
            <a:ext cx="3815507" cy="1740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卧室、卫生间和浴室不安装摄像头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私密区域优先使用雷达、红外等非视觉设备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采集数据符合最小必要原则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不同角色只能访问授权范围内的信息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现场照片和敏感记录限制查看范围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所有查询和操作保留审计日志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家属端以必要状态和事件结果为主</a:t>
            </a:r>
            <a:endParaRPr lang="zh-CN" sz="1000" dirty="0"/>
          </a:p>
        </p:txBody>
      </p:sp>
      <p:sp>
        <p:nvSpPr>
          <p:cNvPr id="16" name="Shape 11"/>
          <p:cNvSpPr/>
          <p:nvPr/>
        </p:nvSpPr>
        <p:spPr>
          <a:xfrm>
            <a:off x="4773067" y="3495154"/>
            <a:ext cx="3815507" cy="929134"/>
          </a:xfrm>
          <a:prstGeom prst="roundRect">
            <a:avLst>
              <a:gd name="adj" fmla="val 5918"/>
            </a:avLst>
          </a:prstGeom>
          <a:solidFill>
            <a:srgbClr val="F9D2EB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3961" y="3686994"/>
            <a:ext cx="163637" cy="130894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198492" y="3645619"/>
            <a:ext cx="325918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技术能感知，不代表所有数据都应采集；平台能展示，不代表所有人都应看见；算法能预测，不代表可以替代专业判断。</a:t>
            </a:r>
            <a:endParaRPr lang="zh-CN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从风险场景到技术系统的知识地图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本次知识学习围绕六条主线展开，形成从"发现风险"到"完成处置"的完整认知链路。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33202"/>
            <a:ext cx="6553200" cy="3657600"/>
          </a:xfrm>
          <a:prstGeom prst="rect">
            <a:avLst/>
          </a:prstGeom>
        </p:spPr>
      </p:pic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77" y="4427562"/>
            <a:ext cx="8096845" cy="364353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743248" y="4694818"/>
            <a:ext cx="1416931" cy="205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风险</a:t>
            </a:r>
            <a:endParaRPr lang="zh-CN" sz="1250" dirty="0"/>
          </a:p>
        </p:txBody>
      </p:sp>
      <p:sp>
        <p:nvSpPr>
          <p:cNvPr id="7" name="Text 3"/>
          <p:cNvSpPr/>
          <p:nvPr/>
        </p:nvSpPr>
        <p:spPr>
          <a:xfrm>
            <a:off x="1743248" y="4963047"/>
            <a:ext cx="1416931" cy="1313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识别潜在威胁场景</a:t>
            </a:r>
            <a:endParaRPr lang="zh-CN" sz="1100" dirty="0"/>
          </a:p>
        </p:txBody>
      </p:sp>
      <p:sp>
        <p:nvSpPr>
          <p:cNvPr id="8" name="Text 4"/>
          <p:cNvSpPr/>
          <p:nvPr/>
        </p:nvSpPr>
        <p:spPr>
          <a:xfrm>
            <a:off x="3144608" y="7427470"/>
            <a:ext cx="1424716" cy="205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感知</a:t>
            </a:r>
            <a:endParaRPr lang="zh-CN" sz="1250" dirty="0"/>
          </a:p>
        </p:txBody>
      </p:sp>
      <p:sp>
        <p:nvSpPr>
          <p:cNvPr id="9" name="Text 5"/>
          <p:cNvSpPr/>
          <p:nvPr/>
        </p:nvSpPr>
        <p:spPr>
          <a:xfrm>
            <a:off x="3144608" y="7695699"/>
            <a:ext cx="1424716" cy="131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实时采集与检测信号</a:t>
            </a:r>
            <a:endParaRPr lang="zh-CN" sz="1100" dirty="0"/>
          </a:p>
        </p:txBody>
      </p:sp>
      <p:sp>
        <p:nvSpPr>
          <p:cNvPr id="10" name="Text 6"/>
          <p:cNvSpPr/>
          <p:nvPr/>
        </p:nvSpPr>
        <p:spPr>
          <a:xfrm>
            <a:off x="4530397" y="4667569"/>
            <a:ext cx="1416931" cy="205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计算</a:t>
            </a:r>
            <a:endParaRPr lang="zh-CN" sz="1250" dirty="0"/>
          </a:p>
        </p:txBody>
      </p:sp>
      <p:sp>
        <p:nvSpPr>
          <p:cNvPr id="11" name="Text 7"/>
          <p:cNvSpPr/>
          <p:nvPr/>
        </p:nvSpPr>
        <p:spPr>
          <a:xfrm>
            <a:off x="4530397" y="4935799"/>
            <a:ext cx="1416931" cy="1313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建模与风险评估</a:t>
            </a:r>
            <a:endParaRPr lang="zh-CN" sz="1100" dirty="0"/>
          </a:p>
        </p:txBody>
      </p:sp>
      <p:sp>
        <p:nvSpPr>
          <p:cNvPr id="12" name="Text 8"/>
          <p:cNvSpPr/>
          <p:nvPr/>
        </p:nvSpPr>
        <p:spPr>
          <a:xfrm>
            <a:off x="5931757" y="7427470"/>
            <a:ext cx="1416930" cy="205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</a:t>
            </a:r>
            <a:endParaRPr lang="zh-CN" sz="1250" dirty="0"/>
          </a:p>
        </p:txBody>
      </p:sp>
      <p:sp>
        <p:nvSpPr>
          <p:cNvPr id="13" name="Text 9"/>
          <p:cNvSpPr/>
          <p:nvPr/>
        </p:nvSpPr>
        <p:spPr>
          <a:xfrm>
            <a:off x="5931757" y="7695699"/>
            <a:ext cx="1416930" cy="131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统一管理与协同</a:t>
            </a:r>
            <a:endParaRPr lang="zh-CN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7921"/>
            <a:ext cx="8096845" cy="36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CMF与技术规范：让设备融入环境并满足工程要求</a:t>
            </a:r>
            <a:endParaRPr lang="zh-CN" sz="2300" dirty="0"/>
          </a:p>
        </p:txBody>
      </p:sp>
      <p:sp>
        <p:nvSpPr>
          <p:cNvPr id="3" name="Shape 1"/>
          <p:cNvSpPr/>
          <p:nvPr/>
        </p:nvSpPr>
        <p:spPr>
          <a:xfrm>
            <a:off x="523577" y="1066949"/>
            <a:ext cx="3896246" cy="951309"/>
          </a:xfrm>
          <a:prstGeom prst="roundRect">
            <a:avLst>
              <a:gd name="adj" fmla="val 550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3058" y="1196429"/>
            <a:ext cx="3637285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Color · 色彩</a:t>
            </a:r>
            <a:endParaRPr lang="zh-CN" sz="1150" dirty="0"/>
          </a:p>
        </p:txBody>
      </p:sp>
      <p:sp>
        <p:nvSpPr>
          <p:cNvPr id="5" name="Text 3"/>
          <p:cNvSpPr/>
          <p:nvPr/>
        </p:nvSpPr>
        <p:spPr>
          <a:xfrm>
            <a:off x="653058" y="1498848"/>
            <a:ext cx="3637285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设备主体使用温和、低刺激色彩，减少医疗化冷白。告警颜色与正常状态清晰区分，状态灯夜间不产生过强刺激。</a:t>
            </a:r>
            <a:endParaRPr lang="zh-CN" sz="950" dirty="0"/>
          </a:p>
        </p:txBody>
      </p:sp>
      <p:sp>
        <p:nvSpPr>
          <p:cNvPr id="6" name="Shape 4"/>
          <p:cNvSpPr/>
          <p:nvPr/>
        </p:nvSpPr>
        <p:spPr>
          <a:xfrm>
            <a:off x="523577" y="2137172"/>
            <a:ext cx="3896246" cy="951309"/>
          </a:xfrm>
          <a:prstGeom prst="roundRect">
            <a:avLst>
              <a:gd name="adj" fmla="val 550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3058" y="2266652"/>
            <a:ext cx="3637285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Material · 材料</a:t>
            </a:r>
            <a:endParaRPr lang="zh-CN" sz="1150" dirty="0"/>
          </a:p>
        </p:txBody>
      </p:sp>
      <p:sp>
        <p:nvSpPr>
          <p:cNvPr id="8" name="Text 6"/>
          <p:cNvSpPr/>
          <p:nvPr/>
        </p:nvSpPr>
        <p:spPr>
          <a:xfrm>
            <a:off x="653058" y="2569071"/>
            <a:ext cx="3637285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外壳考虑阻燃、抗菌、耐老化和易清洁。安装结构避免锐角，常接触位置具有安全温润触感，兼顾无线与雷达信号传输。</a:t>
            </a:r>
            <a:endParaRPr lang="zh-CN" sz="950" dirty="0"/>
          </a:p>
        </p:txBody>
      </p:sp>
      <p:sp>
        <p:nvSpPr>
          <p:cNvPr id="9" name="Shape 7"/>
          <p:cNvSpPr/>
          <p:nvPr/>
        </p:nvSpPr>
        <p:spPr>
          <a:xfrm>
            <a:off x="523577" y="3207395"/>
            <a:ext cx="3896246" cy="951309"/>
          </a:xfrm>
          <a:prstGeom prst="roundRect">
            <a:avLst>
              <a:gd name="adj" fmla="val 550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3058" y="3336875"/>
            <a:ext cx="3637285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Finish · 表面处理</a:t>
            </a:r>
            <a:endParaRPr lang="zh-CN" sz="1150" dirty="0"/>
          </a:p>
        </p:txBody>
      </p:sp>
      <p:sp>
        <p:nvSpPr>
          <p:cNvPr id="11" name="Text 9"/>
          <p:cNvSpPr/>
          <p:nvPr/>
        </p:nvSpPr>
        <p:spPr>
          <a:xfrm>
            <a:off x="653058" y="3639294"/>
            <a:ext cx="3637285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优先哑光或低反射处理，减少眩光。指示灯采用柔和光线，表面便于清洁和维护。</a:t>
            </a:r>
            <a:endParaRPr lang="zh-CN" sz="950" dirty="0"/>
          </a:p>
        </p:txBody>
      </p:sp>
      <p:sp>
        <p:nvSpPr>
          <p:cNvPr id="12" name="Text 10"/>
          <p:cNvSpPr/>
          <p:nvPr/>
        </p:nvSpPr>
        <p:spPr>
          <a:xfrm>
            <a:off x="4728939" y="1052140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交互适老设计要点</a:t>
            </a:r>
            <a:endParaRPr lang="zh-CN" sz="1150" dirty="0"/>
          </a:p>
        </p:txBody>
      </p:sp>
      <p:sp>
        <p:nvSpPr>
          <p:cNvPr id="13" name="Text 11"/>
          <p:cNvSpPr/>
          <p:nvPr/>
        </p:nvSpPr>
        <p:spPr>
          <a:xfrm>
            <a:off x="4728939" y="1354559"/>
            <a:ext cx="3896246" cy="904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声音大小可调节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告警音与普通提示音容易区分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设备形态不过度压迫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安装位置不影响老人生活和机构护理</a:t>
            </a:r>
            <a:endParaRPr lang="zh-CN" sz="950" dirty="0"/>
          </a:p>
        </p:txBody>
      </p:sp>
      <p:sp>
        <p:nvSpPr>
          <p:cNvPr id="14" name="Text 12"/>
          <p:cNvSpPr/>
          <p:nvPr/>
        </p:nvSpPr>
        <p:spPr>
          <a:xfrm>
            <a:off x="4728939" y="2378125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标准参考方向</a:t>
            </a:r>
            <a:endParaRPr lang="zh-CN" sz="1150" dirty="0"/>
          </a:p>
        </p:txBody>
      </p:sp>
      <p:sp>
        <p:nvSpPr>
          <p:cNvPr id="15" name="Text 13"/>
          <p:cNvSpPr/>
          <p:nvPr/>
        </p:nvSpPr>
        <p:spPr>
          <a:xfrm>
            <a:off x="4728939" y="2680543"/>
            <a:ext cx="3896246" cy="11412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老年人能力评估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养老设施建筑设计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智慧养老服务机构建设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消防与无障碍相关规范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智能设备和系统验收标准</a:t>
            </a:r>
            <a:endParaRPr lang="zh-CN" sz="950" dirty="0"/>
          </a:p>
        </p:txBody>
      </p:sp>
      <p:sp>
        <p:nvSpPr>
          <p:cNvPr id="16" name="Shape 14"/>
          <p:cNvSpPr/>
          <p:nvPr/>
        </p:nvSpPr>
        <p:spPr>
          <a:xfrm>
            <a:off x="4728939" y="3955479"/>
            <a:ext cx="3896246" cy="666304"/>
          </a:xfrm>
          <a:prstGeom prst="roundRect">
            <a:avLst>
              <a:gd name="adj" fmla="val 7865"/>
            </a:avLst>
          </a:prstGeom>
          <a:solidFill>
            <a:srgbClr val="FCF2B5"/>
          </a:solidFill>
          <a:ln/>
        </p:spPr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53657" y="4135562"/>
            <a:ext cx="155897" cy="124718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5134273" y="4093666"/>
            <a:ext cx="3366195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正式出版前，应逐项核验标准编号、名称、替代关系和现行有效状态。</a:t>
            </a:r>
            <a:endParaRPr lang="zh-CN" sz="9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2134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从机构痛点到工程闭环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78966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本次知识链路完整串联了从"发现风险"到"工程交付"的全过程认知框架。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62992"/>
            <a:ext cx="263798" cy="7143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46460" y="1050875"/>
            <a:ext cx="7773963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养老机构八类风险与管理痛点</a:t>
            </a:r>
            <a:endParaRPr lang="zh-CN" sz="800" dirty="0"/>
          </a:p>
        </p:txBody>
      </p:sp>
      <p:sp>
        <p:nvSpPr>
          <p:cNvPr id="6" name="Text 3"/>
          <p:cNvSpPr/>
          <p:nvPr/>
        </p:nvSpPr>
        <p:spPr>
          <a:xfrm>
            <a:off x="846460" y="1215628"/>
            <a:ext cx="7773963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安全、健康、服务与管理四大维度</a:t>
            </a:r>
            <a:endParaRPr lang="zh-CN" sz="6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39" y="1549747"/>
            <a:ext cx="263798" cy="7143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78322" y="1637630"/>
            <a:ext cx="7642101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五类感知设备</a:t>
            </a:r>
            <a:endParaRPr lang="zh-CN" sz="800" dirty="0"/>
          </a:p>
        </p:txBody>
      </p:sp>
      <p:sp>
        <p:nvSpPr>
          <p:cNvPr id="9" name="Text 5"/>
          <p:cNvSpPr/>
          <p:nvPr/>
        </p:nvSpPr>
        <p:spPr>
          <a:xfrm>
            <a:off x="978322" y="1802383"/>
            <a:ext cx="7642101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门磁、烟感、水浸、红外、毫米波雷达</a:t>
            </a:r>
            <a:endParaRPr lang="zh-CN" sz="6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375" y="2136502"/>
            <a:ext cx="263798" cy="71437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110258" y="2224385"/>
            <a:ext cx="7510165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四层系统架构</a:t>
            </a:r>
            <a:endParaRPr lang="zh-CN" sz="800" dirty="0"/>
          </a:p>
        </p:txBody>
      </p:sp>
      <p:sp>
        <p:nvSpPr>
          <p:cNvPr id="12" name="Text 7"/>
          <p:cNvSpPr/>
          <p:nvPr/>
        </p:nvSpPr>
        <p:spPr>
          <a:xfrm>
            <a:off x="1110258" y="2389138"/>
            <a:ext cx="751016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感知层、边缘层、平台层、应用层</a:t>
            </a:r>
            <a:endParaRPr lang="zh-CN" sz="6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311" y="2723257"/>
            <a:ext cx="263798" cy="71437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242194" y="2811140"/>
            <a:ext cx="7378229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数字驾驶舱与多终端应用</a:t>
            </a:r>
            <a:endParaRPr lang="zh-CN" sz="800" dirty="0"/>
          </a:p>
        </p:txBody>
      </p:sp>
      <p:sp>
        <p:nvSpPr>
          <p:cNvPr id="15" name="Text 9"/>
          <p:cNvSpPr/>
          <p:nvPr/>
        </p:nvSpPr>
        <p:spPr>
          <a:xfrm>
            <a:off x="1242194" y="2975893"/>
            <a:ext cx="7378229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大屏、移动端、家属端、管理后台</a:t>
            </a:r>
            <a:endParaRPr lang="zh-CN" sz="65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375" y="3310012"/>
            <a:ext cx="263798" cy="714375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110258" y="3397895"/>
            <a:ext cx="7510165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告警闭环与处置归档</a:t>
            </a:r>
            <a:endParaRPr lang="zh-CN" sz="800" dirty="0"/>
          </a:p>
        </p:txBody>
      </p:sp>
      <p:sp>
        <p:nvSpPr>
          <p:cNvPr id="18" name="Text 11"/>
          <p:cNvSpPr/>
          <p:nvPr/>
        </p:nvSpPr>
        <p:spPr>
          <a:xfrm>
            <a:off x="1110258" y="3562648"/>
            <a:ext cx="751016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事件感知→生成→分发→处置→归档</a:t>
            </a:r>
            <a:endParaRPr lang="zh-CN" sz="65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439" y="3896767"/>
            <a:ext cx="263798" cy="714375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978322" y="3984650"/>
            <a:ext cx="7642101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AI应用、隐私保护与工程规范</a:t>
            </a:r>
            <a:endParaRPr lang="zh-CN" sz="800" dirty="0"/>
          </a:p>
        </p:txBody>
      </p:sp>
      <p:sp>
        <p:nvSpPr>
          <p:cNvPr id="21" name="Text 13"/>
          <p:cNvSpPr/>
          <p:nvPr/>
        </p:nvSpPr>
        <p:spPr>
          <a:xfrm>
            <a:off x="978322" y="4149403"/>
            <a:ext cx="7642101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CMF适老设计与技术标准体系</a:t>
            </a:r>
            <a:endParaRPr lang="zh-CN" sz="650" dirty="0"/>
          </a:p>
        </p:txBody>
      </p:sp>
      <p:sp>
        <p:nvSpPr>
          <p:cNvPr id="22" name="Text 14"/>
          <p:cNvSpPr/>
          <p:nvPr/>
        </p:nvSpPr>
        <p:spPr>
          <a:xfrm>
            <a:off x="655439" y="4557340"/>
            <a:ext cx="8422184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养老院的"智慧大脑"，不是看见更多数据，而是让每一次风险都得到真正响应。</a:t>
            </a:r>
            <a:endParaRPr lang="zh-CN" sz="650" dirty="0"/>
          </a:p>
        </p:txBody>
      </p:sp>
      <p:sp>
        <p:nvSpPr>
          <p:cNvPr id="23" name="Shape 15"/>
          <p:cNvSpPr/>
          <p:nvPr/>
        </p:nvSpPr>
        <p:spPr>
          <a:xfrm>
            <a:off x="523577" y="4490889"/>
            <a:ext cx="9525" cy="250478"/>
          </a:xfrm>
          <a:prstGeom prst="roundRect">
            <a:avLst>
              <a:gd name="adj" fmla="val 50000"/>
            </a:avLst>
          </a:prstGeom>
          <a:solidFill>
            <a:srgbClr val="E851B2"/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366861"/>
            <a:ext cx="4667845" cy="33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安全类痛点：高后果、低发现率</a:t>
            </a:r>
            <a:endParaRPr lang="zh-CN" sz="2100" dirty="0"/>
          </a:p>
        </p:txBody>
      </p:sp>
      <p:sp>
        <p:nvSpPr>
          <p:cNvPr id="4" name="Text 1"/>
          <p:cNvSpPr/>
          <p:nvPr/>
        </p:nvSpPr>
        <p:spPr>
          <a:xfrm>
            <a:off x="3952577" y="854050"/>
            <a:ext cx="4667845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安全风险具有发生突然、后果严重、依赖人工巡查、发现时间不确定、缺少统一技术支撑等共性特征。</a:t>
            </a:r>
            <a:endParaRPr lang="zh-CN" sz="900" dirty="0"/>
          </a:p>
        </p:txBody>
      </p:sp>
      <p:sp>
        <p:nvSpPr>
          <p:cNvPr id="5" name="Shape 2"/>
          <p:cNvSpPr/>
          <p:nvPr/>
        </p:nvSpPr>
        <p:spPr>
          <a:xfrm>
            <a:off x="3952577" y="1310283"/>
            <a:ext cx="4667845" cy="834405"/>
          </a:xfrm>
          <a:prstGeom prst="roundRect">
            <a:avLst>
              <a:gd name="adj" fmla="val 576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081388" y="1439094"/>
            <a:ext cx="4410224" cy="173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🌙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夜间值守盲区</a:t>
            </a:r>
            <a:endParaRPr lang="zh-CN" sz="1050" dirty="0"/>
          </a:p>
        </p:txBody>
      </p:sp>
      <p:sp>
        <p:nvSpPr>
          <p:cNvPr id="7" name="Text 4"/>
          <p:cNvSpPr/>
          <p:nvPr/>
        </p:nvSpPr>
        <p:spPr>
          <a:xfrm>
            <a:off x="4081388" y="1672382"/>
            <a:ext cx="4410224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夜班护理人员有限，需同时照看多个房间与楼层。跌倒、异常离床和突发疾病可能无法立即发现。</a:t>
            </a:r>
            <a:endParaRPr lang="zh-CN" sz="900" dirty="0"/>
          </a:p>
        </p:txBody>
      </p:sp>
      <p:sp>
        <p:nvSpPr>
          <p:cNvPr id="8" name="Shape 5"/>
          <p:cNvSpPr/>
          <p:nvPr/>
        </p:nvSpPr>
        <p:spPr>
          <a:xfrm>
            <a:off x="3952577" y="2244849"/>
            <a:ext cx="4667845" cy="662657"/>
          </a:xfrm>
          <a:prstGeom prst="roundRect">
            <a:avLst>
              <a:gd name="adj" fmla="val 7260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081388" y="2373660"/>
            <a:ext cx="4410224" cy="173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🚶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认知症老人走失</a:t>
            </a:r>
            <a:endParaRPr lang="zh-CN" sz="1050" dirty="0"/>
          </a:p>
        </p:txBody>
      </p:sp>
      <p:sp>
        <p:nvSpPr>
          <p:cNvPr id="10" name="Text 7"/>
          <p:cNvSpPr/>
          <p:nvPr/>
        </p:nvSpPr>
        <p:spPr>
          <a:xfrm>
            <a:off x="4081388" y="2606948"/>
            <a:ext cx="4410224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老人可能尾随他人离开专区，误入消防通道或楼梯，离开院区后无法及时定位。</a:t>
            </a:r>
            <a:endParaRPr lang="zh-CN" sz="900" dirty="0"/>
          </a:p>
        </p:txBody>
      </p:sp>
      <p:sp>
        <p:nvSpPr>
          <p:cNvPr id="11" name="Shape 8"/>
          <p:cNvSpPr/>
          <p:nvPr/>
        </p:nvSpPr>
        <p:spPr>
          <a:xfrm>
            <a:off x="3952577" y="3007668"/>
            <a:ext cx="4667845" cy="834405"/>
          </a:xfrm>
          <a:prstGeom prst="roundRect">
            <a:avLst>
              <a:gd name="adj" fmla="val 576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081388" y="3136478"/>
            <a:ext cx="4410224" cy="173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跌倒发现滞后</a:t>
            </a:r>
            <a:endParaRPr lang="zh-CN" sz="1050" dirty="0"/>
          </a:p>
        </p:txBody>
      </p:sp>
      <p:sp>
        <p:nvSpPr>
          <p:cNvPr id="13" name="Text 10"/>
          <p:cNvSpPr/>
          <p:nvPr/>
        </p:nvSpPr>
        <p:spPr>
          <a:xfrm>
            <a:off x="4081388" y="3369766"/>
            <a:ext cx="4410224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卫生间、床边和走廊是高风险区域。传统拉绳和呼叫按钮需主动操作，失能或认知障碍老人可能无法使用。</a:t>
            </a:r>
            <a:endParaRPr lang="zh-CN" sz="900" dirty="0"/>
          </a:p>
        </p:txBody>
      </p:sp>
      <p:sp>
        <p:nvSpPr>
          <p:cNvPr id="14" name="Shape 11"/>
          <p:cNvSpPr/>
          <p:nvPr/>
        </p:nvSpPr>
        <p:spPr>
          <a:xfrm>
            <a:off x="3952577" y="3942234"/>
            <a:ext cx="4667845" cy="834405"/>
          </a:xfrm>
          <a:prstGeom prst="roundRect">
            <a:avLst>
              <a:gd name="adj" fmla="val 576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081388" y="4071045"/>
            <a:ext cx="4410224" cy="173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🔥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火情与用电隐患</a:t>
            </a:r>
            <a:endParaRPr lang="zh-CN" sz="1050" dirty="0"/>
          </a:p>
        </p:txBody>
      </p:sp>
      <p:sp>
        <p:nvSpPr>
          <p:cNvPr id="16" name="Text 13"/>
          <p:cNvSpPr/>
          <p:nvPr/>
        </p:nvSpPr>
        <p:spPr>
          <a:xfrm>
            <a:off x="4081388" y="4304333"/>
            <a:ext cx="4410224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居室违规使用大功率电器、厨房烟雾未联动、消防通道被占用，传统设备无法统一监测和处置。</a:t>
            </a:r>
            <a:endParaRPr lang="zh-CN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2904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健康与服务痛点：人工测量无法覆盖全天变化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541190"/>
            <a:ext cx="43095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痛点五：慢病与生命体征监测不足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1864593"/>
            <a:ext cx="430954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传统方式依靠定时人工测量，难以持续发现心率异常、呼吸异常、睡眠异常、长期离床及活动量显著下降。</a:t>
            </a:r>
            <a:endParaRPr lang="zh-CN" sz="1000" dirty="0"/>
          </a:p>
        </p:txBody>
      </p:sp>
      <p:sp>
        <p:nvSpPr>
          <p:cNvPr id="5" name="Text 3"/>
          <p:cNvSpPr/>
          <p:nvPr/>
        </p:nvSpPr>
        <p:spPr>
          <a:xfrm>
            <a:off x="523577" y="2414290"/>
            <a:ext cx="43095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痛点六：用药管理分散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23577" y="2737693"/>
            <a:ext cx="430954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不同老人用药种类、剂量和时间不同，可能出现漏服、错服、重复服药，护理班次之间信息衔接不足，记录不完整。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523577" y="3303761"/>
            <a:ext cx="4309542" cy="719733"/>
          </a:xfrm>
          <a:prstGeom prst="roundRect">
            <a:avLst>
              <a:gd name="adj" fmla="val 7639"/>
            </a:avLst>
          </a:prstGeom>
          <a:solidFill>
            <a:srgbClr val="F9D2EB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495601"/>
            <a:ext cx="163637" cy="13089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49003" y="3454226"/>
            <a:ext cx="375322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核心矛盾：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护理人员数量有限 × 需管理老人数量多 × 健康数据维度多 × 异常事件无法预知</a:t>
            </a:r>
            <a:endParaRPr lang="zh-CN" sz="1000" dirty="0"/>
          </a:p>
        </p:txBody>
      </p:sp>
      <p:sp>
        <p:nvSpPr>
          <p:cNvPr id="10" name="Shape 7"/>
          <p:cNvSpPr/>
          <p:nvPr/>
        </p:nvSpPr>
        <p:spPr>
          <a:xfrm>
            <a:off x="5062984" y="1410295"/>
            <a:ext cx="3656484" cy="2904158"/>
          </a:xfrm>
          <a:prstGeom prst="roundRect">
            <a:avLst>
              <a:gd name="adj" fmla="val 3246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5193878" y="1541190"/>
            <a:ext cx="339469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技术方向</a:t>
            </a:r>
            <a:endParaRPr lang="zh-CN" sz="1200" dirty="0"/>
          </a:p>
        </p:txBody>
      </p:sp>
      <p:sp>
        <p:nvSpPr>
          <p:cNvPr id="12" name="Text 9"/>
          <p:cNvSpPr/>
          <p:nvPr/>
        </p:nvSpPr>
        <p:spPr>
          <a:xfrm>
            <a:off x="5193878" y="1864593"/>
            <a:ext cx="3394695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非接触生命体征监测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智能用药提醒系统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护理记录数字化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异常数据自动告警</a:t>
            </a:r>
            <a:endParaRPr lang="zh-CN" sz="1000" dirty="0"/>
          </a:p>
        </p:txBody>
      </p:sp>
      <p:sp>
        <p:nvSpPr>
          <p:cNvPr id="13" name="Text 10"/>
          <p:cNvSpPr/>
          <p:nvPr/>
        </p:nvSpPr>
        <p:spPr>
          <a:xfrm>
            <a:off x="5193878" y="2970386"/>
            <a:ext cx="339469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传统方式局限</a:t>
            </a:r>
            <a:endParaRPr lang="zh-CN" sz="1200" dirty="0"/>
          </a:p>
        </p:txBody>
      </p:sp>
      <p:sp>
        <p:nvSpPr>
          <p:cNvPr id="14" name="Text 11"/>
          <p:cNvSpPr/>
          <p:nvPr/>
        </p:nvSpPr>
        <p:spPr>
          <a:xfrm>
            <a:off x="5193878" y="3293790"/>
            <a:ext cx="3394695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定期体检不能反映日常波动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部分老人不愿持续佩戴手环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普通护士站主要处理主动呼叫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纸质记录不利于连续分析</a:t>
            </a:r>
            <a:endParaRPr lang="zh-CN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2924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管理与体验痛点：告警发出了，不等于问题解决了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275978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管理与沟通层面的痛点根源在于：缺少统一指挥中枢、标准化处置SOP、事件追溯机制和面向家属的信息服务端。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176353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痛点七：应急响应缺少标准流程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23577" y="2086942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传统方式依靠现场呼喊、对讲机或电话逐级通知，容易导致信息传递慢、责任人不明确、处置方式不一致、过程没有记录。</a:t>
            </a:r>
            <a:endParaRPr lang="zh-CN" sz="10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691" y="2657103"/>
            <a:ext cx="196304" cy="19630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49003" y="2653010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信息传递慢</a:t>
            </a:r>
            <a:endParaRPr lang="zh-CN" sz="12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2691" y="3315667"/>
            <a:ext cx="196304" cy="19630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49003" y="3311575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责任人不明确</a:t>
            </a:r>
            <a:endParaRPr lang="zh-CN" sz="12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2691" y="3974232"/>
            <a:ext cx="196304" cy="19630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49003" y="3970139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处置过程无记录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4736455" y="176353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痛点八：家属信息不对称</a:t>
            </a:r>
            <a:endParaRPr lang="zh-CN" sz="1200" dirty="0"/>
          </a:p>
        </p:txBody>
      </p:sp>
      <p:sp>
        <p:nvSpPr>
          <p:cNvPr id="13" name="Text 8"/>
          <p:cNvSpPr/>
          <p:nvPr/>
        </p:nvSpPr>
        <p:spPr>
          <a:xfrm>
            <a:off x="4736455" y="2086942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家属主要通过探望和电话了解老人状态，缺少统一信息入口。突发事件后易产生信息反馈不及时、责任边界争议，导致信任下降。</a:t>
            </a:r>
            <a:endParaRPr lang="zh-CN" sz="1000" dirty="0"/>
          </a:p>
        </p:txBody>
      </p:sp>
      <p:sp>
        <p:nvSpPr>
          <p:cNvPr id="14" name="Text 9"/>
          <p:cNvSpPr/>
          <p:nvPr/>
        </p:nvSpPr>
        <p:spPr>
          <a:xfrm>
            <a:off x="4736455" y="263663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技术方向</a:t>
            </a:r>
            <a:endParaRPr lang="zh-CN" sz="1200" dirty="0"/>
          </a:p>
        </p:txBody>
      </p:sp>
      <p:sp>
        <p:nvSpPr>
          <p:cNvPr id="15" name="Text 10"/>
          <p:cNvSpPr/>
          <p:nvPr/>
        </p:nvSpPr>
        <p:spPr>
          <a:xfrm>
            <a:off x="4736455" y="2960043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数字驾驶舱统一展示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移动终端接收告警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标准化任务派发与处置留痕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家属端推送必要状态信息</a:t>
            </a:r>
            <a:endParaRPr lang="zh-CN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五类传感器构成养老机构的"感官系统"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传感器负责把现实世界中的状态和事件转化为数字信号，是整个感知体系的起点。所有设备应具有统一编号和位置档案。</a:t>
            </a:r>
            <a:endParaRPr lang="zh-CN" sz="500" dirty="0"/>
          </a:p>
        </p:txBody>
      </p:sp>
      <p:sp>
        <p:nvSpPr>
          <p:cNvPr id="4" name="Shape 2"/>
          <p:cNvSpPr/>
          <p:nvPr/>
        </p:nvSpPr>
        <p:spPr>
          <a:xfrm>
            <a:off x="523577" y="733202"/>
            <a:ext cx="2677120" cy="563687"/>
          </a:xfrm>
          <a:prstGeom prst="roundRect">
            <a:avLst>
              <a:gd name="adj" fmla="val 487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3750" y="803374"/>
            <a:ext cx="196304" cy="196304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47700" y="857324"/>
            <a:ext cx="88329" cy="8832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3750" y="1032346"/>
            <a:ext cx="2536775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门磁传感器</a:t>
            </a:r>
            <a:endParaRPr lang="zh-CN" sz="600" dirty="0"/>
          </a:p>
        </p:txBody>
      </p:sp>
      <p:sp>
        <p:nvSpPr>
          <p:cNvPr id="8" name="Text 5"/>
          <p:cNvSpPr/>
          <p:nvPr/>
        </p:nvSpPr>
        <p:spPr>
          <a:xfrm>
            <a:off x="593750" y="1148135"/>
            <a:ext cx="253677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感知门窗开合状态</a:t>
            </a:r>
            <a:endParaRPr lang="zh-CN" sz="500" dirty="0"/>
          </a:p>
        </p:txBody>
      </p:sp>
      <p:sp>
        <p:nvSpPr>
          <p:cNvPr id="9" name="Shape 6"/>
          <p:cNvSpPr/>
          <p:nvPr/>
        </p:nvSpPr>
        <p:spPr>
          <a:xfrm>
            <a:off x="3233365" y="733202"/>
            <a:ext cx="2677195" cy="563687"/>
          </a:xfrm>
          <a:prstGeom prst="roundRect">
            <a:avLst>
              <a:gd name="adj" fmla="val 487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303538" y="803374"/>
            <a:ext cx="196304" cy="196304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57488" y="857324"/>
            <a:ext cx="88329" cy="88329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03538" y="1032346"/>
            <a:ext cx="253685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烟感传感器</a:t>
            </a:r>
            <a:endParaRPr lang="zh-CN" sz="600" dirty="0"/>
          </a:p>
        </p:txBody>
      </p:sp>
      <p:sp>
        <p:nvSpPr>
          <p:cNvPr id="13" name="Text 9"/>
          <p:cNvSpPr/>
          <p:nvPr/>
        </p:nvSpPr>
        <p:spPr>
          <a:xfrm>
            <a:off x="3303538" y="1148135"/>
            <a:ext cx="253685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感知烟雾与早期火情</a:t>
            </a:r>
            <a:endParaRPr lang="zh-CN" sz="500" dirty="0"/>
          </a:p>
        </p:txBody>
      </p:sp>
      <p:sp>
        <p:nvSpPr>
          <p:cNvPr id="14" name="Shape 10"/>
          <p:cNvSpPr/>
          <p:nvPr/>
        </p:nvSpPr>
        <p:spPr>
          <a:xfrm>
            <a:off x="5943228" y="733202"/>
            <a:ext cx="2677195" cy="563687"/>
          </a:xfrm>
          <a:prstGeom prst="roundRect">
            <a:avLst>
              <a:gd name="adj" fmla="val 487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013400" y="803374"/>
            <a:ext cx="196304" cy="196304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67351" y="857324"/>
            <a:ext cx="88329" cy="88329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013400" y="1032346"/>
            <a:ext cx="253685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水浸传感器</a:t>
            </a:r>
            <a:endParaRPr lang="zh-CN" sz="600" dirty="0"/>
          </a:p>
        </p:txBody>
      </p:sp>
      <p:sp>
        <p:nvSpPr>
          <p:cNvPr id="18" name="Text 13"/>
          <p:cNvSpPr/>
          <p:nvPr/>
        </p:nvSpPr>
        <p:spPr>
          <a:xfrm>
            <a:off x="6013400" y="1148135"/>
            <a:ext cx="253685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感知漏水与地面积水</a:t>
            </a:r>
            <a:endParaRPr lang="zh-CN" sz="500" dirty="0"/>
          </a:p>
        </p:txBody>
      </p:sp>
      <p:sp>
        <p:nvSpPr>
          <p:cNvPr id="19" name="Shape 14"/>
          <p:cNvSpPr/>
          <p:nvPr/>
        </p:nvSpPr>
        <p:spPr>
          <a:xfrm>
            <a:off x="523577" y="1329556"/>
            <a:ext cx="4032052" cy="563687"/>
          </a:xfrm>
          <a:prstGeom prst="roundRect">
            <a:avLst>
              <a:gd name="adj" fmla="val 487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593750" y="1399729"/>
            <a:ext cx="196304" cy="196304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700" y="1453679"/>
            <a:ext cx="88329" cy="88329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93750" y="1628701"/>
            <a:ext cx="3891707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红外传感器</a:t>
            </a:r>
            <a:endParaRPr lang="zh-CN" sz="600" dirty="0"/>
          </a:p>
        </p:txBody>
      </p:sp>
      <p:sp>
        <p:nvSpPr>
          <p:cNvPr id="23" name="Text 17"/>
          <p:cNvSpPr/>
          <p:nvPr/>
        </p:nvSpPr>
        <p:spPr>
          <a:xfrm>
            <a:off x="593750" y="1744489"/>
            <a:ext cx="3891707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感知人员移动与区域活动</a:t>
            </a:r>
            <a:endParaRPr lang="zh-CN" sz="500" dirty="0"/>
          </a:p>
        </p:txBody>
      </p:sp>
      <p:sp>
        <p:nvSpPr>
          <p:cNvPr id="24" name="Shape 18"/>
          <p:cNvSpPr/>
          <p:nvPr/>
        </p:nvSpPr>
        <p:spPr>
          <a:xfrm>
            <a:off x="4588297" y="1329556"/>
            <a:ext cx="4032126" cy="563687"/>
          </a:xfrm>
          <a:prstGeom prst="roundRect">
            <a:avLst>
              <a:gd name="adj" fmla="val 487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4658469" y="1399729"/>
            <a:ext cx="196304" cy="196304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12419" y="1453679"/>
            <a:ext cx="88329" cy="88329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4658469" y="1628701"/>
            <a:ext cx="3891781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毫米波雷达</a:t>
            </a:r>
            <a:endParaRPr lang="zh-CN" sz="600" dirty="0"/>
          </a:p>
        </p:txBody>
      </p:sp>
      <p:sp>
        <p:nvSpPr>
          <p:cNvPr id="28" name="Text 21"/>
          <p:cNvSpPr/>
          <p:nvPr/>
        </p:nvSpPr>
        <p:spPr>
          <a:xfrm>
            <a:off x="4658469" y="1744489"/>
            <a:ext cx="3891781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感知存在、跌倒、呼吸与生命体征</a:t>
            </a:r>
            <a:endParaRPr lang="zh-CN" sz="500" dirty="0"/>
          </a:p>
        </p:txBody>
      </p:sp>
      <p:pic>
        <p:nvPicPr>
          <p:cNvPr id="29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0239" y="1930003"/>
            <a:ext cx="7223522" cy="3947220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1912779" y="3786215"/>
            <a:ext cx="1673748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传感器</a:t>
            </a:r>
            <a:endParaRPr lang="zh-CN" sz="1350" dirty="0"/>
          </a:p>
        </p:txBody>
      </p:sp>
      <p:sp>
        <p:nvSpPr>
          <p:cNvPr id="31" name="Text 23"/>
          <p:cNvSpPr/>
          <p:nvPr/>
        </p:nvSpPr>
        <p:spPr>
          <a:xfrm>
            <a:off x="6139276" y="3760533"/>
            <a:ext cx="1673747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边缘网关</a:t>
            </a:r>
            <a:endParaRPr lang="zh-CN" sz="1350" dirty="0"/>
          </a:p>
        </p:txBody>
      </p:sp>
      <p:sp>
        <p:nvSpPr>
          <p:cNvPr id="32" name="Text 24"/>
          <p:cNvSpPr/>
          <p:nvPr/>
        </p:nvSpPr>
        <p:spPr>
          <a:xfrm>
            <a:off x="4074608" y="3768883"/>
            <a:ext cx="1673747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</a:t>
            </a:r>
            <a:endParaRPr lang="zh-CN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1578"/>
            <a:ext cx="8096845" cy="324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门磁与烟感：管理出入口，发现早期火情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919386"/>
            <a:ext cx="3913733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🚪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门磁传感器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1179686"/>
            <a:ext cx="3913733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检测门和窗的开启、关闭状态。典型位置：认知症专区房门、院区主要出入口、阳台门、消防通道门。</a:t>
            </a:r>
            <a:endParaRPr lang="zh-CN" sz="850" dirty="0"/>
          </a:p>
        </p:txBody>
      </p:sp>
      <p:sp>
        <p:nvSpPr>
          <p:cNvPr id="5" name="Shape 3"/>
          <p:cNvSpPr/>
          <p:nvPr/>
        </p:nvSpPr>
        <p:spPr>
          <a:xfrm>
            <a:off x="2473300" y="1610097"/>
            <a:ext cx="14288" cy="2657549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6" name="Shape 4"/>
          <p:cNvSpPr/>
          <p:nvPr/>
        </p:nvSpPr>
        <p:spPr>
          <a:xfrm>
            <a:off x="2273871" y="1727150"/>
            <a:ext cx="220861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7" name="Shape 5"/>
          <p:cNvSpPr/>
          <p:nvPr/>
        </p:nvSpPr>
        <p:spPr>
          <a:xfrm>
            <a:off x="2439033" y="1692883"/>
            <a:ext cx="82823" cy="82823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8" name="Text 6"/>
          <p:cNvSpPr/>
          <p:nvPr/>
        </p:nvSpPr>
        <p:spPr>
          <a:xfrm>
            <a:off x="523577" y="1648048"/>
            <a:ext cx="1515070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老人夜间打开房门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2466156" y="2355279"/>
            <a:ext cx="220861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0" name="Shape 8"/>
          <p:cNvSpPr/>
          <p:nvPr/>
        </p:nvSpPr>
        <p:spPr>
          <a:xfrm>
            <a:off x="2439033" y="2321012"/>
            <a:ext cx="82823" cy="82823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1" name="Text 9"/>
          <p:cNvSpPr/>
          <p:nvPr/>
        </p:nvSpPr>
        <p:spPr>
          <a:xfrm>
            <a:off x="2922240" y="2276177"/>
            <a:ext cx="1515070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门磁状态变化上传平台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2273871" y="2909218"/>
            <a:ext cx="220861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3" name="Shape 11"/>
          <p:cNvSpPr/>
          <p:nvPr/>
        </p:nvSpPr>
        <p:spPr>
          <a:xfrm>
            <a:off x="2439033" y="2874950"/>
            <a:ext cx="82823" cy="82823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4" name="Text 12"/>
          <p:cNvSpPr/>
          <p:nvPr/>
        </p:nvSpPr>
        <p:spPr>
          <a:xfrm>
            <a:off x="523577" y="2830116"/>
            <a:ext cx="1515070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平台判断时间、区域与风险等级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2466156" y="3463156"/>
            <a:ext cx="220861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6" name="Shape 14"/>
          <p:cNvSpPr/>
          <p:nvPr/>
        </p:nvSpPr>
        <p:spPr>
          <a:xfrm>
            <a:off x="2439033" y="3428888"/>
            <a:ext cx="82823" cy="82823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7" name="Text 15"/>
          <p:cNvSpPr/>
          <p:nvPr/>
        </p:nvSpPr>
        <p:spPr>
          <a:xfrm>
            <a:off x="2922240" y="3384054"/>
            <a:ext cx="1515070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推送护理人员完成现场确认</a:t>
            </a:r>
            <a:endParaRPr lang="zh-CN" sz="1000" dirty="0"/>
          </a:p>
        </p:txBody>
      </p:sp>
      <p:sp>
        <p:nvSpPr>
          <p:cNvPr id="18" name="Text 16"/>
          <p:cNvSpPr/>
          <p:nvPr/>
        </p:nvSpPr>
        <p:spPr>
          <a:xfrm>
            <a:off x="523577" y="4372421"/>
            <a:ext cx="3913733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安装重点：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控制磁铁与传感器距离；避免金属门体影响信号；设备编号与具体门位绑定。</a:t>
            </a:r>
            <a:endParaRPr lang="zh-CN" sz="850" dirty="0"/>
          </a:p>
        </p:txBody>
      </p:sp>
      <p:sp>
        <p:nvSpPr>
          <p:cNvPr id="19" name="Text 17"/>
          <p:cNvSpPr/>
          <p:nvPr/>
        </p:nvSpPr>
        <p:spPr>
          <a:xfrm>
            <a:off x="4711452" y="919386"/>
            <a:ext cx="3913733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🔥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烟感传感器</a:t>
            </a:r>
            <a:endParaRPr lang="zh-CN" sz="1000" dirty="0"/>
          </a:p>
        </p:txBody>
      </p:sp>
      <p:sp>
        <p:nvSpPr>
          <p:cNvPr id="20" name="Text 18"/>
          <p:cNvSpPr/>
          <p:nvPr/>
        </p:nvSpPr>
        <p:spPr>
          <a:xfrm>
            <a:off x="4711452" y="1179686"/>
            <a:ext cx="3913733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发现烟雾浓度异常并发出声光或联网告警。典型位置：老人居室、厨房、配电间、走廊和公共区域。</a:t>
            </a:r>
            <a:endParaRPr lang="zh-CN" sz="850" dirty="0"/>
          </a:p>
        </p:txBody>
      </p:sp>
      <p:sp>
        <p:nvSpPr>
          <p:cNvPr id="21" name="Shape 19"/>
          <p:cNvSpPr/>
          <p:nvPr/>
        </p:nvSpPr>
        <p:spPr>
          <a:xfrm>
            <a:off x="6661175" y="1610097"/>
            <a:ext cx="14288" cy="2103611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2" name="Shape 20"/>
          <p:cNvSpPr/>
          <p:nvPr/>
        </p:nvSpPr>
        <p:spPr>
          <a:xfrm>
            <a:off x="6461745" y="1727150"/>
            <a:ext cx="220861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3" name="Shape 21"/>
          <p:cNvSpPr/>
          <p:nvPr/>
        </p:nvSpPr>
        <p:spPr>
          <a:xfrm>
            <a:off x="6626907" y="1692883"/>
            <a:ext cx="82823" cy="82823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4" name="Text 22"/>
          <p:cNvSpPr/>
          <p:nvPr/>
        </p:nvSpPr>
        <p:spPr>
          <a:xfrm>
            <a:off x="4711452" y="1648048"/>
            <a:ext cx="1515070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烟雾异常触发本地声光报警</a:t>
            </a:r>
            <a:endParaRPr lang="zh-CN" sz="1000" dirty="0"/>
          </a:p>
        </p:txBody>
      </p:sp>
      <p:sp>
        <p:nvSpPr>
          <p:cNvPr id="25" name="Shape 23"/>
          <p:cNvSpPr/>
          <p:nvPr/>
        </p:nvSpPr>
        <p:spPr>
          <a:xfrm>
            <a:off x="6654031" y="2355279"/>
            <a:ext cx="220861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6" name="Shape 24"/>
          <p:cNvSpPr/>
          <p:nvPr/>
        </p:nvSpPr>
        <p:spPr>
          <a:xfrm>
            <a:off x="6626907" y="2321012"/>
            <a:ext cx="82823" cy="82823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7" name="Text 25"/>
          <p:cNvSpPr/>
          <p:nvPr/>
        </p:nvSpPr>
        <p:spPr>
          <a:xfrm>
            <a:off x="7110115" y="2276177"/>
            <a:ext cx="1515070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信息上传平台，驾驶舱弹窗</a:t>
            </a:r>
            <a:endParaRPr lang="zh-CN" sz="1000" dirty="0"/>
          </a:p>
        </p:txBody>
      </p:sp>
      <p:sp>
        <p:nvSpPr>
          <p:cNvPr id="28" name="Shape 26"/>
          <p:cNvSpPr/>
          <p:nvPr/>
        </p:nvSpPr>
        <p:spPr>
          <a:xfrm>
            <a:off x="6461745" y="2909218"/>
            <a:ext cx="220861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9" name="Shape 27"/>
          <p:cNvSpPr/>
          <p:nvPr/>
        </p:nvSpPr>
        <p:spPr>
          <a:xfrm>
            <a:off x="6626907" y="2874950"/>
            <a:ext cx="82823" cy="82823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30" name="Text 28"/>
          <p:cNvSpPr/>
          <p:nvPr/>
        </p:nvSpPr>
        <p:spPr>
          <a:xfrm>
            <a:off x="4711452" y="2830116"/>
            <a:ext cx="1515070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启动人员处置和消防预案</a:t>
            </a:r>
            <a:endParaRPr lang="zh-CN" sz="1000" dirty="0"/>
          </a:p>
        </p:txBody>
      </p:sp>
      <p:sp>
        <p:nvSpPr>
          <p:cNvPr id="31" name="Text 29"/>
          <p:cNvSpPr/>
          <p:nvPr/>
        </p:nvSpPr>
        <p:spPr>
          <a:xfrm>
            <a:off x="4711452" y="3818483"/>
            <a:ext cx="4370933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安装重点：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避开空调强气流；避免直接安装在灶台上方；按消防要求规划布点。</a:t>
            </a:r>
            <a:endParaRPr lang="zh-CN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205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水浸与红外：感知环境积水和人员移动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14202"/>
            <a:ext cx="388873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💧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水浸传感器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1447130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检测地面积水和管道渗漏。典型位置：卫生间地漏附近、洗衣房、厨房、水管主管道旁、地下设备区域。</a:t>
            </a:r>
            <a:endParaRPr lang="zh-CN" sz="10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691" y="2017291"/>
            <a:ext cx="196304" cy="19630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49003" y="2013198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卫生间漏水 → 探头接触积水</a:t>
            </a:r>
            <a:endParaRPr lang="zh-CN" sz="12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2691" y="2675855"/>
            <a:ext cx="196304" cy="19630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49003" y="2671762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平台发出告警，通知人员</a:t>
            </a:r>
            <a:endParaRPr lang="zh-CN" sz="12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2691" y="3334420"/>
            <a:ext cx="196304" cy="19630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49003" y="3330327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必要时联动电磁阀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523577" y="3874368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安装重点：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探头靠近最先积水位置；避免被日常清洁长期浸泡；设备应具备相应防水能力。</a:t>
            </a:r>
            <a:endParaRPr lang="zh-CN" sz="1000" dirty="0"/>
          </a:p>
        </p:txBody>
      </p:sp>
      <p:sp>
        <p:nvSpPr>
          <p:cNvPr id="12" name="Text 7"/>
          <p:cNvSpPr/>
          <p:nvPr/>
        </p:nvSpPr>
        <p:spPr>
          <a:xfrm>
            <a:off x="4736455" y="1114202"/>
            <a:ext cx="388873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👁️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红外传感器</a:t>
            </a:r>
            <a:endParaRPr lang="zh-CN" sz="1200" dirty="0"/>
          </a:p>
        </p:txBody>
      </p:sp>
      <p:sp>
        <p:nvSpPr>
          <p:cNvPr id="13" name="Text 8"/>
          <p:cNvSpPr/>
          <p:nvPr/>
        </p:nvSpPr>
        <p:spPr>
          <a:xfrm>
            <a:off x="4736455" y="1447130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感知人体移动和区域活动。典型位置：走廊、卧室门口、起居空间、楼梯口。</a:t>
            </a:r>
            <a:endParaRPr lang="zh-CN" sz="10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85568" y="2017291"/>
            <a:ext cx="196304" cy="19630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161880" y="2013198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夜间检测到连续移动轨迹</a:t>
            </a:r>
            <a:endParaRPr lang="zh-CN" sz="12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85568" y="2675855"/>
            <a:ext cx="196304" cy="196304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5161880" y="2671762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系统结合时间和区域判断异常</a:t>
            </a:r>
            <a:endParaRPr lang="zh-CN" sz="120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85568" y="3334420"/>
            <a:ext cx="196304" cy="196304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5161880" y="3330327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推送护理人员查看</a:t>
            </a:r>
            <a:endParaRPr lang="zh-CN" sz="1200" dirty="0"/>
          </a:p>
        </p:txBody>
      </p:sp>
      <p:sp>
        <p:nvSpPr>
          <p:cNvPr id="20" name="Shape 12"/>
          <p:cNvSpPr/>
          <p:nvPr/>
        </p:nvSpPr>
        <p:spPr>
          <a:xfrm>
            <a:off x="4736455" y="3874368"/>
            <a:ext cx="3888730" cy="719733"/>
          </a:xfrm>
          <a:prstGeom prst="roundRect">
            <a:avLst>
              <a:gd name="adj" fmla="val 7639"/>
            </a:avLst>
          </a:prstGeom>
          <a:solidFill>
            <a:srgbClr val="FCF2B5"/>
          </a:solidFill>
          <a:ln/>
        </p:spPr>
      </p:sp>
      <p:pic>
        <p:nvPicPr>
          <p:cNvPr id="21" name="Image 6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67349" y="4066208"/>
            <a:ext cx="163637" cy="130894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5161880" y="4024833"/>
            <a:ext cx="333241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技术局限：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红外主要感知移动目标，人体静止时可能无法持续判断存在状态，需与毫米波雷达配合使用。</a:t>
            </a:r>
            <a:endParaRPr lang="zh-CN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513755"/>
            <a:ext cx="4667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毫米波雷达：私密空间中的无感监护设备</a:t>
            </a:r>
            <a:endParaRPr lang="zh-CN" sz="2000" dirty="0"/>
          </a:p>
        </p:txBody>
      </p:sp>
      <p:sp>
        <p:nvSpPr>
          <p:cNvPr id="4" name="Text 1"/>
          <p:cNvSpPr/>
          <p:nvPr/>
        </p:nvSpPr>
        <p:spPr>
          <a:xfrm>
            <a:off x="3952577" y="967234"/>
            <a:ext cx="4667845" cy="317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毫米波雷达通过电磁波感知人体运动和微小变化，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不需要采集清晰图像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，是卧室、卫生间等私密区域的首选监护方案。</a:t>
            </a:r>
            <a:endParaRPr lang="zh-CN" sz="850" dirty="0"/>
          </a:p>
        </p:txBody>
      </p:sp>
      <p:sp>
        <p:nvSpPr>
          <p:cNvPr id="5" name="Text 2"/>
          <p:cNvSpPr/>
          <p:nvPr/>
        </p:nvSpPr>
        <p:spPr>
          <a:xfrm>
            <a:off x="3952577" y="1474961"/>
            <a:ext cx="22016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主要能力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2577" y="1735336"/>
            <a:ext cx="216768" cy="2167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281562" y="1772543"/>
            <a:ext cx="1872704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跌倒检测</a:t>
            </a:r>
            <a:endParaRPr lang="zh-CN" sz="1000" dirty="0"/>
          </a:p>
        </p:txBody>
      </p:sp>
      <p:sp>
        <p:nvSpPr>
          <p:cNvPr id="8" name="Text 4"/>
          <p:cNvSpPr/>
          <p:nvPr/>
        </p:nvSpPr>
        <p:spPr>
          <a:xfrm>
            <a:off x="4281562" y="2021681"/>
            <a:ext cx="1872704" cy="317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分析人体高度、速度和姿态变化，判断跌倒事件</a:t>
            </a:r>
            <a:endParaRPr lang="zh-CN" sz="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2577" y="2518172"/>
            <a:ext cx="216768" cy="21676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281562" y="2555379"/>
            <a:ext cx="1872704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睡眠监测</a:t>
            </a:r>
            <a:endParaRPr lang="zh-CN" sz="1000" dirty="0"/>
          </a:p>
        </p:txBody>
      </p:sp>
      <p:sp>
        <p:nvSpPr>
          <p:cNvPr id="11" name="Text 6"/>
          <p:cNvSpPr/>
          <p:nvPr/>
        </p:nvSpPr>
        <p:spPr>
          <a:xfrm>
            <a:off x="4281562" y="2804517"/>
            <a:ext cx="1872704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分析呼吸、体动、离床和在床状态</a:t>
            </a:r>
            <a:endParaRPr lang="zh-CN" sz="8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2577" y="3142506"/>
            <a:ext cx="216768" cy="21676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281562" y="3179713"/>
            <a:ext cx="1872704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生命体征感知</a:t>
            </a:r>
            <a:endParaRPr lang="zh-CN" sz="1000" dirty="0"/>
          </a:p>
        </p:txBody>
      </p:sp>
      <p:sp>
        <p:nvSpPr>
          <p:cNvPr id="14" name="Text 8"/>
          <p:cNvSpPr/>
          <p:nvPr/>
        </p:nvSpPr>
        <p:spPr>
          <a:xfrm>
            <a:off x="4281562" y="3428851"/>
            <a:ext cx="1872704" cy="317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在产品能力范围内分析呼吸、心率等数据</a:t>
            </a:r>
            <a:endParaRPr lang="zh-CN" sz="85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52577" y="3925342"/>
            <a:ext cx="216768" cy="216768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4281562" y="3962549"/>
            <a:ext cx="1872704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静止存在</a:t>
            </a:r>
            <a:endParaRPr lang="zh-CN" sz="1000" dirty="0"/>
          </a:p>
        </p:txBody>
      </p:sp>
      <p:sp>
        <p:nvSpPr>
          <p:cNvPr id="17" name="Text 10"/>
          <p:cNvSpPr/>
          <p:nvPr/>
        </p:nvSpPr>
        <p:spPr>
          <a:xfrm>
            <a:off x="4281562" y="4211687"/>
            <a:ext cx="1872704" cy="317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补足红外传感器难以持续检测静止人体的不足</a:t>
            </a:r>
            <a:endParaRPr lang="zh-CN" sz="850" dirty="0"/>
          </a:p>
        </p:txBody>
      </p:sp>
      <p:sp>
        <p:nvSpPr>
          <p:cNvPr id="18" name="Shape 11"/>
          <p:cNvSpPr/>
          <p:nvPr/>
        </p:nvSpPr>
        <p:spPr>
          <a:xfrm>
            <a:off x="6345436" y="1385218"/>
            <a:ext cx="2357810" cy="3244453"/>
          </a:xfrm>
          <a:prstGeom prst="roundRect">
            <a:avLst>
              <a:gd name="adj" fmla="val 3311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19" name="Text 12"/>
          <p:cNvSpPr/>
          <p:nvPr/>
        </p:nvSpPr>
        <p:spPr>
          <a:xfrm>
            <a:off x="6453783" y="1474961"/>
            <a:ext cx="2141116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隐私优势</a:t>
            </a:r>
            <a:endParaRPr lang="zh-CN" sz="1000" dirty="0"/>
          </a:p>
        </p:txBody>
      </p:sp>
      <p:sp>
        <p:nvSpPr>
          <p:cNvPr id="20" name="Text 13"/>
          <p:cNvSpPr/>
          <p:nvPr/>
        </p:nvSpPr>
        <p:spPr>
          <a:xfrm>
            <a:off x="6453783" y="1724099"/>
            <a:ext cx="2141116" cy="5383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2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不采集老人面部和生活画面</a:t>
            </a:r>
            <a:endParaRPr lang="zh-CN" sz="850" dirty="0"/>
          </a:p>
          <a:p>
            <a:pPr algn="l" marL="172720" indent="-172720">
              <a:lnSpc>
                <a:spcPct val="122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更适合卧室和卫生间部署</a:t>
            </a:r>
            <a:endParaRPr lang="zh-CN" sz="850" dirty="0"/>
          </a:p>
          <a:p>
            <a:pPr algn="l" marL="172720" indent="-172720">
              <a:lnSpc>
                <a:spcPct val="122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降低老人对"被监控"的抵触感</a:t>
            </a:r>
            <a:endParaRPr lang="zh-CN" sz="850" dirty="0"/>
          </a:p>
        </p:txBody>
      </p:sp>
      <p:sp>
        <p:nvSpPr>
          <p:cNvPr id="21" name="Text 14"/>
          <p:cNvSpPr/>
          <p:nvPr/>
        </p:nvSpPr>
        <p:spPr>
          <a:xfrm>
            <a:off x="6453783" y="2352154"/>
            <a:ext cx="2141116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推荐安装位置</a:t>
            </a:r>
            <a:endParaRPr lang="zh-CN" sz="1000" dirty="0"/>
          </a:p>
        </p:txBody>
      </p:sp>
      <p:sp>
        <p:nvSpPr>
          <p:cNvPr id="22" name="Text 15"/>
          <p:cNvSpPr/>
          <p:nvPr/>
        </p:nvSpPr>
        <p:spPr>
          <a:xfrm>
            <a:off x="6453783" y="2601292"/>
            <a:ext cx="2141116" cy="5383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2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老人卧室床位上方</a:t>
            </a:r>
            <a:endParaRPr lang="zh-CN" sz="850" dirty="0"/>
          </a:p>
          <a:p>
            <a:pPr algn="l" marL="172720" indent="-172720">
              <a:lnSpc>
                <a:spcPct val="122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卫生间天花板</a:t>
            </a:r>
            <a:endParaRPr lang="zh-CN" sz="850" dirty="0"/>
          </a:p>
          <a:p>
            <a:pPr algn="l" marL="172720" indent="-172720">
              <a:lnSpc>
                <a:spcPct val="122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不适合安装摄像头的私密区域</a:t>
            </a:r>
            <a:endParaRPr lang="zh-CN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2026-08-01T07:48:09Z</dcterms:created>
  <dcterms:modified xsi:type="dcterms:W3CDTF">2026-08-01T07:48:09Z</dcterms:modified>
</cp:coreProperties>
</file>