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1.png"/><Relationship Id="rId4" Type="http://schemas.openxmlformats.org/officeDocument/2006/relationships/image" Target="../media/image-10-2.svg"/><Relationship Id="rId5" Type="http://schemas.openxmlformats.org/officeDocument/2006/relationships/image" Target="../media/image-10-1.png"/><Relationship Id="rId6" Type="http://schemas.openxmlformats.org/officeDocument/2006/relationships/image" Target="../media/image-10-2.svg"/><Relationship Id="rId7" Type="http://schemas.openxmlformats.org/officeDocument/2006/relationships/image" Target="../media/image-10-1.png"/><Relationship Id="rId8" Type="http://schemas.openxmlformats.org/officeDocument/2006/relationships/image" Target="../media/image-10-2.svg"/><Relationship Id="rId9" Type="http://schemas.openxmlformats.org/officeDocument/2006/relationships/image" Target="../media/image-10-9.png"/><Relationship Id="rId10" Type="http://schemas.openxmlformats.org/officeDocument/2006/relationships/image" Target="../media/image-10-10.svg"/><Relationship Id="rId11" Type="http://schemas.openxmlformats.org/officeDocument/2006/relationships/image" Target="../media/image-10-9.png"/><Relationship Id="rId12" Type="http://schemas.openxmlformats.org/officeDocument/2006/relationships/image" Target="../media/image-10-10.svg"/><Relationship Id="rId13" Type="http://schemas.openxmlformats.org/officeDocument/2006/relationships/image" Target="../media/image-10-1.png"/><Relationship Id="rId14" Type="http://schemas.openxmlformats.org/officeDocument/2006/relationships/image" Target="../media/image-10-2.svg"/><Relationship Id="rId15" Type="http://schemas.openxmlformats.org/officeDocument/2006/relationships/image" Target="../media/image-10-1.png"/><Relationship Id="rId16" Type="http://schemas.openxmlformats.org/officeDocument/2006/relationships/image" Target="../media/image-10-2.svg"/><Relationship Id="rId17" Type="http://schemas.openxmlformats.org/officeDocument/2006/relationships/image" Target="../media/image-10-17.png"/><Relationship Id="rId18" Type="http://schemas.openxmlformats.org/officeDocument/2006/relationships/image" Target="../media/image-10-18.png"/><Relationship Id="rId19" Type="http://schemas.openxmlformats.org/officeDocument/2006/relationships/slideLayout" Target="../slideLayouts/slideLayout2.xml"/><Relationship Id="rId20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svg"/><Relationship Id="rId3" Type="http://schemas.openxmlformats.org/officeDocument/2006/relationships/image" Target="../media/image-14-1.png"/><Relationship Id="rId4" Type="http://schemas.openxmlformats.org/officeDocument/2006/relationships/image" Target="../media/image-14-2.svg"/><Relationship Id="rId5" Type="http://schemas.openxmlformats.org/officeDocument/2006/relationships/image" Target="../media/image-14-1.png"/><Relationship Id="rId6" Type="http://schemas.openxmlformats.org/officeDocument/2006/relationships/image" Target="../media/image-14-2.svg"/><Relationship Id="rId7" Type="http://schemas.openxmlformats.org/officeDocument/2006/relationships/image" Target="../media/image-14-1.png"/><Relationship Id="rId8" Type="http://schemas.openxmlformats.org/officeDocument/2006/relationships/image" Target="../media/image-14-2.svg"/><Relationship Id="rId9" Type="http://schemas.openxmlformats.org/officeDocument/2006/relationships/image" Target="../media/image-14-9.png"/><Relationship Id="rId10" Type="http://schemas.openxmlformats.org/officeDocument/2006/relationships/image" Target="../media/image-14-10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svg"/><Relationship Id="rId3" Type="http://schemas.openxmlformats.org/officeDocument/2006/relationships/image" Target="../media/image-16-1.png"/><Relationship Id="rId4" Type="http://schemas.openxmlformats.org/officeDocument/2006/relationships/image" Target="../media/image-16-2.svg"/><Relationship Id="rId5" Type="http://schemas.openxmlformats.org/officeDocument/2006/relationships/image" Target="../media/image-16-1.png"/><Relationship Id="rId6" Type="http://schemas.openxmlformats.org/officeDocument/2006/relationships/image" Target="../media/image-16-2.svg"/><Relationship Id="rId7" Type="http://schemas.openxmlformats.org/officeDocument/2006/relationships/image" Target="../media/image-16-1.png"/><Relationship Id="rId8" Type="http://schemas.openxmlformats.org/officeDocument/2006/relationships/image" Target="../media/image-16-2.svg"/><Relationship Id="rId9" Type="http://schemas.openxmlformats.org/officeDocument/2006/relationships/image" Target="../media/image-16-1.png"/><Relationship Id="rId10" Type="http://schemas.openxmlformats.org/officeDocument/2006/relationships/image" Target="../media/image-16-2.svg"/><Relationship Id="rId11" Type="http://schemas.openxmlformats.org/officeDocument/2006/relationships/image" Target="../media/image-16-11.png"/><Relationship Id="rId12" Type="http://schemas.openxmlformats.org/officeDocument/2006/relationships/image" Target="../media/image-16-12.svg"/><Relationship Id="rId13" Type="http://schemas.openxmlformats.org/officeDocument/2006/relationships/image" Target="../media/image-16-11.png"/><Relationship Id="rId14" Type="http://schemas.openxmlformats.org/officeDocument/2006/relationships/image" Target="../media/image-16-12.svg"/><Relationship Id="rId15" Type="http://schemas.openxmlformats.org/officeDocument/2006/relationships/image" Target="../media/image-16-11.png"/><Relationship Id="rId16" Type="http://schemas.openxmlformats.org/officeDocument/2006/relationships/image" Target="../media/image-16-12.svg"/><Relationship Id="rId17" Type="http://schemas.openxmlformats.org/officeDocument/2006/relationships/image" Target="../media/image-16-11.png"/><Relationship Id="rId18" Type="http://schemas.openxmlformats.org/officeDocument/2006/relationships/image" Target="../media/image-16-12.svg"/><Relationship Id="rId19" Type="http://schemas.openxmlformats.org/officeDocument/2006/relationships/image" Target="../media/image-16-11.png"/><Relationship Id="rId20" Type="http://schemas.openxmlformats.org/officeDocument/2006/relationships/image" Target="../media/image-16-12.svg"/><Relationship Id="rId21" Type="http://schemas.openxmlformats.org/officeDocument/2006/relationships/image" Target="../media/image-16-11.png"/><Relationship Id="rId22" Type="http://schemas.openxmlformats.org/officeDocument/2006/relationships/image" Target="../media/image-16-12.svg"/><Relationship Id="rId23" Type="http://schemas.openxmlformats.org/officeDocument/2006/relationships/image" Target="../media/image-16-11.png"/><Relationship Id="rId24" Type="http://schemas.openxmlformats.org/officeDocument/2006/relationships/image" Target="../media/image-16-12.svg"/><Relationship Id="rId25" Type="http://schemas.openxmlformats.org/officeDocument/2006/relationships/image" Target="../media/image-16-11.png"/><Relationship Id="rId26" Type="http://schemas.openxmlformats.org/officeDocument/2006/relationships/image" Target="../media/image-16-12.svg"/><Relationship Id="rId27" Type="http://schemas.openxmlformats.org/officeDocument/2006/relationships/image" Target="../media/image-16-11.png"/><Relationship Id="rId28" Type="http://schemas.openxmlformats.org/officeDocument/2006/relationships/image" Target="../media/image-16-12.svg"/><Relationship Id="rId29" Type="http://schemas.openxmlformats.org/officeDocument/2006/relationships/image" Target="../media/image-16-11.png"/><Relationship Id="rId30" Type="http://schemas.openxmlformats.org/officeDocument/2006/relationships/image" Target="../media/image-16-12.svg"/><Relationship Id="rId31" Type="http://schemas.openxmlformats.org/officeDocument/2006/relationships/slideLayout" Target="../slideLayouts/slideLayout2.xml"/><Relationship Id="rId3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svg"/><Relationship Id="rId3" Type="http://schemas.openxmlformats.org/officeDocument/2006/relationships/image" Target="../media/image-17-1.png"/><Relationship Id="rId4" Type="http://schemas.openxmlformats.org/officeDocument/2006/relationships/image" Target="../media/image-17-2.svg"/><Relationship Id="rId5" Type="http://schemas.openxmlformats.org/officeDocument/2006/relationships/image" Target="../media/image-17-1.png"/><Relationship Id="rId6" Type="http://schemas.openxmlformats.org/officeDocument/2006/relationships/image" Target="../media/image-17-2.svg"/><Relationship Id="rId7" Type="http://schemas.openxmlformats.org/officeDocument/2006/relationships/image" Target="../media/image-17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3.png"/><Relationship Id="rId5" Type="http://schemas.openxmlformats.org/officeDocument/2006/relationships/image" Target="../media/image-4-3.png"/><Relationship Id="rId6" Type="http://schemas.openxmlformats.org/officeDocument/2006/relationships/image" Target="../media/image-4-3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4.png"/><Relationship Id="rId5" Type="http://schemas.openxmlformats.org/officeDocument/2006/relationships/image" Target="../media/image-6-5.svg"/><Relationship Id="rId6" Type="http://schemas.openxmlformats.org/officeDocument/2006/relationships/image" Target="../media/image-6-6.png"/><Relationship Id="rId7" Type="http://schemas.openxmlformats.org/officeDocument/2006/relationships/image" Target="../media/image-6-7.svg"/><Relationship Id="rId8" Type="http://schemas.openxmlformats.org/officeDocument/2006/relationships/image" Target="../media/image-6-8.png"/><Relationship Id="rId9" Type="http://schemas.openxmlformats.org/officeDocument/2006/relationships/image" Target="../media/image-6-9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7982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让养老院拥有智慧大脑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726555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企业SOP与实操指导 · 《人工智能养老产品系统设计与工程交付》· 项目三：公办养老机构智能化改造系统设计项目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083222"/>
            <a:ext cx="2611636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9234" y="2218879"/>
            <a:ext cx="23403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用户调研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659234" y="2489895"/>
            <a:ext cx="234032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痛点矩阵·需求文档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3266108" y="2083222"/>
            <a:ext cx="2611710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01764" y="2218879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系统架构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3401764" y="2489895"/>
            <a:ext cx="234039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四层架构·设备布点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6008712" y="2083222"/>
            <a:ext cx="2611710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44369" y="2218879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数字驾驶舱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6144369" y="2489895"/>
            <a:ext cx="234039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交互原型·选型清单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523577" y="2965847"/>
            <a:ext cx="3982938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9234" y="3101504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工程验证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659234" y="3372520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部署测试·系统联调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4637410" y="2965847"/>
            <a:ext cx="3983013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73067" y="3101504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终审汇报</a:t>
            </a:r>
            <a:endParaRPr lang="zh-CN" sz="1200" dirty="0"/>
          </a:p>
        </p:txBody>
      </p:sp>
      <p:sp>
        <p:nvSpPr>
          <p:cNvPr id="18" name="Text 16"/>
          <p:cNvSpPr/>
          <p:nvPr/>
        </p:nvSpPr>
        <p:spPr>
          <a:xfrm>
            <a:off x="4773067" y="3372520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答辩评审·成果归档</a:t>
            </a:r>
            <a:endParaRPr lang="zh-CN" sz="1000" dirty="0"/>
          </a:p>
        </p:txBody>
      </p:sp>
      <p:sp>
        <p:nvSpPr>
          <p:cNvPr id="19" name="Shape 17"/>
          <p:cNvSpPr/>
          <p:nvPr/>
        </p:nvSpPr>
        <p:spPr>
          <a:xfrm>
            <a:off x="523577" y="3864843"/>
            <a:ext cx="2257574" cy="198834"/>
          </a:xfrm>
          <a:prstGeom prst="roundRect">
            <a:avLst>
              <a:gd name="adj" fmla="val 22122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02084" y="3904059"/>
            <a:ext cx="2557760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本教材配套课件 · 项目三 · 企业SOP与实操指导</a:t>
            </a:r>
            <a:endParaRPr lang="zh-CN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3055"/>
            <a:ext cx="8096845" cy="3248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技术方案定稿：形成可执行的工程依据</a:t>
            </a:r>
            <a:endParaRPr lang="zh-CN" sz="2000" dirty="0"/>
          </a:p>
        </p:txBody>
      </p:sp>
      <p:sp>
        <p:nvSpPr>
          <p:cNvPr id="3" name="Text 1"/>
          <p:cNvSpPr/>
          <p:nvPr/>
        </p:nvSpPr>
        <p:spPr>
          <a:xfrm>
            <a:off x="523577" y="904280"/>
            <a:ext cx="8554045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技术方案文档不是概念说明，它是工程验证和后续实施的正式依据。定稿后需三方确认并冻结版本，后续变更须填写变更申请并评估影响。</a:t>
            </a:r>
            <a:endParaRPr lang="zh-CN" sz="850" dirty="0"/>
          </a:p>
        </p:txBody>
      </p:sp>
      <p:sp>
        <p:nvSpPr>
          <p:cNvPr id="4" name="Text 2"/>
          <p:cNvSpPr/>
          <p:nvPr/>
        </p:nvSpPr>
        <p:spPr>
          <a:xfrm>
            <a:off x="523577" y="1265039"/>
            <a:ext cx="391373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技术方案文档结构</a:t>
            </a:r>
            <a:endParaRPr lang="zh-CN" sz="10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532186"/>
            <a:ext cx="1910283" cy="66779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05445" y="1656904"/>
            <a:ext cx="160369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项目概述</a:t>
            </a:r>
            <a:endParaRPr lang="zh-CN" sz="1000" dirty="0"/>
          </a:p>
        </p:txBody>
      </p:sp>
      <p:sp>
        <p:nvSpPr>
          <p:cNvPr id="7" name="Text 4"/>
          <p:cNvSpPr/>
          <p:nvPr/>
        </p:nvSpPr>
        <p:spPr>
          <a:xfrm>
            <a:off x="705445" y="1912441"/>
            <a:ext cx="160369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背景·目标·范围·约束</a:t>
            </a:r>
            <a:endParaRPr lang="zh-CN" sz="8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27027" y="1532186"/>
            <a:ext cx="1910283" cy="66779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708895" y="1656904"/>
            <a:ext cx="160369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需求分析</a:t>
            </a:r>
            <a:endParaRPr lang="zh-CN" sz="1000" dirty="0"/>
          </a:p>
        </p:txBody>
      </p:sp>
      <p:sp>
        <p:nvSpPr>
          <p:cNvPr id="10" name="Text 6"/>
          <p:cNvSpPr/>
          <p:nvPr/>
        </p:nvSpPr>
        <p:spPr>
          <a:xfrm>
            <a:off x="2708895" y="1912441"/>
            <a:ext cx="160369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引用调研阶段确认的需求文档</a:t>
            </a:r>
            <a:endParaRPr lang="zh-CN" sz="8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293144"/>
            <a:ext cx="1910283" cy="66779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05445" y="2417862"/>
            <a:ext cx="160369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系统架构</a:t>
            </a:r>
            <a:endParaRPr lang="zh-CN" sz="1000" dirty="0"/>
          </a:p>
        </p:txBody>
      </p:sp>
      <p:sp>
        <p:nvSpPr>
          <p:cNvPr id="13" name="Text 8"/>
          <p:cNvSpPr/>
          <p:nvPr/>
        </p:nvSpPr>
        <p:spPr>
          <a:xfrm>
            <a:off x="705445" y="2673400"/>
            <a:ext cx="160369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四层架构图·组件说明·数据流</a:t>
            </a:r>
            <a:endParaRPr lang="zh-CN" sz="8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27027" y="2293144"/>
            <a:ext cx="1910283" cy="66779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2708895" y="2417862"/>
            <a:ext cx="160369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设备布点方案</a:t>
            </a:r>
            <a:endParaRPr lang="zh-CN" sz="1000" dirty="0"/>
          </a:p>
        </p:txBody>
      </p:sp>
      <p:sp>
        <p:nvSpPr>
          <p:cNvPr id="16" name="Text 10"/>
          <p:cNvSpPr/>
          <p:nvPr/>
        </p:nvSpPr>
        <p:spPr>
          <a:xfrm>
            <a:off x="2708895" y="2673400"/>
            <a:ext cx="160369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各楼层布点图·设备清单·安装说明</a:t>
            </a:r>
            <a:endParaRPr lang="zh-CN" sz="85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054102"/>
            <a:ext cx="1910283" cy="83061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705445" y="3178820"/>
            <a:ext cx="160369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数字驾驶舱设计</a:t>
            </a:r>
            <a:endParaRPr lang="zh-CN" sz="1000" dirty="0"/>
          </a:p>
        </p:txBody>
      </p:sp>
      <p:sp>
        <p:nvSpPr>
          <p:cNvPr id="19" name="Text 12"/>
          <p:cNvSpPr/>
          <p:nvPr/>
        </p:nvSpPr>
        <p:spPr>
          <a:xfrm>
            <a:off x="705445" y="3434358"/>
            <a:ext cx="160369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界面原型·交互说明·视觉规范</a:t>
            </a:r>
            <a:endParaRPr lang="zh-CN" sz="850" dirty="0"/>
          </a:p>
        </p:txBody>
      </p:sp>
      <p:pic>
        <p:nvPicPr>
          <p:cNvPr id="20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527027" y="3054102"/>
            <a:ext cx="1910283" cy="830610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2708895" y="3178820"/>
            <a:ext cx="160369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告警闭环流程</a:t>
            </a:r>
            <a:endParaRPr lang="zh-CN" sz="1000" dirty="0"/>
          </a:p>
        </p:txBody>
      </p:sp>
      <p:sp>
        <p:nvSpPr>
          <p:cNvPr id="22" name="Text 14"/>
          <p:cNvSpPr/>
          <p:nvPr/>
        </p:nvSpPr>
        <p:spPr>
          <a:xfrm>
            <a:off x="2708895" y="3434358"/>
            <a:ext cx="1603697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告警等级·分发策略·处置SOP·超时升级</a:t>
            </a:r>
            <a:endParaRPr lang="zh-CN" sz="850" dirty="0"/>
          </a:p>
        </p:txBody>
      </p:sp>
      <p:pic>
        <p:nvPicPr>
          <p:cNvPr id="23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23577" y="3977878"/>
            <a:ext cx="1910283" cy="667792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705445" y="4102596"/>
            <a:ext cx="160369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部署实施计划</a:t>
            </a:r>
            <a:endParaRPr lang="zh-CN" sz="1000" dirty="0"/>
          </a:p>
        </p:txBody>
      </p:sp>
      <p:sp>
        <p:nvSpPr>
          <p:cNvPr id="25" name="Text 16"/>
          <p:cNvSpPr/>
          <p:nvPr/>
        </p:nvSpPr>
        <p:spPr>
          <a:xfrm>
            <a:off x="705445" y="4358134"/>
            <a:ext cx="160369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施工时间表·人员安排·风险预案</a:t>
            </a:r>
            <a:endParaRPr lang="zh-CN" sz="850" dirty="0"/>
          </a:p>
        </p:txBody>
      </p:sp>
      <p:pic>
        <p:nvPicPr>
          <p:cNvPr id="26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527027" y="3977878"/>
            <a:ext cx="1910283" cy="667792"/>
          </a:xfrm>
          <a:prstGeom prst="rect">
            <a:avLst/>
          </a:prstGeom>
        </p:spPr>
      </p:pic>
      <p:sp>
        <p:nvSpPr>
          <p:cNvPr id="27" name="Text 17"/>
          <p:cNvSpPr/>
          <p:nvPr/>
        </p:nvSpPr>
        <p:spPr>
          <a:xfrm>
            <a:off x="2708895" y="4102596"/>
            <a:ext cx="1603697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验收标准</a:t>
            </a:r>
            <a:endParaRPr lang="zh-CN" sz="1000" dirty="0"/>
          </a:p>
        </p:txBody>
      </p:sp>
      <p:sp>
        <p:nvSpPr>
          <p:cNvPr id="28" name="Text 18"/>
          <p:cNvSpPr/>
          <p:nvPr/>
        </p:nvSpPr>
        <p:spPr>
          <a:xfrm>
            <a:off x="2708895" y="4358134"/>
            <a:ext cx="160369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功能清单·性能指标·测试方法</a:t>
            </a:r>
            <a:endParaRPr lang="zh-CN" sz="850" dirty="0"/>
          </a:p>
        </p:txBody>
      </p:sp>
      <p:sp>
        <p:nvSpPr>
          <p:cNvPr id="29" name="Text 19"/>
          <p:cNvSpPr/>
          <p:nvPr/>
        </p:nvSpPr>
        <p:spPr>
          <a:xfrm>
            <a:off x="4711452" y="1265039"/>
            <a:ext cx="391373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评审与冻结流程</a:t>
            </a:r>
            <a:endParaRPr lang="zh-CN" sz="1000" dirty="0"/>
          </a:p>
        </p:txBody>
      </p:sp>
      <p:pic>
        <p:nvPicPr>
          <p:cNvPr id="30" name="Image 8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711452" y="1532186"/>
            <a:ext cx="3913733" cy="1761158"/>
          </a:xfrm>
          <a:prstGeom prst="rect">
            <a:avLst/>
          </a:prstGeom>
        </p:spPr>
      </p:pic>
      <p:sp>
        <p:nvSpPr>
          <p:cNvPr id="31" name="Text 20"/>
          <p:cNvSpPr/>
          <p:nvPr/>
        </p:nvSpPr>
        <p:spPr>
          <a:xfrm>
            <a:off x="5300999" y="1615151"/>
            <a:ext cx="684894" cy="995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提交初稿</a:t>
            </a:r>
            <a:endParaRPr lang="zh-CN" sz="600" dirty="0"/>
          </a:p>
        </p:txBody>
      </p:sp>
      <p:sp>
        <p:nvSpPr>
          <p:cNvPr id="32" name="Text 21"/>
          <p:cNvSpPr/>
          <p:nvPr/>
        </p:nvSpPr>
        <p:spPr>
          <a:xfrm>
            <a:off x="5300999" y="1744804"/>
            <a:ext cx="684894" cy="1560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6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上传技术方案草案供评审</a:t>
            </a:r>
            <a:endParaRPr lang="zh-CN" sz="500" dirty="0"/>
          </a:p>
        </p:txBody>
      </p:sp>
      <p:sp>
        <p:nvSpPr>
          <p:cNvPr id="33" name="Text 22"/>
          <p:cNvSpPr/>
          <p:nvPr/>
        </p:nvSpPr>
        <p:spPr>
          <a:xfrm>
            <a:off x="5978367" y="2936020"/>
            <a:ext cx="688658" cy="995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规范审核</a:t>
            </a:r>
            <a:endParaRPr lang="zh-CN" sz="600" dirty="0"/>
          </a:p>
        </p:txBody>
      </p:sp>
      <p:sp>
        <p:nvSpPr>
          <p:cNvPr id="34" name="Text 23"/>
          <p:cNvSpPr/>
          <p:nvPr/>
        </p:nvSpPr>
        <p:spPr>
          <a:xfrm>
            <a:off x="5978367" y="3065672"/>
            <a:ext cx="688658" cy="1560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6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课程指导者审查格式与规范</a:t>
            </a:r>
            <a:endParaRPr lang="zh-CN" sz="500" dirty="0"/>
          </a:p>
        </p:txBody>
      </p:sp>
      <p:sp>
        <p:nvSpPr>
          <p:cNvPr id="35" name="Text 24"/>
          <p:cNvSpPr/>
          <p:nvPr/>
        </p:nvSpPr>
        <p:spPr>
          <a:xfrm>
            <a:off x="6648209" y="1601980"/>
            <a:ext cx="684894" cy="995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技术审核</a:t>
            </a:r>
            <a:endParaRPr lang="zh-CN" sz="600" dirty="0"/>
          </a:p>
        </p:txBody>
      </p:sp>
      <p:sp>
        <p:nvSpPr>
          <p:cNvPr id="36" name="Text 25"/>
          <p:cNvSpPr/>
          <p:nvPr/>
        </p:nvSpPr>
        <p:spPr>
          <a:xfrm>
            <a:off x="6648209" y="1731633"/>
            <a:ext cx="684894" cy="1560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6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企业导师核验技术可行性</a:t>
            </a:r>
            <a:endParaRPr lang="zh-CN" sz="500" dirty="0"/>
          </a:p>
        </p:txBody>
      </p:sp>
      <p:sp>
        <p:nvSpPr>
          <p:cNvPr id="37" name="Text 26"/>
          <p:cNvSpPr/>
          <p:nvPr/>
        </p:nvSpPr>
        <p:spPr>
          <a:xfrm>
            <a:off x="7325577" y="2936020"/>
            <a:ext cx="684895" cy="995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三方确认</a:t>
            </a:r>
            <a:endParaRPr lang="zh-CN" sz="600" dirty="0"/>
          </a:p>
        </p:txBody>
      </p:sp>
      <p:sp>
        <p:nvSpPr>
          <p:cNvPr id="38" name="Text 27"/>
          <p:cNvSpPr/>
          <p:nvPr/>
        </p:nvSpPr>
        <p:spPr>
          <a:xfrm>
            <a:off x="7325577" y="3065672"/>
            <a:ext cx="684895" cy="1560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96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机构、企业与课程方达成一致</a:t>
            </a:r>
            <a:endParaRPr lang="zh-CN" sz="500" dirty="0"/>
          </a:p>
        </p:txBody>
      </p:sp>
      <p:sp>
        <p:nvSpPr>
          <p:cNvPr id="39" name="Shape 28"/>
          <p:cNvSpPr/>
          <p:nvPr/>
        </p:nvSpPr>
        <p:spPr>
          <a:xfrm>
            <a:off x="4711452" y="3398118"/>
            <a:ext cx="3913733" cy="548580"/>
          </a:xfrm>
          <a:prstGeom prst="roundRect">
            <a:avLst>
              <a:gd name="adj" fmla="val 8457"/>
            </a:avLst>
          </a:prstGeom>
          <a:solidFill>
            <a:srgbClr val="F9D2EB"/>
          </a:solidFill>
          <a:ln/>
        </p:spPr>
      </p:sp>
      <p:pic>
        <p:nvPicPr>
          <p:cNvPr id="40" name="Image 9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821882" y="3553792"/>
            <a:ext cx="138038" cy="110430"/>
          </a:xfrm>
          <a:prstGeom prst="rect">
            <a:avLst/>
          </a:prstGeom>
        </p:spPr>
      </p:pic>
      <p:sp>
        <p:nvSpPr>
          <p:cNvPr id="41" name="Text 29"/>
          <p:cNvSpPr/>
          <p:nvPr/>
        </p:nvSpPr>
        <p:spPr>
          <a:xfrm>
            <a:off x="5070351" y="3509590"/>
            <a:ext cx="3444404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冻结后变更须填写变更申请，评估对预算、周期和功能的影响，留存决策记录。</a:t>
            </a:r>
            <a:endParaRPr lang="zh-CN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8544"/>
            <a:ext cx="8096845" cy="294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工程验证：传感器部署与单点测试</a:t>
            </a:r>
            <a:endParaRPr lang="zh-CN" sz="1850" dirty="0"/>
          </a:p>
        </p:txBody>
      </p:sp>
      <p:sp>
        <p:nvSpPr>
          <p:cNvPr id="3" name="Text 1"/>
          <p:cNvSpPr/>
          <p:nvPr/>
        </p:nvSpPr>
        <p:spPr>
          <a:xfrm>
            <a:off x="523577" y="826740"/>
            <a:ext cx="8554045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在真实或模拟养老机构环境中完成传感器安装与单点功能验证，是工程从方案走向实物的关键节点。每一个设备的安装都需有记录、有编号、有验证。</a:t>
            </a:r>
            <a:endParaRPr lang="zh-CN" sz="750" dirty="0"/>
          </a:p>
        </p:txBody>
      </p:sp>
      <p:sp>
        <p:nvSpPr>
          <p:cNvPr id="4" name="Text 2"/>
          <p:cNvSpPr/>
          <p:nvPr/>
        </p:nvSpPr>
        <p:spPr>
          <a:xfrm>
            <a:off x="523577" y="1131317"/>
            <a:ext cx="3926160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部署五步流程</a:t>
            </a:r>
            <a:endParaRPr lang="zh-CN" sz="900" dirty="0"/>
          </a:p>
        </p:txBody>
      </p:sp>
      <p:sp>
        <p:nvSpPr>
          <p:cNvPr id="5" name="Shape 3"/>
          <p:cNvSpPr/>
          <p:nvPr/>
        </p:nvSpPr>
        <p:spPr>
          <a:xfrm>
            <a:off x="523577" y="1365052"/>
            <a:ext cx="400869" cy="601340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8816" y="1571774"/>
            <a:ext cx="150316" cy="18789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1001167" y="1465213"/>
            <a:ext cx="3448571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施工准备</a:t>
            </a:r>
            <a:endParaRPr lang="zh-CN" sz="900" dirty="0"/>
          </a:p>
        </p:txBody>
      </p:sp>
      <p:sp>
        <p:nvSpPr>
          <p:cNvPr id="8" name="Text 6"/>
          <p:cNvSpPr/>
          <p:nvPr/>
        </p:nvSpPr>
        <p:spPr>
          <a:xfrm>
            <a:off x="1001167" y="1689348"/>
            <a:ext cx="3448571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确认时间窗口，避开休息时段，准备工具与标签</a:t>
            </a:r>
            <a:endParaRPr lang="zh-CN" sz="750" dirty="0"/>
          </a:p>
        </p:txBody>
      </p:sp>
      <p:sp>
        <p:nvSpPr>
          <p:cNvPr id="9" name="Shape 7"/>
          <p:cNvSpPr/>
          <p:nvPr/>
        </p:nvSpPr>
        <p:spPr>
          <a:xfrm>
            <a:off x="523577" y="2043112"/>
            <a:ext cx="400869" cy="601340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8816" y="2249835"/>
            <a:ext cx="150316" cy="18789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1001167" y="2143274"/>
            <a:ext cx="3448571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线缆敷设</a:t>
            </a:r>
            <a:endParaRPr lang="zh-CN" sz="900" dirty="0"/>
          </a:p>
        </p:txBody>
      </p:sp>
      <p:sp>
        <p:nvSpPr>
          <p:cNvPr id="12" name="Text 10"/>
          <p:cNvSpPr/>
          <p:nvPr/>
        </p:nvSpPr>
        <p:spPr>
          <a:xfrm>
            <a:off x="1001167" y="2367409"/>
            <a:ext cx="3448571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规划网线、电源线路径，走线隐蔽整洁安全</a:t>
            </a:r>
            <a:endParaRPr lang="zh-CN" sz="750" dirty="0"/>
          </a:p>
        </p:txBody>
      </p:sp>
      <p:sp>
        <p:nvSpPr>
          <p:cNvPr id="13" name="Shape 11"/>
          <p:cNvSpPr/>
          <p:nvPr/>
        </p:nvSpPr>
        <p:spPr>
          <a:xfrm>
            <a:off x="523577" y="2721173"/>
            <a:ext cx="400869" cy="601340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8816" y="2927896"/>
            <a:ext cx="150316" cy="18789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1001167" y="2821335"/>
            <a:ext cx="3448571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传感器安装</a:t>
            </a:r>
            <a:endParaRPr lang="zh-CN" sz="900" dirty="0"/>
          </a:p>
        </p:txBody>
      </p:sp>
      <p:sp>
        <p:nvSpPr>
          <p:cNvPr id="16" name="Text 14"/>
          <p:cNvSpPr/>
          <p:nvPr/>
        </p:nvSpPr>
        <p:spPr>
          <a:xfrm>
            <a:off x="1001167" y="3045470"/>
            <a:ext cx="3448571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按布点图逐一安装，扫码登记ID，绑定楼层房间位置</a:t>
            </a:r>
            <a:endParaRPr lang="zh-CN" sz="750" dirty="0"/>
          </a:p>
        </p:txBody>
      </p:sp>
      <p:sp>
        <p:nvSpPr>
          <p:cNvPr id="17" name="Shape 15"/>
          <p:cNvSpPr/>
          <p:nvPr/>
        </p:nvSpPr>
        <p:spPr>
          <a:xfrm>
            <a:off x="523577" y="3399234"/>
            <a:ext cx="400869" cy="601340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8816" y="3605957"/>
            <a:ext cx="150316" cy="18789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1001167" y="3499396"/>
            <a:ext cx="3448571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单点功能测试</a:t>
            </a:r>
            <a:endParaRPr lang="zh-CN" sz="900" dirty="0"/>
          </a:p>
        </p:txBody>
      </p:sp>
      <p:sp>
        <p:nvSpPr>
          <p:cNvPr id="20" name="Text 18"/>
          <p:cNvSpPr/>
          <p:nvPr/>
        </p:nvSpPr>
        <p:spPr>
          <a:xfrm>
            <a:off x="1001167" y="3723531"/>
            <a:ext cx="3448571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手动触发各类传感器，验证上报响应</a:t>
            </a:r>
            <a:endParaRPr lang="zh-CN" sz="750" dirty="0"/>
          </a:p>
        </p:txBody>
      </p:sp>
      <p:sp>
        <p:nvSpPr>
          <p:cNvPr id="21" name="Shape 19"/>
          <p:cNvSpPr/>
          <p:nvPr/>
        </p:nvSpPr>
        <p:spPr>
          <a:xfrm>
            <a:off x="523577" y="4077295"/>
            <a:ext cx="400869" cy="601340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8816" y="4284018"/>
            <a:ext cx="150316" cy="18789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1001167" y="4177457"/>
            <a:ext cx="3448571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安装质量检查</a:t>
            </a:r>
            <a:endParaRPr lang="zh-CN" sz="900" dirty="0"/>
          </a:p>
        </p:txBody>
      </p:sp>
      <p:sp>
        <p:nvSpPr>
          <p:cNvPr id="24" name="Text 22"/>
          <p:cNvSpPr/>
          <p:nvPr/>
        </p:nvSpPr>
        <p:spPr>
          <a:xfrm>
            <a:off x="1001167" y="4401592"/>
            <a:ext cx="3448571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固定牢固·角度正确·电量充足·信号达标·编号准确</a:t>
            </a:r>
            <a:endParaRPr lang="zh-CN" sz="750" dirty="0"/>
          </a:p>
        </p:txBody>
      </p:sp>
      <p:sp>
        <p:nvSpPr>
          <p:cNvPr id="25" name="Text 23"/>
          <p:cNvSpPr/>
          <p:nvPr/>
        </p:nvSpPr>
        <p:spPr>
          <a:xfrm>
            <a:off x="4699025" y="1131317"/>
            <a:ext cx="3926160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单点测试记录卡字段</a:t>
            </a:r>
            <a:endParaRPr lang="zh-CN" sz="900" dirty="0"/>
          </a:p>
        </p:txBody>
      </p:sp>
      <p:sp>
        <p:nvSpPr>
          <p:cNvPr id="26" name="Shape 24"/>
          <p:cNvSpPr/>
          <p:nvPr/>
        </p:nvSpPr>
        <p:spPr>
          <a:xfrm>
            <a:off x="4699025" y="1365052"/>
            <a:ext cx="3926160" cy="1744117"/>
          </a:xfrm>
          <a:prstGeom prst="roundRect">
            <a:avLst>
              <a:gd name="adj" fmla="val 2414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699025" y="1615232"/>
            <a:ext cx="3926160" cy="626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28" name="Shape 26"/>
          <p:cNvSpPr/>
          <p:nvPr/>
        </p:nvSpPr>
        <p:spPr>
          <a:xfrm>
            <a:off x="4699025" y="1863030"/>
            <a:ext cx="3926160" cy="626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4699025" y="2110829"/>
            <a:ext cx="3926160" cy="626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4699025" y="2358628"/>
            <a:ext cx="3926160" cy="626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31" name="Shape 29"/>
          <p:cNvSpPr/>
          <p:nvPr/>
        </p:nvSpPr>
        <p:spPr>
          <a:xfrm>
            <a:off x="4699025" y="2611189"/>
            <a:ext cx="3926160" cy="626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32" name="Shape 30"/>
          <p:cNvSpPr/>
          <p:nvPr/>
        </p:nvSpPr>
        <p:spPr>
          <a:xfrm>
            <a:off x="4699025" y="2858988"/>
            <a:ext cx="3926160" cy="626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33" name="Shape 31"/>
          <p:cNvSpPr/>
          <p:nvPr/>
        </p:nvSpPr>
        <p:spPr>
          <a:xfrm>
            <a:off x="6074643" y="1365052"/>
            <a:ext cx="6264" cy="174411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34" name="Shape 32"/>
          <p:cNvSpPr/>
          <p:nvPr/>
        </p:nvSpPr>
        <p:spPr>
          <a:xfrm>
            <a:off x="4703862" y="1369814"/>
            <a:ext cx="1370781" cy="245418"/>
          </a:xfrm>
          <a:custGeom>
            <a:avLst/>
            <a:gdLst/>
            <a:ahLst/>
            <a:cxnLst/>
            <a:rect l="l" t="t" r="r" b="b"/>
            <a:pathLst>
              <a:path w="1370781" h="245418">
                <a:moveTo>
                  <a:pt x="35080" y="0"/>
                </a:moveTo>
                <a:lnTo>
                  <a:pt x="1370781" y="0"/>
                </a:lnTo>
                <a:lnTo>
                  <a:pt x="1370781" y="245418"/>
                </a:lnTo>
                <a:lnTo>
                  <a:pt x="0" y="245418"/>
                </a:lnTo>
                <a:lnTo>
                  <a:pt x="0" y="35080"/>
                </a:lnTo>
                <a:arcTo hR="35080" wR="35080" stAng="10800000" swAng="5400000"/>
                <a:close/>
              </a:path>
            </a:pathLst>
          </a:custGeom>
          <a:solidFill>
            <a:srgbClr val="FFE1F7"/>
          </a:solidFill>
          <a:ln/>
        </p:spPr>
      </p:sp>
      <p:sp>
        <p:nvSpPr>
          <p:cNvPr id="35" name="Text 33"/>
          <p:cNvSpPr/>
          <p:nvPr/>
        </p:nvSpPr>
        <p:spPr>
          <a:xfrm>
            <a:off x="4804023" y="1420564"/>
            <a:ext cx="1625278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字段</a:t>
            </a:r>
            <a:endParaRPr lang="zh-CN" sz="750" dirty="0"/>
          </a:p>
        </p:txBody>
      </p:sp>
      <p:sp>
        <p:nvSpPr>
          <p:cNvPr id="36" name="Shape 34"/>
          <p:cNvSpPr/>
          <p:nvPr/>
        </p:nvSpPr>
        <p:spPr>
          <a:xfrm>
            <a:off x="6074643" y="1369814"/>
            <a:ext cx="2545779" cy="245418"/>
          </a:xfrm>
          <a:custGeom>
            <a:avLst/>
            <a:gdLst/>
            <a:ahLst/>
            <a:cxnLst/>
            <a:rect l="l" t="t" r="r" b="b"/>
            <a:pathLst>
              <a:path w="2545779" h="245418">
                <a:moveTo>
                  <a:pt x="0" y="0"/>
                </a:moveTo>
                <a:lnTo>
                  <a:pt x="2510699" y="0"/>
                </a:lnTo>
                <a:arcTo hR="35080" wR="35080" stAng="16200000" swAng="5400000"/>
                <a:lnTo>
                  <a:pt x="2545779" y="245418"/>
                </a:lnTo>
                <a:lnTo>
                  <a:pt x="0" y="245418"/>
                </a:lnTo>
                <a:lnTo>
                  <a:pt x="0" y="0"/>
                </a:lnTo>
                <a:close/>
              </a:path>
            </a:pathLst>
          </a:custGeom>
          <a:solidFill>
            <a:srgbClr val="FFE1F7"/>
          </a:solidFill>
          <a:ln/>
        </p:spPr>
      </p:sp>
      <p:sp>
        <p:nvSpPr>
          <p:cNvPr id="37" name="Text 35"/>
          <p:cNvSpPr/>
          <p:nvPr/>
        </p:nvSpPr>
        <p:spPr>
          <a:xfrm>
            <a:off x="6177186" y="1420564"/>
            <a:ext cx="2800276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说明</a:t>
            </a:r>
            <a:endParaRPr lang="zh-CN" sz="750" dirty="0"/>
          </a:p>
        </p:txBody>
      </p:sp>
      <p:sp>
        <p:nvSpPr>
          <p:cNvPr id="38" name="Text 36"/>
          <p:cNvSpPr/>
          <p:nvPr/>
        </p:nvSpPr>
        <p:spPr>
          <a:xfrm>
            <a:off x="4804023" y="1668363"/>
            <a:ext cx="1625278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设备ID / 类型</a:t>
            </a:r>
            <a:endParaRPr lang="zh-CN" sz="750" dirty="0"/>
          </a:p>
        </p:txBody>
      </p:sp>
      <p:sp>
        <p:nvSpPr>
          <p:cNvPr id="39" name="Text 37"/>
          <p:cNvSpPr/>
          <p:nvPr/>
        </p:nvSpPr>
        <p:spPr>
          <a:xfrm>
            <a:off x="6177186" y="1668363"/>
            <a:ext cx="2800276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唯一编号与设备类型</a:t>
            </a:r>
            <a:endParaRPr lang="zh-CN" sz="750" dirty="0"/>
          </a:p>
        </p:txBody>
      </p:sp>
      <p:sp>
        <p:nvSpPr>
          <p:cNvPr id="40" name="Text 38"/>
          <p:cNvSpPr/>
          <p:nvPr/>
        </p:nvSpPr>
        <p:spPr>
          <a:xfrm>
            <a:off x="4804023" y="1916162"/>
            <a:ext cx="1625278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安装位置</a:t>
            </a:r>
            <a:endParaRPr lang="zh-CN" sz="750" dirty="0"/>
          </a:p>
        </p:txBody>
      </p:sp>
      <p:sp>
        <p:nvSpPr>
          <p:cNvPr id="41" name="Text 39"/>
          <p:cNvSpPr/>
          <p:nvPr/>
        </p:nvSpPr>
        <p:spPr>
          <a:xfrm>
            <a:off x="6177186" y="1916162"/>
            <a:ext cx="2800276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楼层·房间·具体点位</a:t>
            </a:r>
            <a:endParaRPr lang="zh-CN" sz="750" dirty="0"/>
          </a:p>
        </p:txBody>
      </p:sp>
      <p:sp>
        <p:nvSpPr>
          <p:cNvPr id="42" name="Text 40"/>
          <p:cNvSpPr/>
          <p:nvPr/>
        </p:nvSpPr>
        <p:spPr>
          <a:xfrm>
            <a:off x="4804023" y="2163961"/>
            <a:ext cx="1625278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触发方式</a:t>
            </a:r>
            <a:endParaRPr lang="zh-CN" sz="750" dirty="0"/>
          </a:p>
        </p:txBody>
      </p:sp>
      <p:sp>
        <p:nvSpPr>
          <p:cNvPr id="43" name="Text 41"/>
          <p:cNvSpPr/>
          <p:nvPr/>
        </p:nvSpPr>
        <p:spPr>
          <a:xfrm>
            <a:off x="6177186" y="2163961"/>
            <a:ext cx="2800276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手动模拟测试方法描述</a:t>
            </a:r>
            <a:endParaRPr lang="zh-CN" sz="750" dirty="0"/>
          </a:p>
        </p:txBody>
      </p:sp>
      <p:sp>
        <p:nvSpPr>
          <p:cNvPr id="44" name="Text 42"/>
          <p:cNvSpPr/>
          <p:nvPr/>
        </p:nvSpPr>
        <p:spPr>
          <a:xfrm>
            <a:off x="4804023" y="2411760"/>
            <a:ext cx="1625278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是否上报 / 信号强度</a:t>
            </a:r>
            <a:endParaRPr lang="zh-CN" sz="750" dirty="0"/>
          </a:p>
        </p:txBody>
      </p:sp>
      <p:sp>
        <p:nvSpPr>
          <p:cNvPr id="45" name="Text 43"/>
          <p:cNvSpPr/>
          <p:nvPr/>
        </p:nvSpPr>
        <p:spPr>
          <a:xfrm>
            <a:off x="6177186" y="2411760"/>
            <a:ext cx="2800276" cy="146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平台收到数据 </a:t>
            </a:r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✅</a:t>
            </a:r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/ </a:t>
            </a:r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❌</a:t>
            </a:r>
            <a:endParaRPr lang="zh-CN" sz="750" dirty="0"/>
          </a:p>
        </p:txBody>
      </p:sp>
      <p:sp>
        <p:nvSpPr>
          <p:cNvPr id="46" name="Text 44"/>
          <p:cNvSpPr/>
          <p:nvPr/>
        </p:nvSpPr>
        <p:spPr>
          <a:xfrm>
            <a:off x="4804023" y="2664321"/>
            <a:ext cx="1625278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测试人 / 时间</a:t>
            </a:r>
            <a:endParaRPr lang="zh-CN" sz="750" dirty="0"/>
          </a:p>
        </p:txBody>
      </p:sp>
      <p:sp>
        <p:nvSpPr>
          <p:cNvPr id="47" name="Text 45"/>
          <p:cNvSpPr/>
          <p:nvPr/>
        </p:nvSpPr>
        <p:spPr>
          <a:xfrm>
            <a:off x="6177186" y="2664321"/>
            <a:ext cx="2800276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责任人与测试时间戳</a:t>
            </a:r>
            <a:endParaRPr lang="zh-CN" sz="750" dirty="0"/>
          </a:p>
        </p:txBody>
      </p:sp>
      <p:sp>
        <p:nvSpPr>
          <p:cNvPr id="48" name="Text 46"/>
          <p:cNvSpPr/>
          <p:nvPr/>
        </p:nvSpPr>
        <p:spPr>
          <a:xfrm>
            <a:off x="4804023" y="2912120"/>
            <a:ext cx="1625278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问题备注</a:t>
            </a:r>
            <a:endParaRPr lang="zh-CN" sz="750" dirty="0"/>
          </a:p>
        </p:txBody>
      </p:sp>
      <p:sp>
        <p:nvSpPr>
          <p:cNvPr id="49" name="Text 47"/>
          <p:cNvSpPr/>
          <p:nvPr/>
        </p:nvSpPr>
        <p:spPr>
          <a:xfrm>
            <a:off x="6177186" y="2912120"/>
            <a:ext cx="2800276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异常描述与整改措施</a:t>
            </a:r>
            <a:endParaRPr lang="zh-CN" sz="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系统联调：验证从传感器到大屏的全链路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联调目标是验证感知设备、边缘网关、平台、数字驾驶舱与移动端是否形成完整、稳定的数据通路，确保每一层的数据流转正确无误。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6915" y="733202"/>
            <a:ext cx="8030096" cy="346278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97235" y="3546017"/>
            <a:ext cx="1714487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展示与推送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1097235" y="2744439"/>
            <a:ext cx="1714487" cy="214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平台处理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1097235" y="1950957"/>
            <a:ext cx="1714487" cy="214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边缘接收</a:t>
            </a:r>
            <a:endParaRPr lang="zh-CN" sz="1350" dirty="0"/>
          </a:p>
        </p:txBody>
      </p:sp>
      <p:sp>
        <p:nvSpPr>
          <p:cNvPr id="8" name="Text 5"/>
          <p:cNvSpPr/>
          <p:nvPr/>
        </p:nvSpPr>
        <p:spPr>
          <a:xfrm>
            <a:off x="1097235" y="1149378"/>
            <a:ext cx="1714487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感知采集</a:t>
            </a:r>
            <a:endParaRPr lang="zh-CN" sz="1350" dirty="0"/>
          </a:p>
        </p:txBody>
      </p:sp>
      <p:sp>
        <p:nvSpPr>
          <p:cNvPr id="9" name="Text 6"/>
          <p:cNvSpPr/>
          <p:nvPr/>
        </p:nvSpPr>
        <p:spPr>
          <a:xfrm>
            <a:off x="523577" y="4265414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六项联调测试项目</a:t>
            </a:r>
            <a:endParaRPr lang="zh-CN" sz="600" dirty="0"/>
          </a:p>
        </p:txBody>
      </p:sp>
      <p:sp>
        <p:nvSpPr>
          <p:cNvPr id="10" name="Shape 7"/>
          <p:cNvSpPr/>
          <p:nvPr/>
        </p:nvSpPr>
        <p:spPr>
          <a:xfrm>
            <a:off x="523577" y="4398392"/>
            <a:ext cx="1967954" cy="357336"/>
          </a:xfrm>
          <a:prstGeom prst="roundRect">
            <a:avLst>
              <a:gd name="adj" fmla="val 7693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98512" y="4473327"/>
            <a:ext cx="181808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测试1：感知→边缘</a:t>
            </a:r>
            <a:endParaRPr lang="zh-CN" sz="600" dirty="0"/>
          </a:p>
        </p:txBody>
      </p:sp>
      <p:sp>
        <p:nvSpPr>
          <p:cNvPr id="12" name="Text 9"/>
          <p:cNvSpPr/>
          <p:nvPr/>
        </p:nvSpPr>
        <p:spPr>
          <a:xfrm>
            <a:off x="598512" y="4602212"/>
            <a:ext cx="181808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触发传感器，网关是否收到数据</a:t>
            </a:r>
            <a:endParaRPr lang="zh-CN" sz="500" dirty="0"/>
          </a:p>
        </p:txBody>
      </p:sp>
      <p:sp>
        <p:nvSpPr>
          <p:cNvPr id="13" name="Shape 10"/>
          <p:cNvSpPr/>
          <p:nvPr/>
        </p:nvSpPr>
        <p:spPr>
          <a:xfrm>
            <a:off x="2524199" y="4398392"/>
            <a:ext cx="1967954" cy="357336"/>
          </a:xfrm>
          <a:prstGeom prst="roundRect">
            <a:avLst>
              <a:gd name="adj" fmla="val 7693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599134" y="4473327"/>
            <a:ext cx="181808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测试2：边缘→平台</a:t>
            </a:r>
            <a:endParaRPr lang="zh-CN" sz="600" dirty="0"/>
          </a:p>
        </p:txBody>
      </p:sp>
      <p:sp>
        <p:nvSpPr>
          <p:cNvPr id="15" name="Text 12"/>
          <p:cNvSpPr/>
          <p:nvPr/>
        </p:nvSpPr>
        <p:spPr>
          <a:xfrm>
            <a:off x="2599134" y="4602212"/>
            <a:ext cx="181808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网关数据是否成功进入数据库</a:t>
            </a:r>
            <a:endParaRPr lang="zh-CN" sz="500" dirty="0"/>
          </a:p>
        </p:txBody>
      </p:sp>
      <p:sp>
        <p:nvSpPr>
          <p:cNvPr id="16" name="Shape 13"/>
          <p:cNvSpPr/>
          <p:nvPr/>
        </p:nvSpPr>
        <p:spPr>
          <a:xfrm>
            <a:off x="523577" y="4788396"/>
            <a:ext cx="1967954" cy="357336"/>
          </a:xfrm>
          <a:prstGeom prst="roundRect">
            <a:avLst>
              <a:gd name="adj" fmla="val 7693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98512" y="4863331"/>
            <a:ext cx="181808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测试3：平台→规则引擎</a:t>
            </a:r>
            <a:endParaRPr lang="zh-CN" sz="600" dirty="0"/>
          </a:p>
        </p:txBody>
      </p:sp>
      <p:sp>
        <p:nvSpPr>
          <p:cNvPr id="18" name="Text 15"/>
          <p:cNvSpPr/>
          <p:nvPr/>
        </p:nvSpPr>
        <p:spPr>
          <a:xfrm>
            <a:off x="598512" y="4992216"/>
            <a:ext cx="181808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规则是否正确生成告警</a:t>
            </a:r>
            <a:endParaRPr lang="zh-CN" sz="500" dirty="0"/>
          </a:p>
        </p:txBody>
      </p:sp>
      <p:sp>
        <p:nvSpPr>
          <p:cNvPr id="19" name="Shape 16"/>
          <p:cNvSpPr/>
          <p:nvPr/>
        </p:nvSpPr>
        <p:spPr>
          <a:xfrm>
            <a:off x="2524199" y="4788396"/>
            <a:ext cx="1967954" cy="357336"/>
          </a:xfrm>
          <a:prstGeom prst="roundRect">
            <a:avLst>
              <a:gd name="adj" fmla="val 7693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2599134" y="4863331"/>
            <a:ext cx="181808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测试4：平台→大屏</a:t>
            </a:r>
            <a:endParaRPr lang="zh-CN" sz="600" dirty="0"/>
          </a:p>
        </p:txBody>
      </p:sp>
      <p:sp>
        <p:nvSpPr>
          <p:cNvPr id="21" name="Text 18"/>
          <p:cNvSpPr/>
          <p:nvPr/>
        </p:nvSpPr>
        <p:spPr>
          <a:xfrm>
            <a:off x="2599134" y="4992216"/>
            <a:ext cx="181808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告警是否在驾驶舱弹窗展示</a:t>
            </a:r>
            <a:endParaRPr lang="zh-CN" sz="500" dirty="0"/>
          </a:p>
        </p:txBody>
      </p:sp>
      <p:sp>
        <p:nvSpPr>
          <p:cNvPr id="22" name="Shape 19"/>
          <p:cNvSpPr/>
          <p:nvPr/>
        </p:nvSpPr>
        <p:spPr>
          <a:xfrm>
            <a:off x="523577" y="5178400"/>
            <a:ext cx="1967954" cy="357336"/>
          </a:xfrm>
          <a:prstGeom prst="roundRect">
            <a:avLst>
              <a:gd name="adj" fmla="val 7693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98512" y="5253335"/>
            <a:ext cx="181808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测试5：平台→移动端</a:t>
            </a:r>
            <a:endParaRPr lang="zh-CN" sz="600" dirty="0"/>
          </a:p>
        </p:txBody>
      </p:sp>
      <p:sp>
        <p:nvSpPr>
          <p:cNvPr id="24" name="Text 21"/>
          <p:cNvSpPr/>
          <p:nvPr/>
        </p:nvSpPr>
        <p:spPr>
          <a:xfrm>
            <a:off x="598512" y="5382220"/>
            <a:ext cx="181808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护理员是否及时收到推送</a:t>
            </a:r>
            <a:endParaRPr lang="zh-CN" sz="500" dirty="0"/>
          </a:p>
        </p:txBody>
      </p:sp>
      <p:sp>
        <p:nvSpPr>
          <p:cNvPr id="25" name="Shape 22"/>
          <p:cNvSpPr/>
          <p:nvPr/>
        </p:nvSpPr>
        <p:spPr>
          <a:xfrm>
            <a:off x="2524199" y="5178400"/>
            <a:ext cx="1967954" cy="357336"/>
          </a:xfrm>
          <a:prstGeom prst="roundRect">
            <a:avLst>
              <a:gd name="adj" fmla="val 7693"/>
            </a:avLst>
          </a:prstGeom>
          <a:solidFill>
            <a:srgbClr val="FFFFFF">
              <a:alpha val="95000"/>
            </a:srgbClr>
          </a:solidFill>
          <a:ln w="9525">
            <a:solidFill>
              <a:srgbClr val="DFB8D1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2599134" y="5253335"/>
            <a:ext cx="181808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测试6：全链路闭环</a:t>
            </a:r>
            <a:endParaRPr lang="zh-CN" sz="600" dirty="0"/>
          </a:p>
        </p:txBody>
      </p:sp>
      <p:sp>
        <p:nvSpPr>
          <p:cNvPr id="27" name="Text 24"/>
          <p:cNvSpPr/>
          <p:nvPr/>
        </p:nvSpPr>
        <p:spPr>
          <a:xfrm>
            <a:off x="2599134" y="5382220"/>
            <a:ext cx="181808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事件发生→感知→告警→推送→处置→归档</a:t>
            </a:r>
            <a:endParaRPr lang="zh-CN" sz="500" dirty="0"/>
          </a:p>
        </p:txBody>
      </p:sp>
      <p:sp>
        <p:nvSpPr>
          <p:cNvPr id="28" name="Text 25"/>
          <p:cNvSpPr/>
          <p:nvPr/>
        </p:nvSpPr>
        <p:spPr>
          <a:xfrm>
            <a:off x="4656609" y="4265414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性能验证关键指标</a:t>
            </a:r>
            <a:endParaRPr lang="zh-CN" sz="600" dirty="0"/>
          </a:p>
        </p:txBody>
      </p:sp>
      <p:sp>
        <p:nvSpPr>
          <p:cNvPr id="29" name="Text 26"/>
          <p:cNvSpPr/>
          <p:nvPr/>
        </p:nvSpPr>
        <p:spPr>
          <a:xfrm>
            <a:off x="4656609" y="4431060"/>
            <a:ext cx="3968576" cy="216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1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≤3s</a:t>
            </a:r>
            <a:endParaRPr lang="en-US" sz="1700" dirty="0"/>
          </a:p>
        </p:txBody>
      </p:sp>
      <p:sp>
        <p:nvSpPr>
          <p:cNvPr id="30" name="Text 27"/>
          <p:cNvSpPr/>
          <p:nvPr/>
        </p:nvSpPr>
        <p:spPr>
          <a:xfrm>
            <a:off x="4656609" y="4704234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响应时间</a:t>
            </a:r>
            <a:endParaRPr lang="zh-CN" sz="600" dirty="0"/>
          </a:p>
        </p:txBody>
      </p:sp>
      <p:sp>
        <p:nvSpPr>
          <p:cNvPr id="31" name="Text 28"/>
          <p:cNvSpPr/>
          <p:nvPr/>
        </p:nvSpPr>
        <p:spPr>
          <a:xfrm>
            <a:off x="4656609" y="4833119"/>
            <a:ext cx="396857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传感器触发到平台生成告警</a:t>
            </a:r>
            <a:endParaRPr lang="zh-CN" sz="500" dirty="0"/>
          </a:p>
        </p:txBody>
      </p:sp>
      <p:sp>
        <p:nvSpPr>
          <p:cNvPr id="32" name="Text 29"/>
          <p:cNvSpPr/>
          <p:nvPr/>
        </p:nvSpPr>
        <p:spPr>
          <a:xfrm>
            <a:off x="4656609" y="5009778"/>
            <a:ext cx="3968576" cy="216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1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≤5s</a:t>
            </a:r>
            <a:endParaRPr lang="en-US" sz="1700" dirty="0"/>
          </a:p>
        </p:txBody>
      </p:sp>
      <p:sp>
        <p:nvSpPr>
          <p:cNvPr id="33" name="Text 30"/>
          <p:cNvSpPr/>
          <p:nvPr/>
        </p:nvSpPr>
        <p:spPr>
          <a:xfrm>
            <a:off x="4656609" y="5282952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推送延迟</a:t>
            </a:r>
            <a:endParaRPr lang="zh-CN" sz="600" dirty="0"/>
          </a:p>
        </p:txBody>
      </p:sp>
      <p:sp>
        <p:nvSpPr>
          <p:cNvPr id="34" name="Text 31"/>
          <p:cNvSpPr/>
          <p:nvPr/>
        </p:nvSpPr>
        <p:spPr>
          <a:xfrm>
            <a:off x="4656609" y="5411837"/>
            <a:ext cx="396857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平台告警到移动端推送到达</a:t>
            </a:r>
            <a:endParaRPr lang="zh-CN" sz="500" dirty="0"/>
          </a:p>
        </p:txBody>
      </p:sp>
      <p:sp>
        <p:nvSpPr>
          <p:cNvPr id="35" name="Text 32"/>
          <p:cNvSpPr/>
          <p:nvPr/>
        </p:nvSpPr>
        <p:spPr>
          <a:xfrm>
            <a:off x="4656609" y="5588496"/>
            <a:ext cx="3968576" cy="216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1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≤1%</a:t>
            </a:r>
            <a:endParaRPr lang="en-US" sz="1700" dirty="0"/>
          </a:p>
        </p:txBody>
      </p:sp>
      <p:sp>
        <p:nvSpPr>
          <p:cNvPr id="36" name="Text 33"/>
          <p:cNvSpPr/>
          <p:nvPr/>
        </p:nvSpPr>
        <p:spPr>
          <a:xfrm>
            <a:off x="4656609" y="5861670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误报率</a:t>
            </a:r>
            <a:endParaRPr lang="zh-CN" sz="600" dirty="0"/>
          </a:p>
        </p:txBody>
      </p:sp>
      <p:sp>
        <p:nvSpPr>
          <p:cNvPr id="37" name="Text 34"/>
          <p:cNvSpPr/>
          <p:nvPr/>
        </p:nvSpPr>
        <p:spPr>
          <a:xfrm>
            <a:off x="4656609" y="5990555"/>
            <a:ext cx="396857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告警规则触发精准度基准</a:t>
            </a:r>
            <a:endParaRPr lang="zh-CN" sz="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4692"/>
            <a:ext cx="8096845" cy="3248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第二次验收：联调结果与性能验证评审</a:t>
            </a:r>
            <a:endParaRPr lang="zh-CN" sz="2000" dirty="0"/>
          </a:p>
        </p:txBody>
      </p:sp>
      <p:sp>
        <p:nvSpPr>
          <p:cNvPr id="3" name="Shape 1"/>
          <p:cNvSpPr/>
          <p:nvPr/>
        </p:nvSpPr>
        <p:spPr>
          <a:xfrm>
            <a:off x="523577" y="905917"/>
            <a:ext cx="940594" cy="167804"/>
          </a:xfrm>
          <a:prstGeom prst="roundRect">
            <a:avLst>
              <a:gd name="adj" fmla="val 22117"/>
            </a:avLst>
          </a:prstGeom>
          <a:solidFill>
            <a:srgbClr val="F9D2EB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9806" y="945654"/>
            <a:ext cx="88329" cy="8832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22263" y="939031"/>
            <a:ext cx="1132880" cy="101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质量门 · 工程验收</a:t>
            </a:r>
            <a:endParaRPr lang="zh-CN" sz="650" dirty="0"/>
          </a:p>
        </p:txBody>
      </p:sp>
      <p:sp>
        <p:nvSpPr>
          <p:cNvPr id="6" name="Shape 3"/>
          <p:cNvSpPr/>
          <p:nvPr/>
        </p:nvSpPr>
        <p:spPr>
          <a:xfrm>
            <a:off x="444103" y="1178496"/>
            <a:ext cx="4072682" cy="2849314"/>
          </a:xfrm>
          <a:prstGeom prst="roundRect">
            <a:avLst>
              <a:gd name="adj" fmla="val 2791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554534" y="1271662"/>
            <a:ext cx="3851821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验收交付物</a:t>
            </a:r>
            <a:endParaRPr lang="zh-CN" sz="1000" dirty="0"/>
          </a:p>
        </p:txBody>
      </p:sp>
      <p:sp>
        <p:nvSpPr>
          <p:cNvPr id="8" name="Text 5"/>
          <p:cNvSpPr/>
          <p:nvPr/>
        </p:nvSpPr>
        <p:spPr>
          <a:xfrm>
            <a:off x="554534" y="1527200"/>
            <a:ext cx="3851821" cy="944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72720" indent="-172720">
              <a:lnSpc>
                <a:spcPct val="123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传感器部署测试记录卡</a:t>
            </a:r>
            <a:endParaRPr lang="zh-CN" sz="850" dirty="0"/>
          </a:p>
          <a:p>
            <a:pPr algn="l" marL="172720" indent="-172720">
              <a:lnSpc>
                <a:spcPct val="123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系统联调测试报告</a:t>
            </a:r>
            <a:endParaRPr lang="zh-CN" sz="850" dirty="0"/>
          </a:p>
          <a:p>
            <a:pPr algn="l" marL="172720" indent="-172720">
              <a:lnSpc>
                <a:spcPct val="123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性能验证报告</a:t>
            </a:r>
            <a:endParaRPr lang="zh-CN" sz="850" dirty="0"/>
          </a:p>
          <a:p>
            <a:pPr algn="l" marL="172720" indent="-172720">
              <a:lnSpc>
                <a:spcPct val="123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问题追踪清单（含整改结果）</a:t>
            </a:r>
            <a:endParaRPr lang="zh-CN" sz="850" dirty="0"/>
          </a:p>
          <a:p>
            <a:pPr algn="l" marL="172720" indent="-172720">
              <a:lnSpc>
                <a:spcPct val="123000"/>
              </a:lnSpc>
              <a:buSzPct val="100000"/>
              <a:buChar char="•"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更新后的技术方案文档</a:t>
            </a:r>
            <a:endParaRPr lang="zh-CN" sz="850" dirty="0"/>
          </a:p>
        </p:txBody>
      </p:sp>
      <p:sp>
        <p:nvSpPr>
          <p:cNvPr id="9" name="Text 6"/>
          <p:cNvSpPr/>
          <p:nvPr/>
        </p:nvSpPr>
        <p:spPr>
          <a:xfrm>
            <a:off x="4711452" y="1271662"/>
            <a:ext cx="3913733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现场验收四环节</a:t>
            </a:r>
            <a:endParaRPr lang="zh-CN" sz="1000" dirty="0"/>
          </a:p>
        </p:txBody>
      </p:sp>
      <p:sp>
        <p:nvSpPr>
          <p:cNvPr id="10" name="Shape 7"/>
          <p:cNvSpPr/>
          <p:nvPr/>
        </p:nvSpPr>
        <p:spPr>
          <a:xfrm>
            <a:off x="4711452" y="1538808"/>
            <a:ext cx="248469" cy="248469"/>
          </a:xfrm>
          <a:prstGeom prst="roundRect">
            <a:avLst>
              <a:gd name="adj" fmla="val 1867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757700" y="1565560"/>
            <a:ext cx="155897" cy="1948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53087" y="1576760"/>
            <a:ext cx="3572098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工程汇报</a:t>
            </a:r>
            <a:endParaRPr lang="zh-CN" sz="1000" dirty="0"/>
          </a:p>
        </p:txBody>
      </p:sp>
      <p:sp>
        <p:nvSpPr>
          <p:cNvPr id="13" name="Text 10"/>
          <p:cNvSpPr/>
          <p:nvPr/>
        </p:nvSpPr>
        <p:spPr>
          <a:xfrm>
            <a:off x="5053087" y="1832297"/>
            <a:ext cx="3572098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项目团队汇报工程验证过程与结果</a:t>
            </a:r>
            <a:endParaRPr lang="zh-CN" sz="850" dirty="0"/>
          </a:p>
        </p:txBody>
      </p:sp>
      <p:sp>
        <p:nvSpPr>
          <p:cNvPr id="14" name="Shape 11"/>
          <p:cNvSpPr/>
          <p:nvPr/>
        </p:nvSpPr>
        <p:spPr>
          <a:xfrm>
            <a:off x="4711452" y="2181448"/>
            <a:ext cx="248469" cy="248469"/>
          </a:xfrm>
          <a:prstGeom prst="roundRect">
            <a:avLst>
              <a:gd name="adj" fmla="val 1867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57700" y="2208200"/>
            <a:ext cx="155897" cy="1948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5053087" y="2219399"/>
            <a:ext cx="3572098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现场抽查</a:t>
            </a:r>
            <a:endParaRPr lang="zh-CN" sz="1000" dirty="0"/>
          </a:p>
        </p:txBody>
      </p:sp>
      <p:sp>
        <p:nvSpPr>
          <p:cNvPr id="17" name="Text 14"/>
          <p:cNvSpPr/>
          <p:nvPr/>
        </p:nvSpPr>
        <p:spPr>
          <a:xfrm>
            <a:off x="5053087" y="2474937"/>
            <a:ext cx="3572098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随机触发传感器，验证全链路告警闭环</a:t>
            </a:r>
            <a:endParaRPr lang="zh-CN" sz="850" dirty="0"/>
          </a:p>
        </p:txBody>
      </p:sp>
      <p:sp>
        <p:nvSpPr>
          <p:cNvPr id="18" name="Shape 15"/>
          <p:cNvSpPr/>
          <p:nvPr/>
        </p:nvSpPr>
        <p:spPr>
          <a:xfrm>
            <a:off x="4711452" y="2824088"/>
            <a:ext cx="248469" cy="248469"/>
          </a:xfrm>
          <a:prstGeom prst="roundRect">
            <a:avLst>
              <a:gd name="adj" fmla="val 1867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757700" y="2850840"/>
            <a:ext cx="155897" cy="1948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5053087" y="2862039"/>
            <a:ext cx="3572098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评审质询</a:t>
            </a:r>
            <a:endParaRPr lang="zh-CN" sz="1000" dirty="0"/>
          </a:p>
        </p:txBody>
      </p:sp>
      <p:sp>
        <p:nvSpPr>
          <p:cNvPr id="21" name="Text 18"/>
          <p:cNvSpPr/>
          <p:nvPr/>
        </p:nvSpPr>
        <p:spPr>
          <a:xfrm>
            <a:off x="5053087" y="3117577"/>
            <a:ext cx="3572098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回答部署、联调、性能与整改相关问题</a:t>
            </a:r>
            <a:endParaRPr lang="zh-CN" sz="850" dirty="0"/>
          </a:p>
        </p:txBody>
      </p:sp>
      <p:sp>
        <p:nvSpPr>
          <p:cNvPr id="22" name="Shape 19"/>
          <p:cNvSpPr/>
          <p:nvPr/>
        </p:nvSpPr>
        <p:spPr>
          <a:xfrm>
            <a:off x="4711452" y="3466728"/>
            <a:ext cx="248469" cy="248469"/>
          </a:xfrm>
          <a:prstGeom prst="roundRect">
            <a:avLst>
              <a:gd name="adj" fmla="val 1867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4757700" y="3493480"/>
            <a:ext cx="155897" cy="19489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5053087" y="3504679"/>
            <a:ext cx="3572098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集中评议</a:t>
            </a:r>
            <a:endParaRPr lang="zh-CN" sz="1000" dirty="0"/>
          </a:p>
        </p:txBody>
      </p:sp>
      <p:sp>
        <p:nvSpPr>
          <p:cNvPr id="25" name="Text 22"/>
          <p:cNvSpPr/>
          <p:nvPr/>
        </p:nvSpPr>
        <p:spPr>
          <a:xfrm>
            <a:off x="5053087" y="3760217"/>
            <a:ext cx="3572098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功能完整性·性能达标·文档质量·问题解决·答辩表现</a:t>
            </a:r>
            <a:endParaRPr lang="zh-CN" sz="850" dirty="0"/>
          </a:p>
        </p:txBody>
      </p:sp>
      <p:sp>
        <p:nvSpPr>
          <p:cNvPr id="26" name="Shape 23"/>
          <p:cNvSpPr/>
          <p:nvPr/>
        </p:nvSpPr>
        <p:spPr>
          <a:xfrm>
            <a:off x="523577" y="4132585"/>
            <a:ext cx="8096845" cy="616223"/>
          </a:xfrm>
          <a:prstGeom prst="roundRect">
            <a:avLst>
              <a:gd name="adj" fmla="val 752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528340" y="4137347"/>
            <a:ext cx="2695724" cy="606698"/>
          </a:xfrm>
          <a:custGeom>
            <a:avLst/>
            <a:gdLst/>
            <a:ahLst/>
            <a:cxnLst/>
            <a:rect l="l" t="t" r="r" b="b"/>
            <a:pathLst>
              <a:path w="2695724" h="606698">
                <a:moveTo>
                  <a:pt x="38660" y="0"/>
                </a:moveTo>
                <a:lnTo>
                  <a:pt x="2695724" y="0"/>
                </a:lnTo>
                <a:lnTo>
                  <a:pt x="2695724" y="606698"/>
                </a:lnTo>
                <a:lnTo>
                  <a:pt x="38660" y="606698"/>
                </a:lnTo>
                <a:arcTo hR="38660" wR="38660" stAng="5400000" swAng="5400000"/>
                <a:lnTo>
                  <a:pt x="0" y="38660"/>
                </a:lnTo>
                <a:arcTo hR="38660" wR="38660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28" name="Text 25"/>
          <p:cNvSpPr/>
          <p:nvPr/>
        </p:nvSpPr>
        <p:spPr>
          <a:xfrm>
            <a:off x="638770" y="4247778"/>
            <a:ext cx="2474863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通过</a:t>
            </a:r>
            <a:endParaRPr lang="zh-CN" sz="1000" dirty="0"/>
          </a:p>
        </p:txBody>
      </p:sp>
      <p:sp>
        <p:nvSpPr>
          <p:cNvPr id="29" name="Text 26"/>
          <p:cNvSpPr/>
          <p:nvPr/>
        </p:nvSpPr>
        <p:spPr>
          <a:xfrm>
            <a:off x="638770" y="4470797"/>
            <a:ext cx="2474863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进入汇报展示阶段</a:t>
            </a:r>
            <a:endParaRPr lang="zh-CN" sz="850" dirty="0"/>
          </a:p>
        </p:txBody>
      </p:sp>
      <p:sp>
        <p:nvSpPr>
          <p:cNvPr id="30" name="Shape 27"/>
          <p:cNvSpPr/>
          <p:nvPr/>
        </p:nvSpPr>
        <p:spPr>
          <a:xfrm>
            <a:off x="3224064" y="4137347"/>
            <a:ext cx="2695798" cy="606698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31" name="Shape 28"/>
          <p:cNvSpPr/>
          <p:nvPr/>
        </p:nvSpPr>
        <p:spPr>
          <a:xfrm>
            <a:off x="3224064" y="4137347"/>
            <a:ext cx="14288" cy="60669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32" name="Text 29"/>
          <p:cNvSpPr/>
          <p:nvPr/>
        </p:nvSpPr>
        <p:spPr>
          <a:xfrm>
            <a:off x="3334494" y="4247778"/>
            <a:ext cx="2474937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有条件通过</a:t>
            </a:r>
            <a:endParaRPr lang="zh-CN" sz="1000" dirty="0"/>
          </a:p>
        </p:txBody>
      </p:sp>
      <p:sp>
        <p:nvSpPr>
          <p:cNvPr id="33" name="Text 30"/>
          <p:cNvSpPr/>
          <p:nvPr/>
        </p:nvSpPr>
        <p:spPr>
          <a:xfrm>
            <a:off x="3334494" y="4470797"/>
            <a:ext cx="247493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形成整改清单，限期补充验证材料</a:t>
            </a:r>
            <a:endParaRPr lang="zh-CN" sz="850" dirty="0"/>
          </a:p>
        </p:txBody>
      </p:sp>
      <p:sp>
        <p:nvSpPr>
          <p:cNvPr id="34" name="Shape 31"/>
          <p:cNvSpPr/>
          <p:nvPr/>
        </p:nvSpPr>
        <p:spPr>
          <a:xfrm>
            <a:off x="5919862" y="4137347"/>
            <a:ext cx="2695798" cy="606698"/>
          </a:xfrm>
          <a:custGeom>
            <a:avLst/>
            <a:gdLst/>
            <a:ahLst/>
            <a:cxnLst/>
            <a:rect l="l" t="t" r="r" b="b"/>
            <a:pathLst>
              <a:path w="2695798" h="606698">
                <a:moveTo>
                  <a:pt x="0" y="0"/>
                </a:moveTo>
                <a:lnTo>
                  <a:pt x="2657138" y="0"/>
                </a:lnTo>
                <a:arcTo hR="38660" wR="38660" stAng="16200000" swAng="5400000"/>
                <a:lnTo>
                  <a:pt x="2695798" y="568038"/>
                </a:lnTo>
                <a:arcTo hR="38660" wR="38660" stAng="0" swAng="5400000"/>
                <a:lnTo>
                  <a:pt x="0" y="606698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35" name="Shape 32"/>
          <p:cNvSpPr/>
          <p:nvPr/>
        </p:nvSpPr>
        <p:spPr>
          <a:xfrm>
            <a:off x="5919862" y="4137347"/>
            <a:ext cx="14288" cy="60669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36" name="Text 33"/>
          <p:cNvSpPr/>
          <p:nvPr/>
        </p:nvSpPr>
        <p:spPr>
          <a:xfrm>
            <a:off x="6030292" y="4247778"/>
            <a:ext cx="2474937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不通过</a:t>
            </a:r>
            <a:endParaRPr lang="zh-CN" sz="1000" dirty="0"/>
          </a:p>
        </p:txBody>
      </p:sp>
      <p:sp>
        <p:nvSpPr>
          <p:cNvPr id="37" name="Text 34"/>
          <p:cNvSpPr/>
          <p:nvPr/>
        </p:nvSpPr>
        <p:spPr>
          <a:xfrm>
            <a:off x="6030292" y="4470797"/>
            <a:ext cx="2474937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重新完成相关测试并补充提交</a:t>
            </a:r>
            <a:endParaRPr lang="zh-CN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9529"/>
            <a:ext cx="8096845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终审汇报：让成果被看见、被理解、被认可</a:t>
            </a:r>
            <a:endParaRPr lang="zh-CN" sz="2150" dirty="0"/>
          </a:p>
        </p:txBody>
      </p:sp>
      <p:sp>
        <p:nvSpPr>
          <p:cNvPr id="3" name="Text 1"/>
          <p:cNvSpPr/>
          <p:nvPr/>
        </p:nvSpPr>
        <p:spPr>
          <a:xfrm>
            <a:off x="523577" y="963364"/>
            <a:ext cx="8554045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终审汇报是项目的最终呈现，不仅要展示系统功能，更要说明需求来源、工程逻辑与团队成长。汇报应以故事线而非功能列表为主线。</a:t>
            </a:r>
            <a:endParaRPr lang="zh-CN" sz="900" dirty="0"/>
          </a:p>
        </p:txBody>
      </p:sp>
      <p:sp>
        <p:nvSpPr>
          <p:cNvPr id="4" name="Text 2"/>
          <p:cNvSpPr/>
          <p:nvPr/>
        </p:nvSpPr>
        <p:spPr>
          <a:xfrm>
            <a:off x="523577" y="1372567"/>
            <a:ext cx="3903687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汇报建议结构（15分钟）</a:t>
            </a:r>
            <a:endParaRPr lang="zh-CN" sz="1050" dirty="0"/>
          </a:p>
        </p:txBody>
      </p:sp>
      <p:sp>
        <p:nvSpPr>
          <p:cNvPr id="5" name="Shape 3"/>
          <p:cNvSpPr/>
          <p:nvPr/>
        </p:nvSpPr>
        <p:spPr>
          <a:xfrm>
            <a:off x="523577" y="2786137"/>
            <a:ext cx="3903687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6" name="Shape 4"/>
          <p:cNvSpPr/>
          <p:nvPr/>
        </p:nvSpPr>
        <p:spPr>
          <a:xfrm>
            <a:off x="1256779" y="2430326"/>
            <a:ext cx="14288" cy="35584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7" name="Shape 5"/>
          <p:cNvSpPr/>
          <p:nvPr/>
        </p:nvSpPr>
        <p:spPr>
          <a:xfrm>
            <a:off x="1130498" y="2652675"/>
            <a:ext cx="266923" cy="266923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180207" y="2681436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2193" y="1667991"/>
            <a:ext cx="1243608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项目背景</a:t>
            </a:r>
            <a:endParaRPr lang="zh-CN" sz="1050" dirty="0"/>
          </a:p>
        </p:txBody>
      </p:sp>
      <p:sp>
        <p:nvSpPr>
          <p:cNvPr id="10" name="Text 8"/>
          <p:cNvSpPr/>
          <p:nvPr/>
        </p:nvSpPr>
        <p:spPr>
          <a:xfrm>
            <a:off x="642193" y="1949946"/>
            <a:ext cx="1243608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需求·调研发现·Top需求</a:t>
            </a:r>
            <a:endParaRPr lang="zh-CN" sz="900" dirty="0"/>
          </a:p>
        </p:txBody>
      </p:sp>
      <p:sp>
        <p:nvSpPr>
          <p:cNvPr id="11" name="Shape 9"/>
          <p:cNvSpPr/>
          <p:nvPr/>
        </p:nvSpPr>
        <p:spPr>
          <a:xfrm>
            <a:off x="2064395" y="2786100"/>
            <a:ext cx="14288" cy="35584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2" name="Shape 10"/>
          <p:cNvSpPr/>
          <p:nvPr/>
        </p:nvSpPr>
        <p:spPr>
          <a:xfrm>
            <a:off x="1938114" y="2652675"/>
            <a:ext cx="266923" cy="266923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87823" y="2681436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449809" y="3260675"/>
            <a:ext cx="1243608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系统设计</a:t>
            </a:r>
            <a:endParaRPr lang="zh-CN" sz="1050" dirty="0"/>
          </a:p>
        </p:txBody>
      </p:sp>
      <p:sp>
        <p:nvSpPr>
          <p:cNvPr id="15" name="Text 13"/>
          <p:cNvSpPr/>
          <p:nvPr/>
        </p:nvSpPr>
        <p:spPr>
          <a:xfrm>
            <a:off x="1449809" y="3542630"/>
            <a:ext cx="1243608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四层架构·布点·驾驶舱·告警闭环</a:t>
            </a:r>
            <a:endParaRPr lang="zh-CN" sz="900" dirty="0"/>
          </a:p>
        </p:txBody>
      </p:sp>
      <p:sp>
        <p:nvSpPr>
          <p:cNvPr id="16" name="Shape 14"/>
          <p:cNvSpPr/>
          <p:nvPr/>
        </p:nvSpPr>
        <p:spPr>
          <a:xfrm>
            <a:off x="2872011" y="2430326"/>
            <a:ext cx="14288" cy="35584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7" name="Shape 15"/>
          <p:cNvSpPr/>
          <p:nvPr/>
        </p:nvSpPr>
        <p:spPr>
          <a:xfrm>
            <a:off x="2745730" y="2652675"/>
            <a:ext cx="266923" cy="266923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795439" y="2681436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2257425" y="1667991"/>
            <a:ext cx="1243608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工程验证</a:t>
            </a:r>
            <a:endParaRPr lang="zh-CN" sz="1050" dirty="0"/>
          </a:p>
        </p:txBody>
      </p:sp>
      <p:sp>
        <p:nvSpPr>
          <p:cNvPr id="20" name="Text 18"/>
          <p:cNvSpPr/>
          <p:nvPr/>
        </p:nvSpPr>
        <p:spPr>
          <a:xfrm>
            <a:off x="2257425" y="1949946"/>
            <a:ext cx="1243608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测试数据·创新亮点·隐私保护</a:t>
            </a:r>
            <a:endParaRPr lang="zh-CN" sz="900" dirty="0"/>
          </a:p>
        </p:txBody>
      </p:sp>
      <p:sp>
        <p:nvSpPr>
          <p:cNvPr id="21" name="Shape 19"/>
          <p:cNvSpPr/>
          <p:nvPr/>
        </p:nvSpPr>
        <p:spPr>
          <a:xfrm>
            <a:off x="3679627" y="2786100"/>
            <a:ext cx="14288" cy="35584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2" name="Shape 20"/>
          <p:cNvSpPr/>
          <p:nvPr/>
        </p:nvSpPr>
        <p:spPr>
          <a:xfrm>
            <a:off x="3553346" y="2652675"/>
            <a:ext cx="266923" cy="266923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603054" y="2681436"/>
            <a:ext cx="167432" cy="20932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3065041" y="3260675"/>
            <a:ext cx="1243608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总结反思</a:t>
            </a:r>
            <a:endParaRPr lang="zh-CN" sz="1050" dirty="0"/>
          </a:p>
        </p:txBody>
      </p:sp>
      <p:sp>
        <p:nvSpPr>
          <p:cNvPr id="25" name="Text 23"/>
          <p:cNvSpPr/>
          <p:nvPr/>
        </p:nvSpPr>
        <p:spPr>
          <a:xfrm>
            <a:off x="3065041" y="3542630"/>
            <a:ext cx="1243608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项目价值·团队成长·改进方向</a:t>
            </a:r>
            <a:endParaRPr lang="zh-CN" sz="900" dirty="0"/>
          </a:p>
        </p:txBody>
      </p:sp>
      <p:sp>
        <p:nvSpPr>
          <p:cNvPr id="26" name="Text 24"/>
          <p:cNvSpPr/>
          <p:nvPr/>
        </p:nvSpPr>
        <p:spPr>
          <a:xfrm>
            <a:off x="523577" y="4025205"/>
            <a:ext cx="3903687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汇报后行动</a:t>
            </a:r>
            <a:endParaRPr lang="zh-CN" sz="1050" dirty="0"/>
          </a:p>
        </p:txBody>
      </p:sp>
      <p:sp>
        <p:nvSpPr>
          <p:cNvPr id="27" name="Text 25"/>
          <p:cNvSpPr/>
          <p:nvPr/>
        </p:nvSpPr>
        <p:spPr>
          <a:xfrm>
            <a:off x="523577" y="4307160"/>
            <a:ext cx="3903687" cy="3992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提交全部交付物，完成项目归档</a:t>
            </a:r>
            <a:endParaRPr lang="zh-CN" sz="900" dirty="0"/>
          </a:p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填写项目总结表与活页工作页终版</a:t>
            </a:r>
            <a:endParaRPr lang="zh-CN" sz="900" dirty="0"/>
          </a:p>
        </p:txBody>
      </p:sp>
      <p:sp>
        <p:nvSpPr>
          <p:cNvPr id="28" name="Text 26"/>
          <p:cNvSpPr/>
          <p:nvPr/>
        </p:nvSpPr>
        <p:spPr>
          <a:xfrm>
            <a:off x="4721498" y="1372567"/>
            <a:ext cx="3903687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高频答辩问题准备</a:t>
            </a:r>
            <a:endParaRPr lang="zh-CN" sz="1050" dirty="0"/>
          </a:p>
        </p:txBody>
      </p:sp>
      <p:pic>
        <p:nvPicPr>
          <p:cNvPr id="29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21498" y="1667991"/>
            <a:ext cx="1898079" cy="903089"/>
          </a:xfrm>
          <a:prstGeom prst="rect">
            <a:avLst/>
          </a:prstGeom>
        </p:spPr>
      </p:pic>
      <p:sp>
        <p:nvSpPr>
          <p:cNvPr id="30" name="Text 27"/>
          <p:cNvSpPr/>
          <p:nvPr/>
        </p:nvSpPr>
        <p:spPr>
          <a:xfrm>
            <a:off x="4911551" y="1800895"/>
            <a:ext cx="1575122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跌倒检测误报如何验证？</a:t>
            </a:r>
            <a:endParaRPr lang="zh-CN" sz="1050" dirty="0"/>
          </a:p>
        </p:txBody>
      </p:sp>
      <p:sp>
        <p:nvSpPr>
          <p:cNvPr id="31" name="Text 28"/>
          <p:cNvSpPr/>
          <p:nvPr/>
        </p:nvSpPr>
        <p:spPr>
          <a:xfrm>
            <a:off x="4911551" y="2082850"/>
            <a:ext cx="1575122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说明测试方法与误报率数据</a:t>
            </a:r>
            <a:endParaRPr lang="zh-CN" sz="900" dirty="0"/>
          </a:p>
        </p:txBody>
      </p:sp>
      <p:pic>
        <p:nvPicPr>
          <p:cNvPr id="32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27031" y="1667991"/>
            <a:ext cx="1898154" cy="903089"/>
          </a:xfrm>
          <a:prstGeom prst="rect">
            <a:avLst/>
          </a:prstGeom>
        </p:spPr>
      </p:pic>
      <p:sp>
        <p:nvSpPr>
          <p:cNvPr id="33" name="Text 29"/>
          <p:cNvSpPr/>
          <p:nvPr/>
        </p:nvSpPr>
        <p:spPr>
          <a:xfrm>
            <a:off x="6917085" y="1800895"/>
            <a:ext cx="1575197" cy="349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边缘断网时告警是否丢失？</a:t>
            </a:r>
            <a:endParaRPr lang="zh-CN" sz="1050" dirty="0"/>
          </a:p>
        </p:txBody>
      </p:sp>
      <p:sp>
        <p:nvSpPr>
          <p:cNvPr id="34" name="Text 30"/>
          <p:cNvSpPr/>
          <p:nvPr/>
        </p:nvSpPr>
        <p:spPr>
          <a:xfrm>
            <a:off x="6917085" y="2257351"/>
            <a:ext cx="1575197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说明本地缓存与重传机制</a:t>
            </a:r>
            <a:endParaRPr lang="zh-CN" sz="900" dirty="0"/>
          </a:p>
        </p:txBody>
      </p:sp>
      <p:pic>
        <p:nvPicPr>
          <p:cNvPr id="3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21498" y="2678534"/>
            <a:ext cx="1898079" cy="903089"/>
          </a:xfrm>
          <a:prstGeom prst="rect">
            <a:avLst/>
          </a:prstGeom>
        </p:spPr>
      </p:pic>
      <p:sp>
        <p:nvSpPr>
          <p:cNvPr id="36" name="Text 31"/>
          <p:cNvSpPr/>
          <p:nvPr/>
        </p:nvSpPr>
        <p:spPr>
          <a:xfrm>
            <a:off x="4911551" y="2811438"/>
            <a:ext cx="1575122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预算是否足够？</a:t>
            </a:r>
            <a:endParaRPr lang="zh-CN" sz="1050" dirty="0"/>
          </a:p>
        </p:txBody>
      </p:sp>
      <p:sp>
        <p:nvSpPr>
          <p:cNvPr id="37" name="Text 32"/>
          <p:cNvSpPr/>
          <p:nvPr/>
        </p:nvSpPr>
        <p:spPr>
          <a:xfrm>
            <a:off x="4911551" y="3093393"/>
            <a:ext cx="1575122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说明概算依据与变更余量预留</a:t>
            </a:r>
            <a:endParaRPr lang="zh-CN" sz="900" dirty="0"/>
          </a:p>
        </p:txBody>
      </p:sp>
      <p:pic>
        <p:nvPicPr>
          <p:cNvPr id="38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27031" y="2678534"/>
            <a:ext cx="1898154" cy="903089"/>
          </a:xfrm>
          <a:prstGeom prst="rect">
            <a:avLst/>
          </a:prstGeom>
        </p:spPr>
      </p:pic>
      <p:sp>
        <p:nvSpPr>
          <p:cNvPr id="39" name="Text 33"/>
          <p:cNvSpPr/>
          <p:nvPr/>
        </p:nvSpPr>
        <p:spPr>
          <a:xfrm>
            <a:off x="6917085" y="2811438"/>
            <a:ext cx="1575197" cy="349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私密区域为何不用摄像头？</a:t>
            </a:r>
            <a:endParaRPr lang="zh-CN" sz="1050" dirty="0"/>
          </a:p>
        </p:txBody>
      </p:sp>
      <p:sp>
        <p:nvSpPr>
          <p:cNvPr id="40" name="Text 34"/>
          <p:cNvSpPr/>
          <p:nvPr/>
        </p:nvSpPr>
        <p:spPr>
          <a:xfrm>
            <a:off x="6917085" y="3267894"/>
            <a:ext cx="1575197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说明隐私优先原则与替代方案</a:t>
            </a:r>
            <a:endParaRPr lang="zh-CN" sz="900" dirty="0"/>
          </a:p>
        </p:txBody>
      </p:sp>
      <p:pic>
        <p:nvPicPr>
          <p:cNvPr id="41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21498" y="3689077"/>
            <a:ext cx="1898079" cy="909414"/>
          </a:xfrm>
          <a:prstGeom prst="rect">
            <a:avLst/>
          </a:prstGeom>
        </p:spPr>
      </p:pic>
      <p:sp>
        <p:nvSpPr>
          <p:cNvPr id="42" name="Text 35"/>
          <p:cNvSpPr/>
          <p:nvPr/>
        </p:nvSpPr>
        <p:spPr>
          <a:xfrm>
            <a:off x="4911551" y="3821981"/>
            <a:ext cx="1575122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设备维护由谁负责？</a:t>
            </a:r>
            <a:endParaRPr lang="zh-CN" sz="1050" dirty="0"/>
          </a:p>
        </p:txBody>
      </p:sp>
      <p:sp>
        <p:nvSpPr>
          <p:cNvPr id="43" name="Text 36"/>
          <p:cNvSpPr/>
          <p:nvPr/>
        </p:nvSpPr>
        <p:spPr>
          <a:xfrm>
            <a:off x="4911551" y="4103936"/>
            <a:ext cx="1575122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说明运维责任划分与供应商支持</a:t>
            </a:r>
            <a:endParaRPr lang="zh-CN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协同指导机制：让项目既真实又可控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三方协同指导是本项目区别于一般课程设计的核心机制。课程指导者、企业导师与机构导师各司其职，共同为项目团队提供全方位支撑，确保成果真实可落地。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33202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460230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冲突处理原则</a:t>
            </a:r>
            <a:endParaRPr lang="zh-CN" sz="600" dirty="0"/>
          </a:p>
        </p:txBody>
      </p:sp>
      <p:sp>
        <p:nvSpPr>
          <p:cNvPr id="6" name="Text 3"/>
          <p:cNvSpPr/>
          <p:nvPr/>
        </p:nvSpPr>
        <p:spPr>
          <a:xfrm>
            <a:off x="523577" y="4589115"/>
            <a:ext cx="442577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当不同角色意见不一致时，回到项目目标：</a:t>
            </a:r>
            <a:endParaRPr lang="zh-CN" sz="5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77" y="4704457"/>
            <a:ext cx="327273" cy="3272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83518" y="4704457"/>
            <a:ext cx="360863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用户需求优先</a:t>
            </a:r>
            <a:endParaRPr lang="zh-CN" sz="6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5097140"/>
            <a:ext cx="327273" cy="32727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83518" y="5097140"/>
            <a:ext cx="360863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安全合规优先</a:t>
            </a:r>
            <a:endParaRPr lang="zh-CN" sz="6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5489823"/>
            <a:ext cx="327273" cy="327273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83518" y="5489823"/>
            <a:ext cx="360863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工程可落地优先</a:t>
            </a:r>
            <a:endParaRPr lang="zh-CN" sz="6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577" y="5882506"/>
            <a:ext cx="327273" cy="327273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883518" y="5882506"/>
            <a:ext cx="360863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形成决策记录</a:t>
            </a:r>
            <a:endParaRPr lang="zh-CN" sz="600" dirty="0"/>
          </a:p>
        </p:txBody>
      </p:sp>
      <p:sp>
        <p:nvSpPr>
          <p:cNvPr id="15" name="Text 8"/>
          <p:cNvSpPr/>
          <p:nvPr/>
        </p:nvSpPr>
        <p:spPr>
          <a:xfrm>
            <a:off x="4656609" y="4460230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指导记录必填字段</a:t>
            </a:r>
            <a:endParaRPr lang="zh-CN" sz="600" dirty="0"/>
          </a:p>
        </p:txBody>
      </p:sp>
      <p:sp>
        <p:nvSpPr>
          <p:cNvPr id="16" name="Text 9"/>
          <p:cNvSpPr/>
          <p:nvPr/>
        </p:nvSpPr>
        <p:spPr>
          <a:xfrm>
            <a:off x="4656609" y="4589115"/>
            <a:ext cx="3968576" cy="3484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时间 · 地点 · 参与人员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指导内容摘要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项目团队反馈与问题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后续行动 · 责任人</a:t>
            </a:r>
            <a:endParaRPr lang="zh-CN" sz="500" dirty="0"/>
          </a:p>
        </p:txBody>
      </p:sp>
      <p:sp>
        <p:nvSpPr>
          <p:cNvPr id="17" name="Text 10"/>
          <p:cNvSpPr/>
          <p:nvPr/>
        </p:nvSpPr>
        <p:spPr>
          <a:xfrm>
            <a:off x="4656609" y="4970264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项目团队责任</a:t>
            </a:r>
            <a:endParaRPr lang="zh-CN" sz="600" dirty="0"/>
          </a:p>
        </p:txBody>
      </p:sp>
      <p:sp>
        <p:nvSpPr>
          <p:cNvPr id="18" name="Text 11"/>
          <p:cNvSpPr/>
          <p:nvPr/>
        </p:nvSpPr>
        <p:spPr>
          <a:xfrm>
            <a:off x="4656609" y="5099149"/>
            <a:ext cx="3968576" cy="258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主动预约指导，提前准备问题清单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按时提交阶段成果，真实反馈困难</a:t>
            </a:r>
            <a:endParaRPr lang="zh-CN" sz="500" dirty="0"/>
          </a:p>
          <a:p>
            <a:pPr algn="l" marL="101600" indent="-101600">
              <a:lnSpc>
                <a:spcPct val="100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按照意见完成整改并留存记录</a:t>
            </a:r>
            <a:endParaRPr lang="zh-CN" sz="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6553"/>
            <a:ext cx="8096845" cy="2466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5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活页工作页与避坑指南：把过程管理做扎实</a:t>
            </a:r>
            <a:endParaRPr lang="zh-CN" sz="1550" dirty="0"/>
          </a:p>
        </p:txBody>
      </p:sp>
      <p:sp>
        <p:nvSpPr>
          <p:cNvPr id="3" name="Text 1"/>
          <p:cNvSpPr/>
          <p:nvPr/>
        </p:nvSpPr>
        <p:spPr>
          <a:xfrm>
            <a:off x="523577" y="750615"/>
            <a:ext cx="8554045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活页工作页贯穿五个阶段，既是个人学习记录，也是项目过程管理工具与能力评价依据。同步配套避坑指南，将常见风险提前暴露，减少返工。</a:t>
            </a:r>
            <a:endParaRPr lang="zh-CN" sz="650" dirty="0"/>
          </a:p>
        </p:txBody>
      </p:sp>
      <p:sp>
        <p:nvSpPr>
          <p:cNvPr id="4" name="Text 2"/>
          <p:cNvSpPr/>
          <p:nvPr/>
        </p:nvSpPr>
        <p:spPr>
          <a:xfrm>
            <a:off x="523577" y="974750"/>
            <a:ext cx="3946178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五阶段工作页内容</a:t>
            </a:r>
            <a:endParaRPr lang="zh-CN" sz="7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158478"/>
            <a:ext cx="3946178" cy="50318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35571" y="1331416"/>
            <a:ext cx="125760" cy="1572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922213" y="1251868"/>
            <a:ext cx="3454152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阶段一</a:t>
            </a:r>
            <a:endParaRPr lang="zh-CN" sz="750" dirty="0"/>
          </a:p>
        </p:txBody>
      </p:sp>
      <p:sp>
        <p:nvSpPr>
          <p:cNvPr id="8" name="Text 5"/>
          <p:cNvSpPr/>
          <p:nvPr/>
        </p:nvSpPr>
        <p:spPr>
          <a:xfrm>
            <a:off x="922213" y="1428824"/>
            <a:ext cx="3454152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调研记录·痛点矩阵·需求清单·学习反思</a:t>
            </a:r>
            <a:endParaRPr lang="zh-CN" sz="6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1715319"/>
            <a:ext cx="3946178" cy="50318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35571" y="1888257"/>
            <a:ext cx="125760" cy="1572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950" dirty="0"/>
          </a:p>
        </p:txBody>
      </p:sp>
      <p:sp>
        <p:nvSpPr>
          <p:cNvPr id="11" name="Text 7"/>
          <p:cNvSpPr/>
          <p:nvPr/>
        </p:nvSpPr>
        <p:spPr>
          <a:xfrm>
            <a:off x="922213" y="1808708"/>
            <a:ext cx="3454152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阶段二</a:t>
            </a:r>
            <a:endParaRPr lang="zh-CN" sz="750" dirty="0"/>
          </a:p>
        </p:txBody>
      </p:sp>
      <p:sp>
        <p:nvSpPr>
          <p:cNvPr id="12" name="Text 8"/>
          <p:cNvSpPr/>
          <p:nvPr/>
        </p:nvSpPr>
        <p:spPr>
          <a:xfrm>
            <a:off x="922213" y="1985665"/>
            <a:ext cx="3454152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架构草图·布点方案·概念验收记录·学习反思</a:t>
            </a:r>
            <a:endParaRPr lang="zh-CN" sz="65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272159"/>
            <a:ext cx="3946178" cy="50318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35571" y="2445097"/>
            <a:ext cx="125760" cy="1572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950" dirty="0"/>
          </a:p>
        </p:txBody>
      </p:sp>
      <p:sp>
        <p:nvSpPr>
          <p:cNvPr id="15" name="Text 10"/>
          <p:cNvSpPr/>
          <p:nvPr/>
        </p:nvSpPr>
        <p:spPr>
          <a:xfrm>
            <a:off x="922213" y="2365549"/>
            <a:ext cx="3454152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阶段三</a:t>
            </a:r>
            <a:endParaRPr lang="zh-CN" sz="750" dirty="0"/>
          </a:p>
        </p:txBody>
      </p:sp>
      <p:sp>
        <p:nvSpPr>
          <p:cNvPr id="16" name="Text 11"/>
          <p:cNvSpPr/>
          <p:nvPr/>
        </p:nvSpPr>
        <p:spPr>
          <a:xfrm>
            <a:off x="922213" y="2542505"/>
            <a:ext cx="3454152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驾驶舱设计稿·设备选型表·技术方案·学习反思</a:t>
            </a:r>
            <a:endParaRPr lang="zh-CN" sz="650" dirty="0"/>
          </a:p>
        </p:txBody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2828999"/>
            <a:ext cx="3946178" cy="50318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35571" y="3001938"/>
            <a:ext cx="125760" cy="1572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950" dirty="0"/>
          </a:p>
        </p:txBody>
      </p:sp>
      <p:sp>
        <p:nvSpPr>
          <p:cNvPr id="19" name="Text 13"/>
          <p:cNvSpPr/>
          <p:nvPr/>
        </p:nvSpPr>
        <p:spPr>
          <a:xfrm>
            <a:off x="922213" y="2922389"/>
            <a:ext cx="3454152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阶段四</a:t>
            </a:r>
            <a:endParaRPr lang="zh-CN" sz="750" dirty="0"/>
          </a:p>
        </p:txBody>
      </p:sp>
      <p:sp>
        <p:nvSpPr>
          <p:cNvPr id="20" name="Text 14"/>
          <p:cNvSpPr/>
          <p:nvPr/>
        </p:nvSpPr>
        <p:spPr>
          <a:xfrm>
            <a:off x="922213" y="3099346"/>
            <a:ext cx="3454152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部署测试记录·联调报告·工程验收记录·学习反思</a:t>
            </a:r>
            <a:endParaRPr lang="zh-CN" sz="650" dirty="0"/>
          </a:p>
        </p:txBody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385840"/>
            <a:ext cx="3946178" cy="50318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635571" y="3558778"/>
            <a:ext cx="125760" cy="1572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950" dirty="0"/>
          </a:p>
        </p:txBody>
      </p:sp>
      <p:sp>
        <p:nvSpPr>
          <p:cNvPr id="23" name="Text 16"/>
          <p:cNvSpPr/>
          <p:nvPr/>
        </p:nvSpPr>
        <p:spPr>
          <a:xfrm>
            <a:off x="922213" y="3479229"/>
            <a:ext cx="3454152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阶段五</a:t>
            </a:r>
            <a:endParaRPr lang="zh-CN" sz="750" dirty="0"/>
          </a:p>
        </p:txBody>
      </p:sp>
      <p:sp>
        <p:nvSpPr>
          <p:cNvPr id="24" name="Text 17"/>
          <p:cNvSpPr/>
          <p:nvPr/>
        </p:nvSpPr>
        <p:spPr>
          <a:xfrm>
            <a:off x="922213" y="3656186"/>
            <a:ext cx="3454152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汇报PPT·答辩记录·项目总结·职业能力自评</a:t>
            </a:r>
            <a:endParaRPr lang="zh-CN" sz="650" dirty="0"/>
          </a:p>
        </p:txBody>
      </p:sp>
      <p:sp>
        <p:nvSpPr>
          <p:cNvPr id="25" name="Text 18"/>
          <p:cNvSpPr/>
          <p:nvPr/>
        </p:nvSpPr>
        <p:spPr>
          <a:xfrm>
            <a:off x="4679007" y="974750"/>
            <a:ext cx="3946178" cy="128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🚫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避坑Top 10</a:t>
            </a:r>
            <a:endParaRPr lang="zh-CN" sz="750" dirty="0"/>
          </a:p>
        </p:txBody>
      </p:sp>
      <p:pic>
        <p:nvPicPr>
          <p:cNvPr id="26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10410" y="1167371"/>
            <a:ext cx="125760" cy="125760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4951512" y="1163241"/>
            <a:ext cx="3673673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调研不充分，直接假设需求</a:t>
            </a:r>
            <a:endParaRPr lang="zh-CN" sz="650" dirty="0"/>
          </a:p>
        </p:txBody>
      </p:sp>
      <p:pic>
        <p:nvPicPr>
          <p:cNvPr id="28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710410" y="1530437"/>
            <a:ext cx="125760" cy="125760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4951512" y="1526307"/>
            <a:ext cx="3673673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传感器只看参数不看场景适配</a:t>
            </a:r>
            <a:endParaRPr lang="zh-CN" sz="650" dirty="0"/>
          </a:p>
        </p:txBody>
      </p:sp>
      <p:pic>
        <p:nvPicPr>
          <p:cNvPr id="30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710410" y="1893503"/>
            <a:ext cx="125760" cy="125760"/>
          </a:xfrm>
          <a:prstGeom prst="rect">
            <a:avLst/>
          </a:prstGeom>
        </p:spPr>
      </p:pic>
      <p:sp>
        <p:nvSpPr>
          <p:cNvPr id="31" name="Text 21"/>
          <p:cNvSpPr/>
          <p:nvPr/>
        </p:nvSpPr>
        <p:spPr>
          <a:xfrm>
            <a:off x="4951512" y="1889373"/>
            <a:ext cx="3673673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布点方案未确认实际安装条件</a:t>
            </a:r>
            <a:endParaRPr lang="zh-CN" sz="650" dirty="0"/>
          </a:p>
        </p:txBody>
      </p:sp>
      <p:pic>
        <p:nvPicPr>
          <p:cNvPr id="32" name="Image 8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710410" y="2256569"/>
            <a:ext cx="125760" cy="125760"/>
          </a:xfrm>
          <a:prstGeom prst="rect">
            <a:avLst/>
          </a:prstGeom>
        </p:spPr>
      </p:pic>
      <p:sp>
        <p:nvSpPr>
          <p:cNvPr id="33" name="Text 22"/>
          <p:cNvSpPr/>
          <p:nvPr/>
        </p:nvSpPr>
        <p:spPr>
          <a:xfrm>
            <a:off x="4951512" y="2252439"/>
            <a:ext cx="3673673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驾驶舱只好看，不好用</a:t>
            </a:r>
            <a:endParaRPr lang="zh-CN" sz="650" dirty="0"/>
          </a:p>
        </p:txBody>
      </p:sp>
      <p:pic>
        <p:nvPicPr>
          <p:cNvPr id="34" name="Image 9" descr="preencoded.png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710410" y="2619635"/>
            <a:ext cx="125760" cy="125760"/>
          </a:xfrm>
          <a:prstGeom prst="rect">
            <a:avLst/>
          </a:prstGeom>
        </p:spPr>
      </p:pic>
      <p:sp>
        <p:nvSpPr>
          <p:cNvPr id="35" name="Text 23"/>
          <p:cNvSpPr/>
          <p:nvPr/>
        </p:nvSpPr>
        <p:spPr>
          <a:xfrm>
            <a:off x="4951512" y="2615505"/>
            <a:ext cx="3673673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联调测试覆盖不全，遗漏边缘场景</a:t>
            </a:r>
            <a:endParaRPr lang="zh-CN" sz="650" dirty="0"/>
          </a:p>
        </p:txBody>
      </p:sp>
      <p:pic>
        <p:nvPicPr>
          <p:cNvPr id="36" name="Image 10" descr="preencoded.png">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710410" y="2982702"/>
            <a:ext cx="125760" cy="125760"/>
          </a:xfrm>
          <a:prstGeom prst="rect">
            <a:avLst/>
          </a:prstGeom>
        </p:spPr>
      </p:pic>
      <p:sp>
        <p:nvSpPr>
          <p:cNvPr id="37" name="Text 24"/>
          <p:cNvSpPr/>
          <p:nvPr/>
        </p:nvSpPr>
        <p:spPr>
          <a:xfrm>
            <a:off x="4951512" y="2978572"/>
            <a:ext cx="3673673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预算未预留变更余量</a:t>
            </a:r>
            <a:endParaRPr lang="zh-CN" sz="650" dirty="0"/>
          </a:p>
        </p:txBody>
      </p:sp>
      <p:pic>
        <p:nvPicPr>
          <p:cNvPr id="38" name="Image 11" descr="preencoded.png">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4710410" y="3345768"/>
            <a:ext cx="125760" cy="125760"/>
          </a:xfrm>
          <a:prstGeom prst="rect">
            <a:avLst/>
          </a:prstGeom>
        </p:spPr>
      </p:pic>
      <p:sp>
        <p:nvSpPr>
          <p:cNvPr id="39" name="Text 25"/>
          <p:cNvSpPr/>
          <p:nvPr/>
        </p:nvSpPr>
        <p:spPr>
          <a:xfrm>
            <a:off x="4951512" y="3341638"/>
            <a:ext cx="3673673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告警规则过敏，误报率失控</a:t>
            </a:r>
            <a:endParaRPr lang="zh-CN" sz="650" dirty="0"/>
          </a:p>
        </p:txBody>
      </p:sp>
      <p:pic>
        <p:nvPicPr>
          <p:cNvPr id="40" name="Image 12" descr="preencoded.png">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4710410" y="3708834"/>
            <a:ext cx="125760" cy="125760"/>
          </a:xfrm>
          <a:prstGeom prst="rect">
            <a:avLst/>
          </a:prstGeom>
        </p:spPr>
      </p:pic>
      <p:sp>
        <p:nvSpPr>
          <p:cNvPr id="41" name="Text 26"/>
          <p:cNvSpPr/>
          <p:nvPr/>
        </p:nvSpPr>
        <p:spPr>
          <a:xfrm>
            <a:off x="4951512" y="3704704"/>
            <a:ext cx="3673673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汇报只讲技术不讲用户价值</a:t>
            </a:r>
            <a:endParaRPr lang="zh-CN" sz="650" dirty="0"/>
          </a:p>
        </p:txBody>
      </p:sp>
      <p:pic>
        <p:nvPicPr>
          <p:cNvPr id="42" name="Image 13" descr="preencoded.png">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4710410" y="4071900"/>
            <a:ext cx="125760" cy="125760"/>
          </a:xfrm>
          <a:prstGeom prst="rect">
            <a:avLst/>
          </a:prstGeom>
        </p:spPr>
      </p:pic>
      <p:sp>
        <p:nvSpPr>
          <p:cNvPr id="43" name="Text 27"/>
          <p:cNvSpPr/>
          <p:nvPr/>
        </p:nvSpPr>
        <p:spPr>
          <a:xfrm>
            <a:off x="4951512" y="4067770"/>
            <a:ext cx="3673673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工作页最后补写，过程失真</a:t>
            </a:r>
            <a:endParaRPr lang="zh-CN" sz="650" dirty="0"/>
          </a:p>
        </p:txBody>
      </p:sp>
      <p:pic>
        <p:nvPicPr>
          <p:cNvPr id="44" name="Image 14" descr="preencoded.png">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4710410" y="4434967"/>
            <a:ext cx="125760" cy="125760"/>
          </a:xfrm>
          <a:prstGeom prst="rect">
            <a:avLst/>
          </a:prstGeom>
        </p:spPr>
      </p:pic>
      <p:sp>
        <p:nvSpPr>
          <p:cNvPr id="45" name="Text 28"/>
          <p:cNvSpPr/>
          <p:nvPr/>
        </p:nvSpPr>
        <p:spPr>
          <a:xfrm>
            <a:off x="4951512" y="4430837"/>
            <a:ext cx="3673673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团队分工不清导致责任推诿</a:t>
            </a:r>
            <a:endParaRPr lang="zh-CN" sz="6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5642"/>
            <a:ext cx="8096845" cy="300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SOP总结：路径、里程碑与风险防控</a:t>
            </a:r>
            <a:endParaRPr lang="zh-CN" sz="1850" dirty="0"/>
          </a:p>
        </p:txBody>
      </p:sp>
      <p:sp>
        <p:nvSpPr>
          <p:cNvPr id="3" name="Text 1"/>
          <p:cNvSpPr/>
          <p:nvPr/>
        </p:nvSpPr>
        <p:spPr>
          <a:xfrm>
            <a:off x="523577" y="836191"/>
            <a:ext cx="8554045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五阶段SOP构建了从真实需求到工程交付的完整闭环，三次验收守住质量底线，协同指导保障过程可控，活页工作页与避坑指南将风险前置管理。</a:t>
            </a:r>
            <a:endParaRPr lang="zh-CN" sz="800" dirty="0"/>
          </a:p>
        </p:txBody>
      </p:sp>
      <p:sp>
        <p:nvSpPr>
          <p:cNvPr id="4" name="Shape 2"/>
          <p:cNvSpPr/>
          <p:nvPr/>
        </p:nvSpPr>
        <p:spPr>
          <a:xfrm>
            <a:off x="523577" y="1071637"/>
            <a:ext cx="2645718" cy="557957"/>
          </a:xfrm>
          <a:prstGeom prst="roundRect">
            <a:avLst>
              <a:gd name="adj" fmla="val 769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30585" y="1178644"/>
            <a:ext cx="2431703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调研</a:t>
            </a:r>
            <a:endParaRPr lang="zh-CN" sz="900" dirty="0"/>
          </a:p>
        </p:txBody>
      </p:sp>
      <p:sp>
        <p:nvSpPr>
          <p:cNvPr id="6" name="Text 4"/>
          <p:cNvSpPr/>
          <p:nvPr/>
        </p:nvSpPr>
        <p:spPr>
          <a:xfrm>
            <a:off x="630585" y="1376958"/>
            <a:ext cx="2431703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让痛点真实，杜绝主观假设</a:t>
            </a:r>
            <a:endParaRPr lang="zh-CN" sz="800" dirty="0"/>
          </a:p>
        </p:txBody>
      </p:sp>
      <p:sp>
        <p:nvSpPr>
          <p:cNvPr id="7" name="Shape 5"/>
          <p:cNvSpPr/>
          <p:nvPr/>
        </p:nvSpPr>
        <p:spPr>
          <a:xfrm>
            <a:off x="3249141" y="1071637"/>
            <a:ext cx="2645718" cy="557957"/>
          </a:xfrm>
          <a:prstGeom prst="roundRect">
            <a:avLst>
              <a:gd name="adj" fmla="val 769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56149" y="1178644"/>
            <a:ext cx="2431703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概念设计</a:t>
            </a:r>
            <a:endParaRPr lang="zh-CN" sz="900" dirty="0"/>
          </a:p>
        </p:txBody>
      </p:sp>
      <p:sp>
        <p:nvSpPr>
          <p:cNvPr id="9" name="Text 7"/>
          <p:cNvSpPr/>
          <p:nvPr/>
        </p:nvSpPr>
        <p:spPr>
          <a:xfrm>
            <a:off x="3356149" y="1376958"/>
            <a:ext cx="2431703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让架构合理，覆盖关键需求</a:t>
            </a:r>
            <a:endParaRPr lang="zh-CN" sz="800" dirty="0"/>
          </a:p>
        </p:txBody>
      </p:sp>
      <p:sp>
        <p:nvSpPr>
          <p:cNvPr id="10" name="Shape 8"/>
          <p:cNvSpPr/>
          <p:nvPr/>
        </p:nvSpPr>
        <p:spPr>
          <a:xfrm>
            <a:off x="5974705" y="1071637"/>
            <a:ext cx="2645718" cy="557957"/>
          </a:xfrm>
          <a:prstGeom prst="roundRect">
            <a:avLst>
              <a:gd name="adj" fmla="val 769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081713" y="1178644"/>
            <a:ext cx="2431703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深化设计</a:t>
            </a:r>
            <a:endParaRPr lang="zh-CN" sz="900" dirty="0"/>
          </a:p>
        </p:txBody>
      </p:sp>
      <p:sp>
        <p:nvSpPr>
          <p:cNvPr id="12" name="Text 10"/>
          <p:cNvSpPr/>
          <p:nvPr/>
        </p:nvSpPr>
        <p:spPr>
          <a:xfrm>
            <a:off x="6081713" y="1376958"/>
            <a:ext cx="2431703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让方案可执行，进入工程级表达</a:t>
            </a:r>
            <a:endParaRPr lang="zh-CN" sz="800" dirty="0"/>
          </a:p>
        </p:txBody>
      </p:sp>
      <p:sp>
        <p:nvSpPr>
          <p:cNvPr id="13" name="Shape 11"/>
          <p:cNvSpPr/>
          <p:nvPr/>
        </p:nvSpPr>
        <p:spPr>
          <a:xfrm>
            <a:off x="523577" y="1709440"/>
            <a:ext cx="4008462" cy="557957"/>
          </a:xfrm>
          <a:prstGeom prst="roundRect">
            <a:avLst>
              <a:gd name="adj" fmla="val 769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0585" y="1816447"/>
            <a:ext cx="3794447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工程验证</a:t>
            </a:r>
            <a:endParaRPr lang="zh-CN" sz="900" dirty="0"/>
          </a:p>
        </p:txBody>
      </p:sp>
      <p:sp>
        <p:nvSpPr>
          <p:cNvPr id="15" name="Text 13"/>
          <p:cNvSpPr/>
          <p:nvPr/>
        </p:nvSpPr>
        <p:spPr>
          <a:xfrm>
            <a:off x="630585" y="2014761"/>
            <a:ext cx="3794447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让系统达标，全链路闭环验证</a:t>
            </a:r>
            <a:endParaRPr lang="zh-CN" sz="800" dirty="0"/>
          </a:p>
        </p:txBody>
      </p:sp>
      <p:sp>
        <p:nvSpPr>
          <p:cNvPr id="16" name="Shape 14"/>
          <p:cNvSpPr/>
          <p:nvPr/>
        </p:nvSpPr>
        <p:spPr>
          <a:xfrm>
            <a:off x="4611886" y="1709440"/>
            <a:ext cx="4008537" cy="557957"/>
          </a:xfrm>
          <a:prstGeom prst="roundRect">
            <a:avLst>
              <a:gd name="adj" fmla="val 769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18893" y="1816447"/>
            <a:ext cx="3794522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汇报展示</a:t>
            </a:r>
            <a:endParaRPr lang="zh-CN" sz="900" dirty="0"/>
          </a:p>
        </p:txBody>
      </p:sp>
      <p:sp>
        <p:nvSpPr>
          <p:cNvPr id="18" name="Text 16"/>
          <p:cNvSpPr/>
          <p:nvPr/>
        </p:nvSpPr>
        <p:spPr>
          <a:xfrm>
            <a:off x="4718893" y="2014761"/>
            <a:ext cx="3794522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让成果可见，价值清晰可认可</a:t>
            </a:r>
            <a:endParaRPr lang="zh-CN" sz="800" dirty="0"/>
          </a:p>
        </p:txBody>
      </p:sp>
      <p:sp>
        <p:nvSpPr>
          <p:cNvPr id="19" name="Text 17"/>
          <p:cNvSpPr/>
          <p:nvPr/>
        </p:nvSpPr>
        <p:spPr>
          <a:xfrm>
            <a:off x="523577" y="2437061"/>
            <a:ext cx="3923705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三次验收：质量关卡</a:t>
            </a:r>
            <a:endParaRPr lang="zh-CN" sz="900" dirty="0"/>
          </a:p>
        </p:txBody>
      </p:sp>
      <p:pic>
        <p:nvPicPr>
          <p:cNvPr id="20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677269"/>
            <a:ext cx="3923705" cy="613693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697260" y="2793802"/>
            <a:ext cx="3633490" cy="155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🚩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概念验收</a:t>
            </a:r>
            <a:endParaRPr lang="zh-CN" sz="900" dirty="0"/>
          </a:p>
        </p:txBody>
      </p:sp>
      <p:sp>
        <p:nvSpPr>
          <p:cNvPr id="22" name="Text 19"/>
          <p:cNvSpPr/>
          <p:nvPr/>
        </p:nvSpPr>
        <p:spPr>
          <a:xfrm>
            <a:off x="697260" y="3028801"/>
            <a:ext cx="3633490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防止方向错误，提前纠偏</a:t>
            </a:r>
            <a:endParaRPr lang="zh-CN" sz="800" dirty="0"/>
          </a:p>
        </p:txBody>
      </p:sp>
      <p:pic>
        <p:nvPicPr>
          <p:cNvPr id="23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3370808"/>
            <a:ext cx="3923705" cy="613693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697260" y="3487341"/>
            <a:ext cx="3633490" cy="155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🚩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工程验收</a:t>
            </a:r>
            <a:endParaRPr lang="zh-CN" sz="900" dirty="0"/>
          </a:p>
        </p:txBody>
      </p:sp>
      <p:sp>
        <p:nvSpPr>
          <p:cNvPr id="25" name="Text 21"/>
          <p:cNvSpPr/>
          <p:nvPr/>
        </p:nvSpPr>
        <p:spPr>
          <a:xfrm>
            <a:off x="697260" y="3722340"/>
            <a:ext cx="3633490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防止技术不达标，守住实施质量</a:t>
            </a:r>
            <a:endParaRPr lang="zh-CN" sz="800" dirty="0"/>
          </a:p>
        </p:txBody>
      </p:sp>
      <p:pic>
        <p:nvPicPr>
          <p:cNvPr id="2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4064347"/>
            <a:ext cx="3923705" cy="613693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697260" y="4180880"/>
            <a:ext cx="3633490" cy="1551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🚩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终审验收</a:t>
            </a:r>
            <a:endParaRPr lang="zh-CN" sz="900" dirty="0"/>
          </a:p>
        </p:txBody>
      </p:sp>
      <p:sp>
        <p:nvSpPr>
          <p:cNvPr id="28" name="Text 23"/>
          <p:cNvSpPr/>
          <p:nvPr/>
        </p:nvSpPr>
        <p:spPr>
          <a:xfrm>
            <a:off x="697260" y="4415879"/>
            <a:ext cx="3633490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防止交付不完整，确认成果归档</a:t>
            </a:r>
            <a:endParaRPr lang="zh-CN" sz="800" dirty="0"/>
          </a:p>
        </p:txBody>
      </p:sp>
      <p:sp>
        <p:nvSpPr>
          <p:cNvPr id="29" name="Text 24"/>
          <p:cNvSpPr/>
          <p:nvPr/>
        </p:nvSpPr>
        <p:spPr>
          <a:xfrm>
            <a:off x="4701480" y="2437061"/>
            <a:ext cx="3923705" cy="1503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下一步重点</a:t>
            </a:r>
            <a:endParaRPr lang="zh-CN" sz="900" dirty="0"/>
          </a:p>
        </p:txBody>
      </p:sp>
      <p:sp>
        <p:nvSpPr>
          <p:cNvPr id="30" name="Text 25"/>
          <p:cNvSpPr/>
          <p:nvPr/>
        </p:nvSpPr>
        <p:spPr>
          <a:xfrm>
            <a:off x="4701480" y="2667298"/>
            <a:ext cx="4380905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进入</a:t>
            </a:r>
            <a:pPr algn="l" indent="0" marL="0">
              <a:lnSpc>
                <a:spcPct val="119000"/>
              </a:lnSpc>
              <a:buNone/>
            </a:pPr>
            <a:r>
              <a:rPr lang="zh-CN" altLang="en-US" sz="8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项目三成果验收与评价</a:t>
            </a:r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，重点学习：</a:t>
            </a:r>
            <a:endParaRPr lang="zh-CN" sz="800" dirty="0"/>
          </a:p>
        </p:txBody>
      </p:sp>
      <p:sp>
        <p:nvSpPr>
          <p:cNvPr id="31" name="Text 26"/>
          <p:cNvSpPr/>
          <p:nvPr/>
        </p:nvSpPr>
        <p:spPr>
          <a:xfrm>
            <a:off x="4701480" y="2884810"/>
            <a:ext cx="3923705" cy="6662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双交付评价机制</a:t>
            </a:r>
            <a:endParaRPr lang="zh-CN" sz="800" dirty="0"/>
          </a:p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六项交付物评分标准</a:t>
            </a:r>
            <a:endParaRPr lang="zh-CN" sz="800" dirty="0"/>
          </a:p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人才交付考核与课证融通</a:t>
            </a:r>
            <a:endParaRPr lang="zh-CN" sz="800" dirty="0"/>
          </a:p>
          <a:p>
            <a:pPr algn="l" marL="162560" indent="-162560">
              <a:lnSpc>
                <a:spcPct val="119000"/>
              </a:lnSpc>
              <a:buSzPct val="100000"/>
              <a:buChar char="•"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项目总结与复盘方法</a:t>
            </a:r>
            <a:endParaRPr lang="zh-CN" sz="800" dirty="0"/>
          </a:p>
        </p:txBody>
      </p:sp>
      <p:sp>
        <p:nvSpPr>
          <p:cNvPr id="32" name="Shape 27"/>
          <p:cNvSpPr/>
          <p:nvPr/>
        </p:nvSpPr>
        <p:spPr>
          <a:xfrm>
            <a:off x="4701480" y="3640857"/>
            <a:ext cx="3923705" cy="340444"/>
          </a:xfrm>
          <a:prstGeom prst="roundRect">
            <a:avLst>
              <a:gd name="adj" fmla="val 12617"/>
            </a:avLst>
          </a:prstGeom>
          <a:solidFill>
            <a:srgbClr val="F9D2EB"/>
          </a:solidFill>
          <a:ln/>
        </p:spPr>
      </p:sp>
      <p:pic>
        <p:nvPicPr>
          <p:cNvPr id="33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3725" y="3779118"/>
            <a:ext cx="127769" cy="102245"/>
          </a:xfrm>
          <a:prstGeom prst="rect">
            <a:avLst/>
          </a:prstGeom>
        </p:spPr>
      </p:pic>
      <p:sp>
        <p:nvSpPr>
          <p:cNvPr id="34" name="Text 28"/>
          <p:cNvSpPr/>
          <p:nvPr/>
        </p:nvSpPr>
        <p:spPr>
          <a:xfrm>
            <a:off x="5033739" y="3738265"/>
            <a:ext cx="3946401" cy="1456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9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本教材配套课件 · 项目三 · 企业SOP与实操指导 → 下一模块：成果验收与评价</a:t>
            </a:r>
            <a:endParaRPr lang="zh-CN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820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18学时作战地图：五阶段SOP与里程碑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2612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本项目围绕五个核心阶段展开，共计18学时，设置三次质量验收节点，全程配套协同指导与活页工作页，确保每个阶段有据可查、成果可验。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41462"/>
            <a:ext cx="6553200" cy="3657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23577" y="4435822"/>
            <a:ext cx="8096845" cy="339477"/>
          </a:xfrm>
          <a:prstGeom prst="roundRect">
            <a:avLst>
              <a:gd name="adj" fmla="val 809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28340" y="4440585"/>
            <a:ext cx="2695724" cy="329952"/>
          </a:xfrm>
          <a:custGeom>
            <a:avLst/>
            <a:gdLst/>
            <a:ahLst/>
            <a:cxnLst/>
            <a:rect l="l" t="t" r="r" b="b"/>
            <a:pathLst>
              <a:path w="2695724" h="329952">
                <a:moveTo>
                  <a:pt x="22909" y="0"/>
                </a:moveTo>
                <a:lnTo>
                  <a:pt x="2695724" y="0"/>
                </a:lnTo>
                <a:lnTo>
                  <a:pt x="2695724" y="329952"/>
                </a:lnTo>
                <a:lnTo>
                  <a:pt x="22909" y="329952"/>
                </a:lnTo>
                <a:arcTo hR="22909" wR="22909" stAng="5400000" swAng="5400000"/>
                <a:lnTo>
                  <a:pt x="0" y="22909"/>
                </a:lnTo>
                <a:arcTo hR="22909" wR="22909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7" name="Text 4"/>
          <p:cNvSpPr/>
          <p:nvPr/>
        </p:nvSpPr>
        <p:spPr>
          <a:xfrm>
            <a:off x="593750" y="4505995"/>
            <a:ext cx="2564904" cy="100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🚩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第一次验收</a:t>
            </a:r>
            <a:endParaRPr lang="zh-CN" sz="600" dirty="0"/>
          </a:p>
        </p:txBody>
      </p:sp>
      <p:sp>
        <p:nvSpPr>
          <p:cNvPr id="8" name="Text 5"/>
          <p:cNvSpPr/>
          <p:nvPr/>
        </p:nvSpPr>
        <p:spPr>
          <a:xfrm>
            <a:off x="593750" y="4626546"/>
            <a:ext cx="256490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概念验收：架构与布点方案评审</a:t>
            </a:r>
            <a:endParaRPr lang="zh-CN" sz="500" dirty="0"/>
          </a:p>
        </p:txBody>
      </p:sp>
      <p:sp>
        <p:nvSpPr>
          <p:cNvPr id="9" name="Shape 6"/>
          <p:cNvSpPr/>
          <p:nvPr/>
        </p:nvSpPr>
        <p:spPr>
          <a:xfrm>
            <a:off x="3224064" y="4440585"/>
            <a:ext cx="2695798" cy="329952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10" name="Shape 7"/>
          <p:cNvSpPr/>
          <p:nvPr/>
        </p:nvSpPr>
        <p:spPr>
          <a:xfrm>
            <a:off x="3224064" y="4440585"/>
            <a:ext cx="9525" cy="329952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11" name="Text 8"/>
          <p:cNvSpPr/>
          <p:nvPr/>
        </p:nvSpPr>
        <p:spPr>
          <a:xfrm>
            <a:off x="3289474" y="4505995"/>
            <a:ext cx="2564978" cy="100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🚩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第二次验收</a:t>
            </a:r>
            <a:endParaRPr lang="zh-CN" sz="600" dirty="0"/>
          </a:p>
        </p:txBody>
      </p:sp>
      <p:sp>
        <p:nvSpPr>
          <p:cNvPr id="12" name="Text 9"/>
          <p:cNvSpPr/>
          <p:nvPr/>
        </p:nvSpPr>
        <p:spPr>
          <a:xfrm>
            <a:off x="3289474" y="4626546"/>
            <a:ext cx="2564978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工程验收：联调结果与性能验证</a:t>
            </a:r>
            <a:endParaRPr lang="zh-CN" sz="500" dirty="0"/>
          </a:p>
        </p:txBody>
      </p:sp>
      <p:sp>
        <p:nvSpPr>
          <p:cNvPr id="13" name="Shape 10"/>
          <p:cNvSpPr/>
          <p:nvPr/>
        </p:nvSpPr>
        <p:spPr>
          <a:xfrm>
            <a:off x="5919862" y="4440585"/>
            <a:ext cx="2695798" cy="329952"/>
          </a:xfrm>
          <a:custGeom>
            <a:avLst/>
            <a:gdLst/>
            <a:ahLst/>
            <a:cxnLst/>
            <a:rect l="l" t="t" r="r" b="b"/>
            <a:pathLst>
              <a:path w="2695798" h="329952">
                <a:moveTo>
                  <a:pt x="0" y="0"/>
                </a:moveTo>
                <a:lnTo>
                  <a:pt x="2672889" y="0"/>
                </a:lnTo>
                <a:arcTo hR="22909" wR="22909" stAng="16200000" swAng="5400000"/>
                <a:lnTo>
                  <a:pt x="2695798" y="307042"/>
                </a:lnTo>
                <a:arcTo hR="22909" wR="22909" stAng="0" swAng="5400000"/>
                <a:lnTo>
                  <a:pt x="0" y="329952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4" name="Shape 11"/>
          <p:cNvSpPr/>
          <p:nvPr/>
        </p:nvSpPr>
        <p:spPr>
          <a:xfrm>
            <a:off x="5919862" y="4440585"/>
            <a:ext cx="9525" cy="329952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15" name="Text 12"/>
          <p:cNvSpPr/>
          <p:nvPr/>
        </p:nvSpPr>
        <p:spPr>
          <a:xfrm>
            <a:off x="5985272" y="4505995"/>
            <a:ext cx="2564978" cy="100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🚩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第三次验收</a:t>
            </a:r>
            <a:endParaRPr lang="zh-CN" sz="600" dirty="0"/>
          </a:p>
        </p:txBody>
      </p:sp>
      <p:sp>
        <p:nvSpPr>
          <p:cNvPr id="16" name="Text 13"/>
          <p:cNvSpPr/>
          <p:nvPr/>
        </p:nvSpPr>
        <p:spPr>
          <a:xfrm>
            <a:off x="5985272" y="4626546"/>
            <a:ext cx="2564978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终审交付：成果展示与答辩评审</a:t>
            </a:r>
            <a:endParaRPr lang="zh-CN" sz="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364257"/>
            <a:ext cx="4667845" cy="264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用户调研：走进养老机构，发现真实需求</a:t>
            </a:r>
            <a:endParaRPr lang="zh-CN" sz="1650" dirty="0"/>
          </a:p>
        </p:txBody>
      </p:sp>
      <p:sp>
        <p:nvSpPr>
          <p:cNvPr id="4" name="Text 1"/>
          <p:cNvSpPr/>
          <p:nvPr/>
        </p:nvSpPr>
        <p:spPr>
          <a:xfrm>
            <a:off x="523577" y="721742"/>
            <a:ext cx="5125045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调研的核心价值在于：用真实场景替代主观假设，为后续系统架构与设备布点提供可靠依据。</a:t>
            </a:r>
            <a:endParaRPr lang="zh-CN" sz="700" dirty="0"/>
          </a:p>
        </p:txBody>
      </p:sp>
      <p:sp>
        <p:nvSpPr>
          <p:cNvPr id="5" name="Text 2"/>
          <p:cNvSpPr/>
          <p:nvPr/>
        </p:nvSpPr>
        <p:spPr>
          <a:xfrm>
            <a:off x="523577" y="974601"/>
            <a:ext cx="2224162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调研目标</a:t>
            </a:r>
            <a:endParaRPr lang="zh-CN" sz="800" dirty="0"/>
          </a:p>
        </p:txBody>
      </p:sp>
      <p:sp>
        <p:nvSpPr>
          <p:cNvPr id="6" name="Text 3"/>
          <p:cNvSpPr/>
          <p:nvPr/>
        </p:nvSpPr>
        <p:spPr>
          <a:xfrm>
            <a:off x="523577" y="1168747"/>
            <a:ext cx="2224162" cy="5507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42240" indent="-142240">
              <a:lnSpc>
                <a:spcPct val="113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理解机构真实运营场景与管理结构</a:t>
            </a:r>
            <a:endParaRPr lang="zh-CN" sz="700" dirty="0"/>
          </a:p>
          <a:p>
            <a:pPr algn="l" marL="142240" indent="-142240">
              <a:lnSpc>
                <a:spcPct val="113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收集管理人员、护理人员、老人三方痛点</a:t>
            </a:r>
            <a:endParaRPr lang="zh-CN" sz="700" dirty="0"/>
          </a:p>
          <a:p>
            <a:pPr algn="l" marL="142240" indent="-142240">
              <a:lnSpc>
                <a:spcPct val="113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避免凭空假设需求，杜绝方案偏离</a:t>
            </a:r>
            <a:endParaRPr lang="zh-CN" sz="700" dirty="0"/>
          </a:p>
          <a:p>
            <a:pPr algn="l" marL="142240" indent="-142240">
              <a:lnSpc>
                <a:spcPct val="113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为系统架构与设备布点提供第一手依据</a:t>
            </a:r>
            <a:endParaRPr lang="zh-CN" sz="700" dirty="0"/>
          </a:p>
        </p:txBody>
      </p:sp>
      <p:sp>
        <p:nvSpPr>
          <p:cNvPr id="7" name="Text 4"/>
          <p:cNvSpPr/>
          <p:nvPr/>
        </p:nvSpPr>
        <p:spPr>
          <a:xfrm>
            <a:off x="523577" y="1781324"/>
            <a:ext cx="2224162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调研纪律</a:t>
            </a:r>
            <a:endParaRPr lang="zh-CN" sz="800" dirty="0"/>
          </a:p>
        </p:txBody>
      </p:sp>
      <p:sp>
        <p:nvSpPr>
          <p:cNvPr id="8" name="Text 5"/>
          <p:cNvSpPr/>
          <p:nvPr/>
        </p:nvSpPr>
        <p:spPr>
          <a:xfrm>
            <a:off x="523577" y="1975470"/>
            <a:ext cx="2224162" cy="2645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42240" indent="-142240">
              <a:lnSpc>
                <a:spcPct val="113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不打扰老人休息，不进入未授权区域</a:t>
            </a:r>
            <a:endParaRPr lang="zh-CN" sz="700" dirty="0"/>
          </a:p>
          <a:p>
            <a:pPr algn="l" marL="142240" indent="-142240">
              <a:lnSpc>
                <a:spcPct val="113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不拍摄老人正脸，录音须获明确同意</a:t>
            </a:r>
            <a:endParaRPr lang="zh-CN" sz="700" dirty="0"/>
          </a:p>
        </p:txBody>
      </p:sp>
      <p:sp>
        <p:nvSpPr>
          <p:cNvPr id="9" name="Text 6"/>
          <p:cNvSpPr/>
          <p:nvPr/>
        </p:nvSpPr>
        <p:spPr>
          <a:xfrm>
            <a:off x="2972023" y="974601"/>
            <a:ext cx="2224162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调研前准备清单</a:t>
            </a:r>
            <a:endParaRPr lang="zh-CN" sz="800" dirty="0"/>
          </a:p>
        </p:txBody>
      </p:sp>
      <p:sp>
        <p:nvSpPr>
          <p:cNvPr id="10" name="Text 7"/>
          <p:cNvSpPr/>
          <p:nvPr/>
        </p:nvSpPr>
        <p:spPr>
          <a:xfrm>
            <a:off x="2972023" y="1168747"/>
            <a:ext cx="2224162" cy="5507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42240" indent="-142240">
              <a:lnSpc>
                <a:spcPct val="113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确认调研时间、人数与院内规定</a:t>
            </a:r>
            <a:endParaRPr lang="zh-CN" sz="700" dirty="0"/>
          </a:p>
          <a:p>
            <a:pPr algn="l" marL="142240" indent="-142240">
              <a:lnSpc>
                <a:spcPct val="113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准备访谈问卷、痛点矩阵表、记录表</a:t>
            </a:r>
            <a:endParaRPr lang="zh-CN" sz="700" dirty="0"/>
          </a:p>
          <a:p>
            <a:pPr algn="l" marL="142240" indent="-142240">
              <a:lnSpc>
                <a:spcPct val="113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准备拍照或录音工具</a:t>
            </a:r>
            <a:endParaRPr lang="zh-CN" sz="700" dirty="0"/>
          </a:p>
          <a:p>
            <a:pPr algn="l" marL="142240" indent="-142240">
              <a:lnSpc>
                <a:spcPct val="113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提前阅读床位分布图、护理排班表、安全事件记录</a:t>
            </a:r>
            <a:endParaRPr lang="zh-CN" sz="700" dirty="0"/>
          </a:p>
        </p:txBody>
      </p:sp>
      <p:sp>
        <p:nvSpPr>
          <p:cNvPr id="11" name="Text 8"/>
          <p:cNvSpPr/>
          <p:nvPr/>
        </p:nvSpPr>
        <p:spPr>
          <a:xfrm>
            <a:off x="523577" y="2331244"/>
            <a:ext cx="179933" cy="112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700" dirty="0"/>
          </a:p>
        </p:txBody>
      </p:sp>
      <p:sp>
        <p:nvSpPr>
          <p:cNvPr id="12" name="Shape 9"/>
          <p:cNvSpPr/>
          <p:nvPr/>
        </p:nvSpPr>
        <p:spPr>
          <a:xfrm>
            <a:off x="523577" y="2474565"/>
            <a:ext cx="4667845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3" name="Text 10"/>
          <p:cNvSpPr/>
          <p:nvPr/>
        </p:nvSpPr>
        <p:spPr>
          <a:xfrm>
            <a:off x="523577" y="2538561"/>
            <a:ext cx="4667845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管理层访谈</a:t>
            </a:r>
            <a:endParaRPr lang="zh-CN" sz="800" dirty="0"/>
          </a:p>
        </p:txBody>
      </p:sp>
      <p:sp>
        <p:nvSpPr>
          <p:cNvPr id="14" name="Text 11"/>
          <p:cNvSpPr/>
          <p:nvPr/>
        </p:nvSpPr>
        <p:spPr>
          <a:xfrm>
            <a:off x="523577" y="2707928"/>
            <a:ext cx="4667845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了解整体运营痛点、历史安全事件与预算期望</a:t>
            </a:r>
            <a:endParaRPr lang="zh-CN" sz="700" dirty="0"/>
          </a:p>
        </p:txBody>
      </p:sp>
      <p:sp>
        <p:nvSpPr>
          <p:cNvPr id="15" name="Text 12"/>
          <p:cNvSpPr/>
          <p:nvPr/>
        </p:nvSpPr>
        <p:spPr>
          <a:xfrm>
            <a:off x="523577" y="2958703"/>
            <a:ext cx="179933" cy="112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700" dirty="0"/>
          </a:p>
        </p:txBody>
      </p:sp>
      <p:sp>
        <p:nvSpPr>
          <p:cNvPr id="16" name="Shape 13"/>
          <p:cNvSpPr/>
          <p:nvPr/>
        </p:nvSpPr>
        <p:spPr>
          <a:xfrm>
            <a:off x="523577" y="3102025"/>
            <a:ext cx="4667845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7" name="Text 14"/>
          <p:cNvSpPr/>
          <p:nvPr/>
        </p:nvSpPr>
        <p:spPr>
          <a:xfrm>
            <a:off x="523577" y="3166021"/>
            <a:ext cx="4667845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护理人员焦点小组</a:t>
            </a:r>
            <a:endParaRPr lang="zh-CN" sz="800" dirty="0"/>
          </a:p>
        </p:txBody>
      </p:sp>
      <p:sp>
        <p:nvSpPr>
          <p:cNvPr id="18" name="Text 15"/>
          <p:cNvSpPr/>
          <p:nvPr/>
        </p:nvSpPr>
        <p:spPr>
          <a:xfrm>
            <a:off x="523577" y="3335387"/>
            <a:ext cx="4667845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讨论夜间值守、告警处理与日常照护难点</a:t>
            </a:r>
            <a:endParaRPr lang="zh-CN" sz="700" dirty="0"/>
          </a:p>
        </p:txBody>
      </p:sp>
      <p:sp>
        <p:nvSpPr>
          <p:cNvPr id="19" name="Text 16"/>
          <p:cNvSpPr/>
          <p:nvPr/>
        </p:nvSpPr>
        <p:spPr>
          <a:xfrm>
            <a:off x="523577" y="3586163"/>
            <a:ext cx="179933" cy="112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700" dirty="0"/>
          </a:p>
        </p:txBody>
      </p:sp>
      <p:sp>
        <p:nvSpPr>
          <p:cNvPr id="20" name="Shape 17"/>
          <p:cNvSpPr/>
          <p:nvPr/>
        </p:nvSpPr>
        <p:spPr>
          <a:xfrm>
            <a:off x="523577" y="3729484"/>
            <a:ext cx="4667845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1" name="Text 18"/>
          <p:cNvSpPr/>
          <p:nvPr/>
        </p:nvSpPr>
        <p:spPr>
          <a:xfrm>
            <a:off x="523577" y="3793480"/>
            <a:ext cx="4667845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现场踏勘</a:t>
            </a:r>
            <a:endParaRPr lang="zh-CN" sz="800" dirty="0"/>
          </a:p>
        </p:txBody>
      </p:sp>
      <p:sp>
        <p:nvSpPr>
          <p:cNvPr id="22" name="Text 19"/>
          <p:cNvSpPr/>
          <p:nvPr/>
        </p:nvSpPr>
        <p:spPr>
          <a:xfrm>
            <a:off x="523577" y="3962846"/>
            <a:ext cx="4667845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走访居室、走廊、出入口、卫生间、厨房、护理站</a:t>
            </a:r>
            <a:endParaRPr lang="zh-CN" sz="700" dirty="0"/>
          </a:p>
        </p:txBody>
      </p:sp>
      <p:sp>
        <p:nvSpPr>
          <p:cNvPr id="23" name="Text 20"/>
          <p:cNvSpPr/>
          <p:nvPr/>
        </p:nvSpPr>
        <p:spPr>
          <a:xfrm>
            <a:off x="523577" y="4213622"/>
            <a:ext cx="179933" cy="112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700" dirty="0"/>
          </a:p>
        </p:txBody>
      </p:sp>
      <p:sp>
        <p:nvSpPr>
          <p:cNvPr id="24" name="Shape 21"/>
          <p:cNvSpPr/>
          <p:nvPr/>
        </p:nvSpPr>
        <p:spPr>
          <a:xfrm>
            <a:off x="523577" y="4356943"/>
            <a:ext cx="4667845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5" name="Text 22"/>
          <p:cNvSpPr/>
          <p:nvPr/>
        </p:nvSpPr>
        <p:spPr>
          <a:xfrm>
            <a:off x="523577" y="4420939"/>
            <a:ext cx="4667845" cy="132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老人非正式交流</a:t>
            </a:r>
            <a:endParaRPr lang="zh-CN" sz="800" dirty="0"/>
          </a:p>
        </p:txBody>
      </p:sp>
      <p:sp>
        <p:nvSpPr>
          <p:cNvPr id="26" name="Text 23"/>
          <p:cNvSpPr/>
          <p:nvPr/>
        </p:nvSpPr>
        <p:spPr>
          <a:xfrm>
            <a:off x="523577" y="4590306"/>
            <a:ext cx="4667845" cy="121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在公共区域了解老人对智能设备的接受度</a:t>
            </a:r>
            <a:endParaRPr lang="zh-CN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从访谈记录到结构化痛点矩阵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调研现场往往得到零散信息——一句抱怨、一次事故、一个空间问题。需要通过结构化工具将原始记录转化为可排序、可决策的痛点矩阵，为系统设计提供清晰输入。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33202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460230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需求优先级排序公式</a:t>
            </a:r>
            <a:endParaRPr lang="zh-CN" sz="600" dirty="0"/>
          </a:p>
        </p:txBody>
      </p:sp>
      <p:sp>
        <p:nvSpPr>
          <p:cNvPr id="6" name="Text 3"/>
          <p:cNvSpPr/>
          <p:nvPr/>
        </p:nvSpPr>
        <p:spPr>
          <a:xfrm>
            <a:off x="523577" y="4589115"/>
            <a:ext cx="3968576" cy="1865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0000"/>
              </a:lnSpc>
              <a:spcAft>
                <a:spcPts val="200"/>
              </a:spcAft>
              <a:buNone/>
            </a:pPr>
            <a:r>
              <a:rPr lang="zh-CN" altLang="en-US" sz="5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严重度 × 发生频次 × 技术可行性</a:t>
            </a:r>
            <a:endParaRPr lang="zh-CN" sz="500" dirty="0"/>
          </a:p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排序后形成：Top需求清单 → 技术约束 → 验收标准</a:t>
            </a:r>
            <a:endParaRPr lang="zh-CN" sz="500" dirty="0"/>
          </a:p>
        </p:txBody>
      </p:sp>
      <p:sp>
        <p:nvSpPr>
          <p:cNvPr id="7" name="Shape 4"/>
          <p:cNvSpPr/>
          <p:nvPr/>
        </p:nvSpPr>
        <p:spPr>
          <a:xfrm>
            <a:off x="523577" y="4812432"/>
            <a:ext cx="3968576" cy="176733"/>
          </a:xfrm>
          <a:prstGeom prst="roundRect">
            <a:avLst>
              <a:gd name="adj" fmla="val 15555"/>
            </a:avLst>
          </a:prstGeom>
          <a:solidFill>
            <a:srgbClr val="FCF2B5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987" y="4894138"/>
            <a:ext cx="81781" cy="6541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36178" y="4858122"/>
            <a:ext cx="414776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常见误区：直接把"想要什么功能"当作需求。正确方式：先描述要解决的问题，再讨论技术方案。</a:t>
            </a:r>
            <a:endParaRPr lang="zh-CN" sz="500" dirty="0"/>
          </a:p>
        </p:txBody>
      </p:sp>
      <p:sp>
        <p:nvSpPr>
          <p:cNvPr id="10" name="Text 6"/>
          <p:cNvSpPr/>
          <p:nvPr/>
        </p:nvSpPr>
        <p:spPr>
          <a:xfrm>
            <a:off x="4656609" y="4460230"/>
            <a:ext cx="3968576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需求漏斗四层转化</a:t>
            </a:r>
            <a:endParaRPr lang="zh-CN" sz="6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609" y="4593208"/>
            <a:ext cx="196304" cy="71437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885581" y="4658618"/>
            <a:ext cx="373960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原始记录</a:t>
            </a:r>
            <a:endParaRPr lang="zh-CN" sz="600" dirty="0"/>
          </a:p>
        </p:txBody>
      </p:sp>
      <p:sp>
        <p:nvSpPr>
          <p:cNvPr id="13" name="Text 8"/>
          <p:cNvSpPr/>
          <p:nvPr/>
        </p:nvSpPr>
        <p:spPr>
          <a:xfrm>
            <a:off x="4885581" y="4787503"/>
            <a:ext cx="373960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访谈笔记·事故报告·观察日志</a:t>
            </a:r>
            <a:endParaRPr lang="zh-CN" sz="5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761" y="5018559"/>
            <a:ext cx="196304" cy="714375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4983733" y="5083969"/>
            <a:ext cx="3641452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痛点归类</a:t>
            </a:r>
            <a:endParaRPr lang="zh-CN" sz="600" dirty="0"/>
          </a:p>
        </p:txBody>
      </p:sp>
      <p:sp>
        <p:nvSpPr>
          <p:cNvPr id="16" name="Text 10"/>
          <p:cNvSpPr/>
          <p:nvPr/>
        </p:nvSpPr>
        <p:spPr>
          <a:xfrm>
            <a:off x="4983733" y="5212854"/>
            <a:ext cx="3641452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按场景与角色归入矩阵</a:t>
            </a:r>
            <a:endParaRPr lang="zh-CN" sz="50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2913" y="5443910"/>
            <a:ext cx="196304" cy="714375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5081885" y="5509320"/>
            <a:ext cx="354330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Top需求</a:t>
            </a:r>
            <a:endParaRPr lang="zh-CN" sz="600" dirty="0"/>
          </a:p>
        </p:txBody>
      </p:sp>
      <p:sp>
        <p:nvSpPr>
          <p:cNvPr id="19" name="Text 12"/>
          <p:cNvSpPr/>
          <p:nvPr/>
        </p:nvSpPr>
        <p:spPr>
          <a:xfrm>
            <a:off x="5081885" y="5638205"/>
            <a:ext cx="354330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按优先级公式排序筛选</a:t>
            </a:r>
            <a:endParaRPr lang="zh-CN" sz="500" dirty="0"/>
          </a:p>
        </p:txBody>
      </p:sp>
      <p:pic>
        <p:nvPicPr>
          <p:cNvPr id="2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1140" y="5869260"/>
            <a:ext cx="196304" cy="714375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5180112" y="5934670"/>
            <a:ext cx="3445073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设计输入</a:t>
            </a:r>
            <a:endParaRPr lang="zh-CN" sz="600" dirty="0"/>
          </a:p>
        </p:txBody>
      </p:sp>
      <p:sp>
        <p:nvSpPr>
          <p:cNvPr id="22" name="Text 14"/>
          <p:cNvSpPr/>
          <p:nvPr/>
        </p:nvSpPr>
        <p:spPr>
          <a:xfrm>
            <a:off x="5180112" y="6063555"/>
            <a:ext cx="3445073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需求文档·技术约束·验收标准</a:t>
            </a:r>
            <a:endParaRPr lang="zh-CN" sz="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6638"/>
            <a:ext cx="8096845" cy="360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概念设计：从真实需求到四层系统架构</a:t>
            </a:r>
            <a:endParaRPr lang="zh-CN" sz="2250" dirty="0"/>
          </a:p>
        </p:txBody>
      </p:sp>
      <p:sp>
        <p:nvSpPr>
          <p:cNvPr id="3" name="Text 1"/>
          <p:cNvSpPr/>
          <p:nvPr/>
        </p:nvSpPr>
        <p:spPr>
          <a:xfrm>
            <a:off x="523577" y="957709"/>
            <a:ext cx="8554045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概念设计阶段以阶段一的Top需求为输入，在满足工程边界（不改变建筑主体结构、预算约束、施工周期）的前提下，逐层构建系统架构。</a:t>
            </a:r>
            <a:endParaRPr lang="zh-CN" sz="950" dirty="0"/>
          </a:p>
        </p:txBody>
      </p:sp>
      <p:sp>
        <p:nvSpPr>
          <p:cNvPr id="4" name="Text 2"/>
          <p:cNvSpPr/>
          <p:nvPr/>
        </p:nvSpPr>
        <p:spPr>
          <a:xfrm>
            <a:off x="523577" y="1392287"/>
            <a:ext cx="3898702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设计输入约束</a:t>
            </a:r>
            <a:endParaRPr lang="zh-CN" sz="1100" dirty="0"/>
          </a:p>
        </p:txBody>
      </p:sp>
      <p:sp>
        <p:nvSpPr>
          <p:cNvPr id="5" name="Text 3"/>
          <p:cNvSpPr/>
          <p:nvPr/>
        </p:nvSpPr>
        <p:spPr>
          <a:xfrm>
            <a:off x="523577" y="1687785"/>
            <a:ext cx="3898702" cy="8812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Top需求清单与现场调研结论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机构运营约束与预算上限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不改变建筑主体结构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施工周期与老人干扰最小化</a:t>
            </a:r>
            <a:endParaRPr lang="zh-CN" sz="950" dirty="0"/>
          </a:p>
        </p:txBody>
      </p:sp>
      <p:sp>
        <p:nvSpPr>
          <p:cNvPr id="6" name="Text 4"/>
          <p:cNvSpPr/>
          <p:nvPr/>
        </p:nvSpPr>
        <p:spPr>
          <a:xfrm>
            <a:off x="523577" y="2684115"/>
            <a:ext cx="3898702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架构文档输出</a:t>
            </a:r>
            <a:endParaRPr lang="zh-CN" sz="1100" dirty="0"/>
          </a:p>
        </p:txBody>
      </p:sp>
      <p:sp>
        <p:nvSpPr>
          <p:cNvPr id="7" name="Text 5"/>
          <p:cNvSpPr/>
          <p:nvPr/>
        </p:nvSpPr>
        <p:spPr>
          <a:xfrm>
            <a:off x="523577" y="2979613"/>
            <a:ext cx="3898702" cy="650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四层架构总览图 · 组件清单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数据流说明 · 协议说明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技术选型表 · 预算概算表</a:t>
            </a:r>
            <a:endParaRPr lang="zh-CN" sz="950" dirty="0"/>
          </a:p>
        </p:txBody>
      </p:sp>
      <p:sp>
        <p:nvSpPr>
          <p:cNvPr id="8" name="Shape 6"/>
          <p:cNvSpPr/>
          <p:nvPr/>
        </p:nvSpPr>
        <p:spPr>
          <a:xfrm>
            <a:off x="523577" y="3759919"/>
            <a:ext cx="3898702" cy="458465"/>
          </a:xfrm>
          <a:prstGeom prst="roundRect">
            <a:avLst>
              <a:gd name="adj" fmla="val 11243"/>
            </a:avLst>
          </a:prstGeom>
          <a:solidFill>
            <a:srgbClr val="F9D2EB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6286" y="3934495"/>
            <a:ext cx="153367" cy="122709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22362" y="3894088"/>
            <a:ext cx="3834408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评审必答：断网时能否本地告警？是否存在单点故障？</a:t>
            </a:r>
            <a:endParaRPr lang="zh-CN" sz="950" dirty="0"/>
          </a:p>
        </p:txBody>
      </p:sp>
      <p:sp>
        <p:nvSpPr>
          <p:cNvPr id="11" name="Text 8"/>
          <p:cNvSpPr/>
          <p:nvPr/>
        </p:nvSpPr>
        <p:spPr>
          <a:xfrm>
            <a:off x="4726484" y="1392287"/>
            <a:ext cx="3898702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四层系统架构设计步骤</a:t>
            </a:r>
            <a:endParaRPr lang="zh-CN" sz="1100" dirty="0"/>
          </a:p>
        </p:txBody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6484" y="1702147"/>
            <a:ext cx="613618" cy="736327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455146" y="1824856"/>
            <a:ext cx="3170039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① 感知层</a:t>
            </a:r>
            <a:endParaRPr lang="zh-CN" sz="1100" dirty="0"/>
          </a:p>
        </p:txBody>
      </p:sp>
      <p:sp>
        <p:nvSpPr>
          <p:cNvPr id="14" name="Text 10"/>
          <p:cNvSpPr/>
          <p:nvPr/>
        </p:nvSpPr>
        <p:spPr>
          <a:xfrm>
            <a:off x="5455146" y="2120354"/>
            <a:ext cx="3170039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选择传感器类型与数量，绘制初步设备布点图</a:t>
            </a:r>
            <a:endParaRPr lang="zh-CN" sz="950" dirty="0"/>
          </a:p>
        </p:txBody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6484" y="2438474"/>
            <a:ext cx="613618" cy="736327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455146" y="2561183"/>
            <a:ext cx="3170039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② 边缘层</a:t>
            </a:r>
            <a:endParaRPr lang="zh-CN" sz="1100" dirty="0"/>
          </a:p>
        </p:txBody>
      </p:sp>
      <p:sp>
        <p:nvSpPr>
          <p:cNvPr id="17" name="Text 12"/>
          <p:cNvSpPr/>
          <p:nvPr/>
        </p:nvSpPr>
        <p:spPr>
          <a:xfrm>
            <a:off x="5455146" y="2856681"/>
            <a:ext cx="3170039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选择边缘网关，确定接入协议与网关数量位置</a:t>
            </a:r>
            <a:endParaRPr lang="zh-CN" sz="950" dirty="0"/>
          </a:p>
        </p:txBody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484" y="3174802"/>
            <a:ext cx="613618" cy="736327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455146" y="3297510"/>
            <a:ext cx="3170039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③ 平台层</a:t>
            </a:r>
            <a:endParaRPr lang="zh-CN" sz="1100" dirty="0"/>
          </a:p>
        </p:txBody>
      </p:sp>
      <p:sp>
        <p:nvSpPr>
          <p:cNvPr id="20" name="Text 14"/>
          <p:cNvSpPr/>
          <p:nvPr/>
        </p:nvSpPr>
        <p:spPr>
          <a:xfrm>
            <a:off x="5455146" y="3593009"/>
            <a:ext cx="3170039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明确部署方式，配置数据库、规则引擎与告警服务</a:t>
            </a:r>
            <a:endParaRPr lang="zh-CN" sz="950" dirty="0"/>
          </a:p>
        </p:txBody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6484" y="3911129"/>
            <a:ext cx="613618" cy="736327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455146" y="4033837"/>
            <a:ext cx="3170039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④ 应用层</a:t>
            </a:r>
            <a:endParaRPr lang="zh-CN" sz="1100" dirty="0"/>
          </a:p>
        </p:txBody>
      </p:sp>
      <p:sp>
        <p:nvSpPr>
          <p:cNvPr id="23" name="Text 16"/>
          <p:cNvSpPr/>
          <p:nvPr/>
        </p:nvSpPr>
        <p:spPr>
          <a:xfrm>
            <a:off x="5455146" y="4329336"/>
            <a:ext cx="3170039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数字驾驶舱、移动端、家属端、管理后台功能模块</a:t>
            </a:r>
            <a:endParaRPr lang="zh-CN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394618"/>
            <a:ext cx="4667845" cy="2888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设备布点：把系统方案落到每一个空间点位</a:t>
            </a:r>
            <a:endParaRPr lang="zh-CN" sz="1800" dirty="0"/>
          </a:p>
        </p:txBody>
      </p:sp>
      <p:sp>
        <p:nvSpPr>
          <p:cNvPr id="4" name="Text 1"/>
          <p:cNvSpPr/>
          <p:nvPr/>
        </p:nvSpPr>
        <p:spPr>
          <a:xfrm>
            <a:off x="3952577" y="793849"/>
            <a:ext cx="4667845" cy="27473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布点方案是架构图从纸面走向现实的关键一步。每个传感器必须对应明确的安装位置、供电方式与覆盖场景，而非仅停留在设备类型层面。</a:t>
            </a:r>
            <a:endParaRPr lang="zh-CN" sz="7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2577" y="1151409"/>
            <a:ext cx="245418" cy="24541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952577" y="1488802"/>
            <a:ext cx="4667845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全覆盖无盲区</a:t>
            </a:r>
            <a:endParaRPr lang="zh-CN" sz="900" dirty="0"/>
          </a:p>
        </p:txBody>
      </p:sp>
      <p:sp>
        <p:nvSpPr>
          <p:cNvPr id="7" name="Text 3"/>
          <p:cNvSpPr/>
          <p:nvPr/>
        </p:nvSpPr>
        <p:spPr>
          <a:xfrm>
            <a:off x="3952577" y="1677293"/>
            <a:ext cx="4667845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公共区域重点覆盖；居室关键区域按风险等级设计传感器类型与密度。</a:t>
            </a:r>
            <a:endParaRPr lang="zh-CN" sz="7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2577" y="1961927"/>
            <a:ext cx="245418" cy="24541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952577" y="2299320"/>
            <a:ext cx="4667845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隐私优先</a:t>
            </a:r>
            <a:endParaRPr lang="zh-CN" sz="900" dirty="0"/>
          </a:p>
        </p:txBody>
      </p:sp>
      <p:sp>
        <p:nvSpPr>
          <p:cNvPr id="10" name="Text 5"/>
          <p:cNvSpPr/>
          <p:nvPr/>
        </p:nvSpPr>
        <p:spPr>
          <a:xfrm>
            <a:off x="3952577" y="2487811"/>
            <a:ext cx="4667845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卧室、卫生间等私密区域优先使用非视觉传感器，避免布置摄像设备。</a:t>
            </a:r>
            <a:endParaRPr lang="zh-CN" sz="7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52577" y="2772445"/>
            <a:ext cx="245418" cy="24541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3952577" y="3109838"/>
            <a:ext cx="4667845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高危区域冗余</a:t>
            </a:r>
            <a:endParaRPr lang="zh-CN" sz="900" dirty="0"/>
          </a:p>
        </p:txBody>
      </p:sp>
      <p:sp>
        <p:nvSpPr>
          <p:cNvPr id="13" name="Text 7"/>
          <p:cNvSpPr/>
          <p:nvPr/>
        </p:nvSpPr>
        <p:spPr>
          <a:xfrm>
            <a:off x="3952577" y="3298329"/>
            <a:ext cx="4667845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认知症专区、出入口、厨房、消防通道采用双设备或多设备交叉验证。</a:t>
            </a:r>
            <a:endParaRPr lang="zh-CN" sz="75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52577" y="3582963"/>
            <a:ext cx="245418" cy="245418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3952577" y="3920356"/>
            <a:ext cx="4667845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可维护性</a:t>
            </a:r>
            <a:endParaRPr lang="zh-CN" sz="900" dirty="0"/>
          </a:p>
        </p:txBody>
      </p:sp>
      <p:sp>
        <p:nvSpPr>
          <p:cNvPr id="16" name="Text 9"/>
          <p:cNvSpPr/>
          <p:nvPr/>
        </p:nvSpPr>
        <p:spPr>
          <a:xfrm>
            <a:off x="3952577" y="4108847"/>
            <a:ext cx="4667845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安装高度便于检修；电池可更换；设备编号清晰；布线不影响老人生活。</a:t>
            </a:r>
            <a:endParaRPr lang="zh-CN" sz="750" dirty="0"/>
          </a:p>
        </p:txBody>
      </p:sp>
      <p:sp>
        <p:nvSpPr>
          <p:cNvPr id="17" name="Text 10"/>
          <p:cNvSpPr/>
          <p:nvPr/>
        </p:nvSpPr>
        <p:spPr>
          <a:xfrm>
            <a:off x="3952577" y="4356646"/>
            <a:ext cx="4667845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CAD布点图标注字段</a:t>
            </a:r>
            <a:endParaRPr lang="zh-CN" sz="900" dirty="0"/>
          </a:p>
        </p:txBody>
      </p:sp>
      <p:sp>
        <p:nvSpPr>
          <p:cNvPr id="18" name="Text 11"/>
          <p:cNvSpPr/>
          <p:nvPr/>
        </p:nvSpPr>
        <p:spPr>
          <a:xfrm>
            <a:off x="3952577" y="4611439"/>
            <a:ext cx="5125045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设备类型 · 设备编号 · 安装位置 · 安装高度 · 供电方式 · 通信方式 · 对应风险场景 → 汇总形成BOM与预算基础</a:t>
            </a:r>
            <a:endParaRPr lang="zh-CN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3502"/>
            <a:ext cx="8096845" cy="2466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5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第一次验收：架构与布点方案评审</a:t>
            </a:r>
            <a:endParaRPr lang="zh-CN" sz="1550" dirty="0"/>
          </a:p>
        </p:txBody>
      </p:sp>
      <p:sp>
        <p:nvSpPr>
          <p:cNvPr id="3" name="Shape 1"/>
          <p:cNvSpPr/>
          <p:nvPr/>
        </p:nvSpPr>
        <p:spPr>
          <a:xfrm>
            <a:off x="523577" y="747564"/>
            <a:ext cx="714003" cy="127471"/>
          </a:xfrm>
          <a:prstGeom prst="roundRect">
            <a:avLst>
              <a:gd name="adj" fmla="val 22106"/>
            </a:avLst>
          </a:prstGeom>
          <a:solidFill>
            <a:srgbClr val="F9D2EB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3881" y="777776"/>
            <a:ext cx="67047" cy="6704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74415" y="772716"/>
            <a:ext cx="970062" cy="77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质量门 · 概念验收</a:t>
            </a:r>
            <a:endParaRPr lang="zh-CN" sz="500" dirty="0"/>
          </a:p>
        </p:txBody>
      </p:sp>
      <p:sp>
        <p:nvSpPr>
          <p:cNvPr id="6" name="Shape 3"/>
          <p:cNvSpPr/>
          <p:nvPr/>
        </p:nvSpPr>
        <p:spPr>
          <a:xfrm>
            <a:off x="463228" y="935459"/>
            <a:ext cx="4066877" cy="3306514"/>
          </a:xfrm>
          <a:prstGeom prst="roundRect">
            <a:avLst>
              <a:gd name="adj" fmla="val 1826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547092" y="989112"/>
            <a:ext cx="3899148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验收交付物清单</a:t>
            </a:r>
            <a:endParaRPr lang="zh-CN" sz="750" dirty="0"/>
          </a:p>
        </p:txBody>
      </p:sp>
      <p:sp>
        <p:nvSpPr>
          <p:cNvPr id="8" name="Text 5"/>
          <p:cNvSpPr/>
          <p:nvPr/>
        </p:nvSpPr>
        <p:spPr>
          <a:xfrm>
            <a:off x="547092" y="1166068"/>
            <a:ext cx="3899148" cy="6253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调研报告 · 痛点梳理矩阵</a:t>
            </a:r>
            <a:endParaRPr lang="zh-CN" sz="650" dirty="0"/>
          </a:p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需求文档（含Top需求排序）</a:t>
            </a:r>
            <a:endParaRPr lang="zh-CN" sz="650" dirty="0"/>
          </a:p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四层系统架构图</a:t>
            </a:r>
            <a:endParaRPr lang="zh-CN" sz="650" dirty="0"/>
          </a:p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传感器布点方案图（CAD）</a:t>
            </a:r>
            <a:endParaRPr lang="zh-CN" sz="650" dirty="0"/>
          </a:p>
          <a:p>
            <a:pPr algn="l" marL="132080" indent="-132080">
              <a:lnSpc>
                <a:spcPct val="109000"/>
              </a:lnSpc>
              <a:buSzPct val="100000"/>
              <a:buChar char="•"/>
            </a:pPr>
            <a:r>
              <a:rPr lang="zh-CN" altLang="en-US" sz="6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预算概算表</a:t>
            </a:r>
            <a:endParaRPr lang="zh-CN" sz="650" dirty="0"/>
          </a:p>
        </p:txBody>
      </p:sp>
      <p:sp>
        <p:nvSpPr>
          <p:cNvPr id="9" name="Text 6"/>
          <p:cNvSpPr/>
          <p:nvPr/>
        </p:nvSpPr>
        <p:spPr>
          <a:xfrm>
            <a:off x="4679007" y="989112"/>
            <a:ext cx="3946178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评审五维评分标准</a:t>
            </a:r>
            <a:endParaRPr lang="zh-CN" sz="750" dirty="0"/>
          </a:p>
        </p:txBody>
      </p:sp>
      <p:sp>
        <p:nvSpPr>
          <p:cNvPr id="10" name="Shape 7"/>
          <p:cNvSpPr/>
          <p:nvPr/>
        </p:nvSpPr>
        <p:spPr>
          <a:xfrm>
            <a:off x="4679007" y="1214735"/>
            <a:ext cx="3464123" cy="104775"/>
          </a:xfrm>
          <a:prstGeom prst="roundRect">
            <a:avLst>
              <a:gd name="adj" fmla="val 3361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206011" y="1214661"/>
            <a:ext cx="419174" cy="104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3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需求覆盖</a:t>
            </a:r>
            <a:endParaRPr lang="zh-CN" sz="800" dirty="0"/>
          </a:p>
        </p:txBody>
      </p:sp>
      <p:sp>
        <p:nvSpPr>
          <p:cNvPr id="12" name="Text 9"/>
          <p:cNvSpPr/>
          <p:nvPr/>
        </p:nvSpPr>
        <p:spPr>
          <a:xfrm>
            <a:off x="4679007" y="1401663"/>
            <a:ext cx="3946178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需求覆盖度</a:t>
            </a:r>
            <a:endParaRPr lang="zh-CN" sz="750" dirty="0"/>
          </a:p>
        </p:txBody>
      </p:sp>
      <p:sp>
        <p:nvSpPr>
          <p:cNvPr id="13" name="Text 10"/>
          <p:cNvSpPr/>
          <p:nvPr/>
        </p:nvSpPr>
        <p:spPr>
          <a:xfrm>
            <a:off x="4679007" y="1578620"/>
            <a:ext cx="3946178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系统是否回应全部Top需求</a:t>
            </a:r>
            <a:endParaRPr lang="zh-CN" sz="650" dirty="0"/>
          </a:p>
        </p:txBody>
      </p:sp>
      <p:sp>
        <p:nvSpPr>
          <p:cNvPr id="14" name="Shape 11"/>
          <p:cNvSpPr/>
          <p:nvPr/>
        </p:nvSpPr>
        <p:spPr>
          <a:xfrm>
            <a:off x="4679007" y="1837953"/>
            <a:ext cx="3464123" cy="104775"/>
          </a:xfrm>
          <a:prstGeom prst="roundRect">
            <a:avLst>
              <a:gd name="adj" fmla="val 3361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06011" y="1837879"/>
            <a:ext cx="419174" cy="104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3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技术合理</a:t>
            </a:r>
            <a:endParaRPr lang="zh-CN" sz="800" dirty="0"/>
          </a:p>
        </p:txBody>
      </p:sp>
      <p:sp>
        <p:nvSpPr>
          <p:cNvPr id="16" name="Text 13"/>
          <p:cNvSpPr/>
          <p:nvPr/>
        </p:nvSpPr>
        <p:spPr>
          <a:xfrm>
            <a:off x="4679007" y="2024881"/>
            <a:ext cx="3946178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技术合理性</a:t>
            </a:r>
            <a:endParaRPr lang="zh-CN" sz="750" dirty="0"/>
          </a:p>
        </p:txBody>
      </p:sp>
      <p:sp>
        <p:nvSpPr>
          <p:cNvPr id="17" name="Text 14"/>
          <p:cNvSpPr/>
          <p:nvPr/>
        </p:nvSpPr>
        <p:spPr>
          <a:xfrm>
            <a:off x="4679007" y="2201838"/>
            <a:ext cx="3946178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架构清晰，设备选型匹配场景</a:t>
            </a:r>
            <a:endParaRPr lang="zh-CN" sz="650" dirty="0"/>
          </a:p>
        </p:txBody>
      </p:sp>
      <p:sp>
        <p:nvSpPr>
          <p:cNvPr id="18" name="Shape 15"/>
          <p:cNvSpPr/>
          <p:nvPr/>
        </p:nvSpPr>
        <p:spPr>
          <a:xfrm>
            <a:off x="4679007" y="2461171"/>
            <a:ext cx="3464123" cy="104775"/>
          </a:xfrm>
          <a:prstGeom prst="roundRect">
            <a:avLst>
              <a:gd name="adj" fmla="val 3361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8206011" y="2461096"/>
            <a:ext cx="419174" cy="104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3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预算可行</a:t>
            </a:r>
            <a:endParaRPr lang="zh-CN" sz="800" dirty="0"/>
          </a:p>
        </p:txBody>
      </p:sp>
      <p:sp>
        <p:nvSpPr>
          <p:cNvPr id="20" name="Text 17"/>
          <p:cNvSpPr/>
          <p:nvPr/>
        </p:nvSpPr>
        <p:spPr>
          <a:xfrm>
            <a:off x="4679007" y="2648099"/>
            <a:ext cx="3946178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预算可行性</a:t>
            </a:r>
            <a:endParaRPr lang="zh-CN" sz="750" dirty="0"/>
          </a:p>
        </p:txBody>
      </p:sp>
      <p:sp>
        <p:nvSpPr>
          <p:cNvPr id="21" name="Text 18"/>
          <p:cNvSpPr/>
          <p:nvPr/>
        </p:nvSpPr>
        <p:spPr>
          <a:xfrm>
            <a:off x="4679007" y="2825055"/>
            <a:ext cx="3946178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概算在约束范围内，单价合理</a:t>
            </a:r>
            <a:endParaRPr lang="zh-CN" sz="650" dirty="0"/>
          </a:p>
        </p:txBody>
      </p:sp>
      <p:sp>
        <p:nvSpPr>
          <p:cNvPr id="22" name="Shape 19"/>
          <p:cNvSpPr/>
          <p:nvPr/>
        </p:nvSpPr>
        <p:spPr>
          <a:xfrm>
            <a:off x="4679007" y="3084388"/>
            <a:ext cx="3464123" cy="104775"/>
          </a:xfrm>
          <a:prstGeom prst="roundRect">
            <a:avLst>
              <a:gd name="adj" fmla="val 3361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8206011" y="3084314"/>
            <a:ext cx="419174" cy="104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3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文档规范</a:t>
            </a:r>
            <a:endParaRPr lang="zh-CN" sz="800" dirty="0"/>
          </a:p>
        </p:txBody>
      </p:sp>
      <p:sp>
        <p:nvSpPr>
          <p:cNvPr id="24" name="Text 21"/>
          <p:cNvSpPr/>
          <p:nvPr/>
        </p:nvSpPr>
        <p:spPr>
          <a:xfrm>
            <a:off x="4679007" y="3271317"/>
            <a:ext cx="3946178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文档规范性</a:t>
            </a:r>
            <a:endParaRPr lang="zh-CN" sz="750" dirty="0"/>
          </a:p>
        </p:txBody>
      </p:sp>
      <p:sp>
        <p:nvSpPr>
          <p:cNvPr id="25" name="Text 22"/>
          <p:cNvSpPr/>
          <p:nvPr/>
        </p:nvSpPr>
        <p:spPr>
          <a:xfrm>
            <a:off x="4679007" y="3448273"/>
            <a:ext cx="3946178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图纸标注、编号与说明清楚</a:t>
            </a:r>
            <a:endParaRPr lang="zh-CN" sz="650" dirty="0"/>
          </a:p>
        </p:txBody>
      </p:sp>
      <p:sp>
        <p:nvSpPr>
          <p:cNvPr id="26" name="Shape 23"/>
          <p:cNvSpPr/>
          <p:nvPr/>
        </p:nvSpPr>
        <p:spPr>
          <a:xfrm>
            <a:off x="4679007" y="3707606"/>
            <a:ext cx="3464123" cy="104775"/>
          </a:xfrm>
          <a:prstGeom prst="roundRect">
            <a:avLst>
              <a:gd name="adj" fmla="val 3361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206011" y="3707532"/>
            <a:ext cx="419174" cy="104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83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答辩表现</a:t>
            </a:r>
            <a:endParaRPr lang="zh-CN" sz="800" dirty="0"/>
          </a:p>
        </p:txBody>
      </p:sp>
      <p:sp>
        <p:nvSpPr>
          <p:cNvPr id="28" name="Text 25"/>
          <p:cNvSpPr/>
          <p:nvPr/>
        </p:nvSpPr>
        <p:spPr>
          <a:xfrm>
            <a:off x="4679007" y="3894534"/>
            <a:ext cx="3946178" cy="123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答辩表现</a:t>
            </a:r>
            <a:endParaRPr lang="zh-CN" sz="750" dirty="0"/>
          </a:p>
        </p:txBody>
      </p:sp>
      <p:sp>
        <p:nvSpPr>
          <p:cNvPr id="29" name="Text 26"/>
          <p:cNvSpPr/>
          <p:nvPr/>
        </p:nvSpPr>
        <p:spPr>
          <a:xfrm>
            <a:off x="4679007" y="4071491"/>
            <a:ext cx="3946178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能说明需求来源与技术选择理由</a:t>
            </a:r>
            <a:endParaRPr lang="zh-CN" sz="650" dirty="0"/>
          </a:p>
        </p:txBody>
      </p:sp>
      <p:sp>
        <p:nvSpPr>
          <p:cNvPr id="30" name="Shape 27"/>
          <p:cNvSpPr/>
          <p:nvPr/>
        </p:nvSpPr>
        <p:spPr>
          <a:xfrm>
            <a:off x="523577" y="4302398"/>
            <a:ext cx="8096845" cy="447601"/>
          </a:xfrm>
          <a:prstGeom prst="roundRect">
            <a:avLst>
              <a:gd name="adj" fmla="val 786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528340" y="4307160"/>
            <a:ext cx="2695724" cy="438076"/>
          </a:xfrm>
          <a:custGeom>
            <a:avLst/>
            <a:gdLst/>
            <a:ahLst/>
            <a:cxnLst/>
            <a:rect l="l" t="t" r="r" b="b"/>
            <a:pathLst>
              <a:path w="2695724" h="438076">
                <a:moveTo>
                  <a:pt x="29353" y="0"/>
                </a:moveTo>
                <a:lnTo>
                  <a:pt x="2695724" y="0"/>
                </a:lnTo>
                <a:lnTo>
                  <a:pt x="2695724" y="438076"/>
                </a:lnTo>
                <a:lnTo>
                  <a:pt x="29353" y="438076"/>
                </a:lnTo>
                <a:arcTo hR="29353" wR="29353" stAng="5400000" swAng="5400000"/>
                <a:lnTo>
                  <a:pt x="0" y="29353"/>
                </a:lnTo>
                <a:arcTo hR="29353" wR="29353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32" name="Text 29"/>
          <p:cNvSpPr/>
          <p:nvPr/>
        </p:nvSpPr>
        <p:spPr>
          <a:xfrm>
            <a:off x="612204" y="4391025"/>
            <a:ext cx="2527995" cy="128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通过</a:t>
            </a:r>
            <a:endParaRPr lang="zh-CN" sz="750" dirty="0"/>
          </a:p>
        </p:txBody>
      </p:sp>
      <p:sp>
        <p:nvSpPr>
          <p:cNvPr id="33" name="Text 30"/>
          <p:cNvSpPr/>
          <p:nvPr/>
        </p:nvSpPr>
        <p:spPr>
          <a:xfrm>
            <a:off x="612204" y="4551313"/>
            <a:ext cx="2527995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进入深化设计阶段</a:t>
            </a:r>
            <a:endParaRPr lang="zh-CN" sz="650" dirty="0"/>
          </a:p>
        </p:txBody>
      </p:sp>
      <p:sp>
        <p:nvSpPr>
          <p:cNvPr id="34" name="Shape 31"/>
          <p:cNvSpPr/>
          <p:nvPr/>
        </p:nvSpPr>
        <p:spPr>
          <a:xfrm>
            <a:off x="3224064" y="4307160"/>
            <a:ext cx="2695798" cy="438076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35" name="Shape 32"/>
          <p:cNvSpPr/>
          <p:nvPr/>
        </p:nvSpPr>
        <p:spPr>
          <a:xfrm>
            <a:off x="3224064" y="4307160"/>
            <a:ext cx="9525" cy="438076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36" name="Text 33"/>
          <p:cNvSpPr/>
          <p:nvPr/>
        </p:nvSpPr>
        <p:spPr>
          <a:xfrm>
            <a:off x="3307928" y="4391025"/>
            <a:ext cx="2528069" cy="128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有条件通过</a:t>
            </a:r>
            <a:endParaRPr lang="zh-CN" sz="750" dirty="0"/>
          </a:p>
        </p:txBody>
      </p:sp>
      <p:sp>
        <p:nvSpPr>
          <p:cNvPr id="37" name="Text 34"/>
          <p:cNvSpPr/>
          <p:nvPr/>
        </p:nvSpPr>
        <p:spPr>
          <a:xfrm>
            <a:off x="3307928" y="4551313"/>
            <a:ext cx="2528069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限期整改后继续推进</a:t>
            </a:r>
            <a:endParaRPr lang="zh-CN" sz="650" dirty="0"/>
          </a:p>
        </p:txBody>
      </p:sp>
      <p:sp>
        <p:nvSpPr>
          <p:cNvPr id="38" name="Shape 35"/>
          <p:cNvSpPr/>
          <p:nvPr/>
        </p:nvSpPr>
        <p:spPr>
          <a:xfrm>
            <a:off x="5919862" y="4307160"/>
            <a:ext cx="2695798" cy="438076"/>
          </a:xfrm>
          <a:custGeom>
            <a:avLst/>
            <a:gdLst/>
            <a:ahLst/>
            <a:cxnLst/>
            <a:rect l="l" t="t" r="r" b="b"/>
            <a:pathLst>
              <a:path w="2695798" h="438076">
                <a:moveTo>
                  <a:pt x="0" y="0"/>
                </a:moveTo>
                <a:lnTo>
                  <a:pt x="2666445" y="0"/>
                </a:lnTo>
                <a:arcTo hR="29353" wR="29353" stAng="16200000" swAng="5400000"/>
                <a:lnTo>
                  <a:pt x="2695798" y="408723"/>
                </a:lnTo>
                <a:arcTo hR="29353" wR="29353" stAng="0" swAng="5400000"/>
                <a:lnTo>
                  <a:pt x="0" y="438076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39" name="Shape 36"/>
          <p:cNvSpPr/>
          <p:nvPr/>
        </p:nvSpPr>
        <p:spPr>
          <a:xfrm>
            <a:off x="5919862" y="4307160"/>
            <a:ext cx="9525" cy="438076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40" name="Text 37"/>
          <p:cNvSpPr/>
          <p:nvPr/>
        </p:nvSpPr>
        <p:spPr>
          <a:xfrm>
            <a:off x="6003727" y="4391025"/>
            <a:ext cx="2528069" cy="128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不通过</a:t>
            </a:r>
            <a:endParaRPr lang="zh-CN" sz="750" dirty="0"/>
          </a:p>
        </p:txBody>
      </p:sp>
      <p:sp>
        <p:nvSpPr>
          <p:cNvPr id="41" name="Text 38"/>
          <p:cNvSpPr/>
          <p:nvPr/>
        </p:nvSpPr>
        <p:spPr>
          <a:xfrm>
            <a:off x="6003727" y="4551313"/>
            <a:ext cx="2528069" cy="1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重新补充调研或重新设计方案</a:t>
            </a:r>
            <a:endParaRPr lang="zh-CN" sz="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6043"/>
            <a:ext cx="8096845" cy="2888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8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深化设计：数字驾驶舱交互原型</a:t>
            </a:r>
            <a:endParaRPr lang="zh-CN" sz="1800" dirty="0"/>
          </a:p>
        </p:txBody>
      </p:sp>
      <p:sp>
        <p:nvSpPr>
          <p:cNvPr id="3" name="Text 1"/>
          <p:cNvSpPr/>
          <p:nvPr/>
        </p:nvSpPr>
        <p:spPr>
          <a:xfrm>
            <a:off x="523577" y="802109"/>
            <a:ext cx="8554045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数字驾驶舱是护理站值班的核心工作界面，设计目标是：在3秒内让值班人员找到最紧急告警。从文字描述到可交互高保真原型，需经历严格的五步法设计流程。</a:t>
            </a:r>
            <a:endParaRPr lang="zh-CN" sz="750" dirty="0"/>
          </a:p>
        </p:txBody>
      </p:sp>
      <p:sp>
        <p:nvSpPr>
          <p:cNvPr id="4" name="Text 2"/>
          <p:cNvSpPr/>
          <p:nvPr/>
        </p:nvSpPr>
        <p:spPr>
          <a:xfrm>
            <a:off x="523577" y="1105123"/>
            <a:ext cx="196304" cy="1227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750" dirty="0"/>
          </a:p>
        </p:txBody>
      </p:sp>
      <p:sp>
        <p:nvSpPr>
          <p:cNvPr id="5" name="Shape 3"/>
          <p:cNvSpPr/>
          <p:nvPr/>
        </p:nvSpPr>
        <p:spPr>
          <a:xfrm>
            <a:off x="523577" y="1257598"/>
            <a:ext cx="3928690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6" name="Text 4"/>
          <p:cNvSpPr/>
          <p:nvPr/>
        </p:nvSpPr>
        <p:spPr>
          <a:xfrm>
            <a:off x="523577" y="1335212"/>
            <a:ext cx="3928690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信息架构设计</a:t>
            </a:r>
            <a:endParaRPr lang="zh-CN" sz="900" dirty="0"/>
          </a:p>
        </p:txBody>
      </p:sp>
      <p:sp>
        <p:nvSpPr>
          <p:cNvPr id="7" name="Text 5"/>
          <p:cNvSpPr/>
          <p:nvPr/>
        </p:nvSpPr>
        <p:spPr>
          <a:xfrm>
            <a:off x="523577" y="1553170"/>
            <a:ext cx="3928690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确定总览、告警、热力图、处置效率、设备管理模块</a:t>
            </a:r>
            <a:endParaRPr lang="zh-CN" sz="750" dirty="0"/>
          </a:p>
        </p:txBody>
      </p:sp>
      <p:sp>
        <p:nvSpPr>
          <p:cNvPr id="8" name="Text 6"/>
          <p:cNvSpPr/>
          <p:nvPr/>
        </p:nvSpPr>
        <p:spPr>
          <a:xfrm>
            <a:off x="523577" y="1837730"/>
            <a:ext cx="196304" cy="1227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523577" y="1990204"/>
            <a:ext cx="3928690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0" name="Text 8"/>
          <p:cNvSpPr/>
          <p:nvPr/>
        </p:nvSpPr>
        <p:spPr>
          <a:xfrm>
            <a:off x="523577" y="2067818"/>
            <a:ext cx="3928690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布局设计</a:t>
            </a:r>
            <a:endParaRPr lang="zh-CN" sz="900" dirty="0"/>
          </a:p>
        </p:txBody>
      </p:sp>
      <p:sp>
        <p:nvSpPr>
          <p:cNvPr id="11" name="Text 9"/>
          <p:cNvSpPr/>
          <p:nvPr/>
        </p:nvSpPr>
        <p:spPr>
          <a:xfrm>
            <a:off x="523577" y="2285777"/>
            <a:ext cx="3928690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突出最紧急告警；控制信息密度；三栏或分区布局</a:t>
            </a:r>
            <a:endParaRPr lang="zh-CN" sz="750" dirty="0"/>
          </a:p>
        </p:txBody>
      </p:sp>
      <p:sp>
        <p:nvSpPr>
          <p:cNvPr id="12" name="Text 10"/>
          <p:cNvSpPr/>
          <p:nvPr/>
        </p:nvSpPr>
        <p:spPr>
          <a:xfrm>
            <a:off x="523577" y="2570336"/>
            <a:ext cx="196304" cy="1227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523577" y="2722811"/>
            <a:ext cx="3928690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4" name="Text 12"/>
          <p:cNvSpPr/>
          <p:nvPr/>
        </p:nvSpPr>
        <p:spPr>
          <a:xfrm>
            <a:off x="523577" y="2800424"/>
            <a:ext cx="3928690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视觉设计</a:t>
            </a:r>
            <a:endParaRPr lang="zh-CN" sz="900" dirty="0"/>
          </a:p>
        </p:txBody>
      </p:sp>
      <p:sp>
        <p:nvSpPr>
          <p:cNvPr id="15" name="Text 13"/>
          <p:cNvSpPr/>
          <p:nvPr/>
        </p:nvSpPr>
        <p:spPr>
          <a:xfrm>
            <a:off x="523577" y="3018383"/>
            <a:ext cx="3928690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深色背景；红橙黄用于告警等级；绿色表示正常状态</a:t>
            </a:r>
            <a:endParaRPr lang="zh-CN" sz="750" dirty="0"/>
          </a:p>
        </p:txBody>
      </p:sp>
      <p:sp>
        <p:nvSpPr>
          <p:cNvPr id="16" name="Text 14"/>
          <p:cNvSpPr/>
          <p:nvPr/>
        </p:nvSpPr>
        <p:spPr>
          <a:xfrm>
            <a:off x="523577" y="3302943"/>
            <a:ext cx="196304" cy="1227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750" dirty="0"/>
          </a:p>
        </p:txBody>
      </p:sp>
      <p:sp>
        <p:nvSpPr>
          <p:cNvPr id="17" name="Shape 15"/>
          <p:cNvSpPr/>
          <p:nvPr/>
        </p:nvSpPr>
        <p:spPr>
          <a:xfrm>
            <a:off x="523577" y="3455417"/>
            <a:ext cx="3928690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8" name="Text 16"/>
          <p:cNvSpPr/>
          <p:nvPr/>
        </p:nvSpPr>
        <p:spPr>
          <a:xfrm>
            <a:off x="523577" y="3533031"/>
            <a:ext cx="3928690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交互设计</a:t>
            </a:r>
            <a:endParaRPr lang="zh-CN" sz="900" dirty="0"/>
          </a:p>
        </p:txBody>
      </p:sp>
      <p:sp>
        <p:nvSpPr>
          <p:cNvPr id="19" name="Text 17"/>
          <p:cNvSpPr/>
          <p:nvPr/>
        </p:nvSpPr>
        <p:spPr>
          <a:xfrm>
            <a:off x="523577" y="3750990"/>
            <a:ext cx="3928690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告警弹窗·卡片详情·风险区域下钻·处置状态变化</a:t>
            </a:r>
            <a:endParaRPr lang="zh-CN" sz="750" dirty="0"/>
          </a:p>
        </p:txBody>
      </p:sp>
      <p:sp>
        <p:nvSpPr>
          <p:cNvPr id="20" name="Text 18"/>
          <p:cNvSpPr/>
          <p:nvPr/>
        </p:nvSpPr>
        <p:spPr>
          <a:xfrm>
            <a:off x="523577" y="4035549"/>
            <a:ext cx="196304" cy="1227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5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523577" y="4188023"/>
            <a:ext cx="3928690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2" name="Text 20"/>
          <p:cNvSpPr/>
          <p:nvPr/>
        </p:nvSpPr>
        <p:spPr>
          <a:xfrm>
            <a:off x="523577" y="4265637"/>
            <a:ext cx="3928690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可用性测试</a:t>
            </a:r>
            <a:endParaRPr lang="zh-CN" sz="900" dirty="0"/>
          </a:p>
        </p:txBody>
      </p:sp>
      <p:sp>
        <p:nvSpPr>
          <p:cNvPr id="23" name="Text 21"/>
          <p:cNvSpPr/>
          <p:nvPr/>
        </p:nvSpPr>
        <p:spPr>
          <a:xfrm>
            <a:off x="523577" y="4483596"/>
            <a:ext cx="3928690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邀请护理人员试用原型，观察响应路径并迭代</a:t>
            </a:r>
            <a:endParaRPr lang="zh-CN" sz="750" dirty="0"/>
          </a:p>
        </p:txBody>
      </p:sp>
      <p:sp>
        <p:nvSpPr>
          <p:cNvPr id="24" name="Text 22"/>
          <p:cNvSpPr/>
          <p:nvPr/>
        </p:nvSpPr>
        <p:spPr>
          <a:xfrm>
            <a:off x="4696495" y="1095896"/>
            <a:ext cx="3928690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验收标准</a:t>
            </a:r>
            <a:endParaRPr lang="zh-CN" sz="900" dirty="0"/>
          </a:p>
        </p:txBody>
      </p:sp>
      <p:sp>
        <p:nvSpPr>
          <p:cNvPr id="25" name="Shape 23"/>
          <p:cNvSpPr/>
          <p:nvPr/>
        </p:nvSpPr>
        <p:spPr>
          <a:xfrm>
            <a:off x="4696495" y="1323082"/>
            <a:ext cx="1927547" cy="565919"/>
          </a:xfrm>
          <a:prstGeom prst="roundRect">
            <a:avLst>
              <a:gd name="adj" fmla="val 728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99409" y="1425997"/>
            <a:ext cx="1721718" cy="149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⏱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3秒原则</a:t>
            </a:r>
            <a:endParaRPr lang="zh-CN" sz="900" dirty="0"/>
          </a:p>
        </p:txBody>
      </p:sp>
      <p:sp>
        <p:nvSpPr>
          <p:cNvPr id="27" name="Text 25"/>
          <p:cNvSpPr/>
          <p:nvPr/>
        </p:nvSpPr>
        <p:spPr>
          <a:xfrm>
            <a:off x="4799409" y="1648718"/>
            <a:ext cx="1721718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3秒内找到最紧急告警</a:t>
            </a:r>
            <a:endParaRPr lang="zh-CN" sz="750" dirty="0"/>
          </a:p>
        </p:txBody>
      </p:sp>
      <p:sp>
        <p:nvSpPr>
          <p:cNvPr id="28" name="Shape 26"/>
          <p:cNvSpPr/>
          <p:nvPr/>
        </p:nvSpPr>
        <p:spPr>
          <a:xfrm>
            <a:off x="6697638" y="1323082"/>
            <a:ext cx="1927547" cy="565919"/>
          </a:xfrm>
          <a:prstGeom prst="roundRect">
            <a:avLst>
              <a:gd name="adj" fmla="val 728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800552" y="1425997"/>
            <a:ext cx="1721718" cy="149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👁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远距可读</a:t>
            </a:r>
            <a:endParaRPr lang="zh-CN" sz="900" dirty="0"/>
          </a:p>
        </p:txBody>
      </p:sp>
      <p:sp>
        <p:nvSpPr>
          <p:cNvPr id="30" name="Text 28"/>
          <p:cNvSpPr/>
          <p:nvPr/>
        </p:nvSpPr>
        <p:spPr>
          <a:xfrm>
            <a:off x="6800552" y="1648718"/>
            <a:ext cx="1721718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关键信息远距离清晰可见</a:t>
            </a:r>
            <a:endParaRPr lang="zh-CN" sz="750" dirty="0"/>
          </a:p>
        </p:txBody>
      </p:sp>
      <p:sp>
        <p:nvSpPr>
          <p:cNvPr id="31" name="Shape 29"/>
          <p:cNvSpPr/>
          <p:nvPr/>
        </p:nvSpPr>
        <p:spPr>
          <a:xfrm>
            <a:off x="4696495" y="1962596"/>
            <a:ext cx="3928690" cy="565919"/>
          </a:xfrm>
          <a:prstGeom prst="roundRect">
            <a:avLst>
              <a:gd name="adj" fmla="val 728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799409" y="2065511"/>
            <a:ext cx="3722861" cy="1491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📊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层级清楚</a:t>
            </a:r>
            <a:endParaRPr lang="zh-CN" sz="900" dirty="0"/>
          </a:p>
        </p:txBody>
      </p:sp>
      <p:sp>
        <p:nvSpPr>
          <p:cNvPr id="33" name="Text 31"/>
          <p:cNvSpPr/>
          <p:nvPr/>
        </p:nvSpPr>
        <p:spPr>
          <a:xfrm>
            <a:off x="4799409" y="2288232"/>
            <a:ext cx="3722861" cy="137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信息层级一目了然无歧义</a:t>
            </a:r>
            <a:endParaRPr lang="zh-CN" sz="750" dirty="0"/>
          </a:p>
        </p:txBody>
      </p:sp>
      <p:sp>
        <p:nvSpPr>
          <p:cNvPr id="34" name="Text 32"/>
          <p:cNvSpPr/>
          <p:nvPr/>
        </p:nvSpPr>
        <p:spPr>
          <a:xfrm>
            <a:off x="4696495" y="2611338"/>
            <a:ext cx="3928690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界面输出规格</a:t>
            </a:r>
            <a:endParaRPr lang="zh-CN" sz="900" dirty="0"/>
          </a:p>
        </p:txBody>
      </p:sp>
      <p:sp>
        <p:nvSpPr>
          <p:cNvPr id="35" name="Text 33"/>
          <p:cNvSpPr/>
          <p:nvPr/>
        </p:nvSpPr>
        <p:spPr>
          <a:xfrm>
            <a:off x="4696495" y="2829297"/>
            <a:ext cx="3928690" cy="463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52400" indent="-152400">
              <a:lnSpc>
                <a:spcPct val="117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横屏大屏界面，适配护理站与值班室</a:t>
            </a:r>
            <a:endParaRPr lang="zh-CN" sz="750" dirty="0"/>
          </a:p>
          <a:p>
            <a:pPr algn="l" marL="152400" indent="-152400">
              <a:lnSpc>
                <a:spcPct val="117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支持全院状态、告警、热力图与效率看板</a:t>
            </a:r>
            <a:endParaRPr lang="zh-CN" sz="750" dirty="0"/>
          </a:p>
          <a:p>
            <a:pPr algn="l" marL="152400" indent="-152400">
              <a:lnSpc>
                <a:spcPct val="117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交付高保真可点击原型（Figma或同类工具）</a:t>
            </a:r>
            <a:endParaRPr lang="zh-CN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设备选型清单：从概念方案进入采购级表达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选型目标是将概念阶段的设备类型与数量，转化为可比价、可采购、可落地的具体清单。选型结论必须经三方审核确认后方可定稿。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33202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439841"/>
            <a:ext cx="8096845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设备选型清单核心字段</a:t>
            </a:r>
            <a:endParaRPr lang="zh-CN" sz="600" dirty="0"/>
          </a:p>
        </p:txBody>
      </p:sp>
      <p:sp>
        <p:nvSpPr>
          <p:cNvPr id="6" name="Shape 3"/>
          <p:cNvSpPr/>
          <p:nvPr/>
        </p:nvSpPr>
        <p:spPr>
          <a:xfrm>
            <a:off x="523577" y="4585097"/>
            <a:ext cx="8096845" cy="532805"/>
          </a:xfrm>
          <a:prstGeom prst="roundRect">
            <a:avLst>
              <a:gd name="adj" fmla="val 5160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23577" y="4719489"/>
            <a:ext cx="8096845" cy="476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523577" y="4851499"/>
            <a:ext cx="8096845" cy="476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6"/>
          <p:cNvSpPr/>
          <p:nvPr/>
        </p:nvSpPr>
        <p:spPr>
          <a:xfrm>
            <a:off x="523577" y="4983510"/>
            <a:ext cx="8096845" cy="476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528489" y="4589859"/>
            <a:ext cx="646956" cy="129629"/>
          </a:xfrm>
          <a:custGeom>
            <a:avLst/>
            <a:gdLst/>
            <a:ahLst/>
            <a:cxnLst/>
            <a:rect l="l" t="t" r="r" b="b"/>
            <a:pathLst>
              <a:path w="646956" h="129629">
                <a:moveTo>
                  <a:pt x="22909" y="0"/>
                </a:moveTo>
                <a:lnTo>
                  <a:pt x="646956" y="0"/>
                </a:lnTo>
                <a:lnTo>
                  <a:pt x="646956" y="129629"/>
                </a:lnTo>
                <a:lnTo>
                  <a:pt x="0" y="129629"/>
                </a:lnTo>
                <a:lnTo>
                  <a:pt x="0" y="22909"/>
                </a:lnTo>
                <a:arcTo hR="22909" wR="22909" stAng="10800000" swAng="5400000"/>
                <a:close/>
              </a:path>
            </a:pathLst>
          </a:custGeom>
          <a:solidFill>
            <a:srgbClr val="E851B2"/>
          </a:solidFill>
          <a:ln/>
        </p:spPr>
      </p:sp>
      <p:sp>
        <p:nvSpPr>
          <p:cNvPr id="11" name="Text 8"/>
          <p:cNvSpPr/>
          <p:nvPr/>
        </p:nvSpPr>
        <p:spPr>
          <a:xfrm>
            <a:off x="593899" y="4614193"/>
            <a:ext cx="97333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编号</a:t>
            </a:r>
            <a:endParaRPr lang="zh-CN" sz="500" dirty="0"/>
          </a:p>
        </p:txBody>
      </p:sp>
      <p:sp>
        <p:nvSpPr>
          <p:cNvPr id="12" name="Shape 9"/>
          <p:cNvSpPr/>
          <p:nvPr/>
        </p:nvSpPr>
        <p:spPr>
          <a:xfrm>
            <a:off x="1175445" y="4589859"/>
            <a:ext cx="1132210" cy="129629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3" name="Text 10"/>
          <p:cNvSpPr/>
          <p:nvPr/>
        </p:nvSpPr>
        <p:spPr>
          <a:xfrm>
            <a:off x="1240854" y="4614193"/>
            <a:ext cx="145859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设备名称</a:t>
            </a:r>
            <a:endParaRPr lang="zh-CN" sz="500" dirty="0"/>
          </a:p>
        </p:txBody>
      </p:sp>
      <p:sp>
        <p:nvSpPr>
          <p:cNvPr id="14" name="Shape 11"/>
          <p:cNvSpPr/>
          <p:nvPr/>
        </p:nvSpPr>
        <p:spPr>
          <a:xfrm>
            <a:off x="2307654" y="4589859"/>
            <a:ext cx="808732" cy="129629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5" name="Text 12"/>
          <p:cNvSpPr/>
          <p:nvPr/>
        </p:nvSpPr>
        <p:spPr>
          <a:xfrm>
            <a:off x="2373064" y="4614193"/>
            <a:ext cx="1135112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型号</a:t>
            </a:r>
            <a:endParaRPr lang="zh-CN" sz="500" dirty="0"/>
          </a:p>
        </p:txBody>
      </p:sp>
      <p:sp>
        <p:nvSpPr>
          <p:cNvPr id="16" name="Shape 13"/>
          <p:cNvSpPr/>
          <p:nvPr/>
        </p:nvSpPr>
        <p:spPr>
          <a:xfrm>
            <a:off x="3116387" y="4589859"/>
            <a:ext cx="808732" cy="129629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7" name="Text 14"/>
          <p:cNvSpPr/>
          <p:nvPr/>
        </p:nvSpPr>
        <p:spPr>
          <a:xfrm>
            <a:off x="3181796" y="4614193"/>
            <a:ext cx="1135112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厂商</a:t>
            </a:r>
            <a:endParaRPr lang="zh-CN" sz="500" dirty="0"/>
          </a:p>
        </p:txBody>
      </p:sp>
      <p:sp>
        <p:nvSpPr>
          <p:cNvPr id="18" name="Shape 15"/>
          <p:cNvSpPr/>
          <p:nvPr/>
        </p:nvSpPr>
        <p:spPr>
          <a:xfrm>
            <a:off x="3925119" y="4589859"/>
            <a:ext cx="1455688" cy="129629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9" name="Text 16"/>
          <p:cNvSpPr/>
          <p:nvPr/>
        </p:nvSpPr>
        <p:spPr>
          <a:xfrm>
            <a:off x="3990529" y="4614193"/>
            <a:ext cx="1782068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关键参数</a:t>
            </a:r>
            <a:endParaRPr lang="zh-CN" sz="500" dirty="0"/>
          </a:p>
        </p:txBody>
      </p:sp>
      <p:sp>
        <p:nvSpPr>
          <p:cNvPr id="20" name="Shape 17"/>
          <p:cNvSpPr/>
          <p:nvPr/>
        </p:nvSpPr>
        <p:spPr>
          <a:xfrm>
            <a:off x="5380806" y="4589859"/>
            <a:ext cx="646956" cy="129629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1" name="Text 18"/>
          <p:cNvSpPr/>
          <p:nvPr/>
        </p:nvSpPr>
        <p:spPr>
          <a:xfrm>
            <a:off x="5446216" y="4614193"/>
            <a:ext cx="97333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数量</a:t>
            </a:r>
            <a:endParaRPr lang="zh-CN" sz="500" dirty="0"/>
          </a:p>
        </p:txBody>
      </p:sp>
      <p:sp>
        <p:nvSpPr>
          <p:cNvPr id="22" name="Shape 19"/>
          <p:cNvSpPr/>
          <p:nvPr/>
        </p:nvSpPr>
        <p:spPr>
          <a:xfrm>
            <a:off x="6027762" y="4589859"/>
            <a:ext cx="646956" cy="129629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3" name="Text 20"/>
          <p:cNvSpPr/>
          <p:nvPr/>
        </p:nvSpPr>
        <p:spPr>
          <a:xfrm>
            <a:off x="6093172" y="4614193"/>
            <a:ext cx="97333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单价</a:t>
            </a:r>
            <a:endParaRPr lang="zh-CN" sz="500" dirty="0"/>
          </a:p>
        </p:txBody>
      </p:sp>
      <p:sp>
        <p:nvSpPr>
          <p:cNvPr id="24" name="Shape 21"/>
          <p:cNvSpPr/>
          <p:nvPr/>
        </p:nvSpPr>
        <p:spPr>
          <a:xfrm>
            <a:off x="6674718" y="4589859"/>
            <a:ext cx="808732" cy="129629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5" name="Text 22"/>
          <p:cNvSpPr/>
          <p:nvPr/>
        </p:nvSpPr>
        <p:spPr>
          <a:xfrm>
            <a:off x="6740128" y="4614193"/>
            <a:ext cx="1135112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小计</a:t>
            </a:r>
            <a:endParaRPr lang="zh-CN" sz="500" dirty="0"/>
          </a:p>
        </p:txBody>
      </p:sp>
      <p:sp>
        <p:nvSpPr>
          <p:cNvPr id="26" name="Shape 23"/>
          <p:cNvSpPr/>
          <p:nvPr/>
        </p:nvSpPr>
        <p:spPr>
          <a:xfrm>
            <a:off x="7483450" y="4589859"/>
            <a:ext cx="1132210" cy="129629"/>
          </a:xfrm>
          <a:custGeom>
            <a:avLst/>
            <a:gdLst/>
            <a:ahLst/>
            <a:cxnLst/>
            <a:rect l="l" t="t" r="r" b="b"/>
            <a:pathLst>
              <a:path w="1132210" h="129629">
                <a:moveTo>
                  <a:pt x="0" y="0"/>
                </a:moveTo>
                <a:lnTo>
                  <a:pt x="1109300" y="0"/>
                </a:lnTo>
                <a:arcTo hR="22909" wR="22909" stAng="16200000" swAng="5400000"/>
                <a:lnTo>
                  <a:pt x="1132210" y="129629"/>
                </a:lnTo>
                <a:lnTo>
                  <a:pt x="0" y="129629"/>
                </a:lnTo>
                <a:lnTo>
                  <a:pt x="0" y="0"/>
                </a:lnTo>
                <a:close/>
              </a:path>
            </a:pathLst>
          </a:custGeom>
          <a:solidFill>
            <a:srgbClr val="E851B2"/>
          </a:solidFill>
          <a:ln/>
        </p:spPr>
      </p:sp>
      <p:sp>
        <p:nvSpPr>
          <p:cNvPr id="27" name="Text 24"/>
          <p:cNvSpPr/>
          <p:nvPr/>
        </p:nvSpPr>
        <p:spPr>
          <a:xfrm>
            <a:off x="7548860" y="4614193"/>
            <a:ext cx="145859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部署位置</a:t>
            </a:r>
            <a:endParaRPr lang="zh-CN" sz="500" dirty="0"/>
          </a:p>
        </p:txBody>
      </p:sp>
      <p:sp>
        <p:nvSpPr>
          <p:cNvPr id="28" name="Text 25"/>
          <p:cNvSpPr/>
          <p:nvPr/>
        </p:nvSpPr>
        <p:spPr>
          <a:xfrm>
            <a:off x="593899" y="4746203"/>
            <a:ext cx="97333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S-001</a:t>
            </a:r>
            <a:endParaRPr lang="en-US" sz="500" dirty="0"/>
          </a:p>
        </p:txBody>
      </p:sp>
      <p:sp>
        <p:nvSpPr>
          <p:cNvPr id="29" name="Text 26"/>
          <p:cNvSpPr/>
          <p:nvPr/>
        </p:nvSpPr>
        <p:spPr>
          <a:xfrm>
            <a:off x="1240854" y="4746203"/>
            <a:ext cx="145859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毫米波雷达传感器</a:t>
            </a:r>
            <a:endParaRPr lang="zh-CN" sz="500" dirty="0"/>
          </a:p>
        </p:txBody>
      </p:sp>
      <p:sp>
        <p:nvSpPr>
          <p:cNvPr id="30" name="Text 27"/>
          <p:cNvSpPr/>
          <p:nvPr/>
        </p:nvSpPr>
        <p:spPr>
          <a:xfrm>
            <a:off x="2373064" y="4746203"/>
            <a:ext cx="1135112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endParaRPr lang="en-US" sz="500" dirty="0"/>
          </a:p>
        </p:txBody>
      </p:sp>
      <p:sp>
        <p:nvSpPr>
          <p:cNvPr id="31" name="Text 28"/>
          <p:cNvSpPr/>
          <p:nvPr/>
        </p:nvSpPr>
        <p:spPr>
          <a:xfrm>
            <a:off x="3181796" y="4746203"/>
            <a:ext cx="1135112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待选型</a:t>
            </a:r>
            <a:endParaRPr lang="zh-CN" sz="500" dirty="0"/>
          </a:p>
        </p:txBody>
      </p:sp>
      <p:sp>
        <p:nvSpPr>
          <p:cNvPr id="32" name="Text 29"/>
          <p:cNvSpPr/>
          <p:nvPr/>
        </p:nvSpPr>
        <p:spPr>
          <a:xfrm>
            <a:off x="3990529" y="4746203"/>
            <a:ext cx="1782068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探测距离≥8m，延迟≤500ms</a:t>
            </a:r>
            <a:endParaRPr lang="zh-CN" sz="500" dirty="0"/>
          </a:p>
        </p:txBody>
      </p:sp>
      <p:sp>
        <p:nvSpPr>
          <p:cNvPr id="33" name="Text 30"/>
          <p:cNvSpPr/>
          <p:nvPr/>
        </p:nvSpPr>
        <p:spPr>
          <a:xfrm>
            <a:off x="5446216" y="4746203"/>
            <a:ext cx="97333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endParaRPr lang="en-US" sz="500" dirty="0"/>
          </a:p>
        </p:txBody>
      </p:sp>
      <p:sp>
        <p:nvSpPr>
          <p:cNvPr id="34" name="Text 31"/>
          <p:cNvSpPr/>
          <p:nvPr/>
        </p:nvSpPr>
        <p:spPr>
          <a:xfrm>
            <a:off x="6093172" y="4746203"/>
            <a:ext cx="97333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endParaRPr lang="en-US" sz="500" dirty="0"/>
          </a:p>
        </p:txBody>
      </p:sp>
      <p:sp>
        <p:nvSpPr>
          <p:cNvPr id="35" name="Text 32"/>
          <p:cNvSpPr/>
          <p:nvPr/>
        </p:nvSpPr>
        <p:spPr>
          <a:xfrm>
            <a:off x="6740128" y="4746203"/>
            <a:ext cx="1135112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endParaRPr lang="en-US" sz="500" dirty="0"/>
          </a:p>
        </p:txBody>
      </p:sp>
      <p:sp>
        <p:nvSpPr>
          <p:cNvPr id="36" name="Text 33"/>
          <p:cNvSpPr/>
          <p:nvPr/>
        </p:nvSpPr>
        <p:spPr>
          <a:xfrm>
            <a:off x="7548860" y="4746203"/>
            <a:ext cx="145859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居室·走廊</a:t>
            </a:r>
            <a:endParaRPr lang="zh-CN" sz="500" dirty="0"/>
          </a:p>
        </p:txBody>
      </p:sp>
      <p:sp>
        <p:nvSpPr>
          <p:cNvPr id="37" name="Text 34"/>
          <p:cNvSpPr/>
          <p:nvPr/>
        </p:nvSpPr>
        <p:spPr>
          <a:xfrm>
            <a:off x="593899" y="4878214"/>
            <a:ext cx="97333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S-002</a:t>
            </a:r>
            <a:endParaRPr lang="en-US" sz="500" dirty="0"/>
          </a:p>
        </p:txBody>
      </p:sp>
      <p:sp>
        <p:nvSpPr>
          <p:cNvPr id="38" name="Text 35"/>
          <p:cNvSpPr/>
          <p:nvPr/>
        </p:nvSpPr>
        <p:spPr>
          <a:xfrm>
            <a:off x="1240854" y="4878214"/>
            <a:ext cx="145859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门磁传感器</a:t>
            </a:r>
            <a:endParaRPr lang="zh-CN" sz="500" dirty="0"/>
          </a:p>
        </p:txBody>
      </p:sp>
      <p:sp>
        <p:nvSpPr>
          <p:cNvPr id="39" name="Text 36"/>
          <p:cNvSpPr/>
          <p:nvPr/>
        </p:nvSpPr>
        <p:spPr>
          <a:xfrm>
            <a:off x="2373064" y="4878214"/>
            <a:ext cx="1135112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endParaRPr lang="en-US" sz="500" dirty="0"/>
          </a:p>
        </p:txBody>
      </p:sp>
      <p:sp>
        <p:nvSpPr>
          <p:cNvPr id="40" name="Text 37"/>
          <p:cNvSpPr/>
          <p:nvPr/>
        </p:nvSpPr>
        <p:spPr>
          <a:xfrm>
            <a:off x="3181796" y="4878214"/>
            <a:ext cx="1135112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待选型</a:t>
            </a:r>
            <a:endParaRPr lang="zh-CN" sz="500" dirty="0"/>
          </a:p>
        </p:txBody>
      </p:sp>
      <p:sp>
        <p:nvSpPr>
          <p:cNvPr id="41" name="Text 38"/>
          <p:cNvSpPr/>
          <p:nvPr/>
        </p:nvSpPr>
        <p:spPr>
          <a:xfrm>
            <a:off x="3990529" y="4878214"/>
            <a:ext cx="1782068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无线，电池寿命≥2年</a:t>
            </a:r>
            <a:endParaRPr lang="zh-CN" sz="500" dirty="0"/>
          </a:p>
        </p:txBody>
      </p:sp>
      <p:sp>
        <p:nvSpPr>
          <p:cNvPr id="42" name="Text 39"/>
          <p:cNvSpPr/>
          <p:nvPr/>
        </p:nvSpPr>
        <p:spPr>
          <a:xfrm>
            <a:off x="5446216" y="4878214"/>
            <a:ext cx="97333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endParaRPr lang="en-US" sz="500" dirty="0"/>
          </a:p>
        </p:txBody>
      </p:sp>
      <p:sp>
        <p:nvSpPr>
          <p:cNvPr id="43" name="Text 40"/>
          <p:cNvSpPr/>
          <p:nvPr/>
        </p:nvSpPr>
        <p:spPr>
          <a:xfrm>
            <a:off x="6093172" y="4878214"/>
            <a:ext cx="97333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endParaRPr lang="en-US" sz="500" dirty="0"/>
          </a:p>
        </p:txBody>
      </p:sp>
      <p:sp>
        <p:nvSpPr>
          <p:cNvPr id="44" name="Text 41"/>
          <p:cNvSpPr/>
          <p:nvPr/>
        </p:nvSpPr>
        <p:spPr>
          <a:xfrm>
            <a:off x="6740128" y="4878214"/>
            <a:ext cx="1135112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endParaRPr lang="en-US" sz="500" dirty="0"/>
          </a:p>
        </p:txBody>
      </p:sp>
      <p:sp>
        <p:nvSpPr>
          <p:cNvPr id="45" name="Text 42"/>
          <p:cNvSpPr/>
          <p:nvPr/>
        </p:nvSpPr>
        <p:spPr>
          <a:xfrm>
            <a:off x="7548860" y="4878214"/>
            <a:ext cx="145859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出入口·居室门</a:t>
            </a:r>
            <a:endParaRPr lang="zh-CN" sz="500" dirty="0"/>
          </a:p>
        </p:txBody>
      </p:sp>
      <p:sp>
        <p:nvSpPr>
          <p:cNvPr id="46" name="Text 43"/>
          <p:cNvSpPr/>
          <p:nvPr/>
        </p:nvSpPr>
        <p:spPr>
          <a:xfrm>
            <a:off x="593899" y="5010224"/>
            <a:ext cx="97333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S-003</a:t>
            </a:r>
            <a:endParaRPr lang="en-US" sz="500" dirty="0"/>
          </a:p>
        </p:txBody>
      </p:sp>
      <p:sp>
        <p:nvSpPr>
          <p:cNvPr id="47" name="Text 44"/>
          <p:cNvSpPr/>
          <p:nvPr/>
        </p:nvSpPr>
        <p:spPr>
          <a:xfrm>
            <a:off x="1240854" y="5010224"/>
            <a:ext cx="145859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烟感探测器</a:t>
            </a:r>
            <a:endParaRPr lang="zh-CN" sz="500" dirty="0"/>
          </a:p>
        </p:txBody>
      </p:sp>
      <p:sp>
        <p:nvSpPr>
          <p:cNvPr id="48" name="Text 45"/>
          <p:cNvSpPr/>
          <p:nvPr/>
        </p:nvSpPr>
        <p:spPr>
          <a:xfrm>
            <a:off x="2373064" y="5010224"/>
            <a:ext cx="1135112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endParaRPr lang="en-US" sz="500" dirty="0"/>
          </a:p>
        </p:txBody>
      </p:sp>
      <p:sp>
        <p:nvSpPr>
          <p:cNvPr id="49" name="Text 46"/>
          <p:cNvSpPr/>
          <p:nvPr/>
        </p:nvSpPr>
        <p:spPr>
          <a:xfrm>
            <a:off x="3181796" y="5010224"/>
            <a:ext cx="1135112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待选型</a:t>
            </a:r>
            <a:endParaRPr lang="zh-CN" sz="500" dirty="0"/>
          </a:p>
        </p:txBody>
      </p:sp>
      <p:sp>
        <p:nvSpPr>
          <p:cNvPr id="50" name="Text 47"/>
          <p:cNvSpPr/>
          <p:nvPr/>
        </p:nvSpPr>
        <p:spPr>
          <a:xfrm>
            <a:off x="3990529" y="5010224"/>
            <a:ext cx="1782068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联网上报，符合消防规范</a:t>
            </a:r>
            <a:endParaRPr lang="zh-CN" sz="500" dirty="0"/>
          </a:p>
        </p:txBody>
      </p:sp>
      <p:sp>
        <p:nvSpPr>
          <p:cNvPr id="51" name="Text 48"/>
          <p:cNvSpPr/>
          <p:nvPr/>
        </p:nvSpPr>
        <p:spPr>
          <a:xfrm>
            <a:off x="5446216" y="5010224"/>
            <a:ext cx="97333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endParaRPr lang="en-US" sz="500" dirty="0"/>
          </a:p>
        </p:txBody>
      </p:sp>
      <p:sp>
        <p:nvSpPr>
          <p:cNvPr id="52" name="Text 49"/>
          <p:cNvSpPr/>
          <p:nvPr/>
        </p:nvSpPr>
        <p:spPr>
          <a:xfrm>
            <a:off x="6093172" y="5010224"/>
            <a:ext cx="973336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endParaRPr lang="en-US" sz="500" dirty="0"/>
          </a:p>
        </p:txBody>
      </p:sp>
      <p:sp>
        <p:nvSpPr>
          <p:cNvPr id="53" name="Text 50"/>
          <p:cNvSpPr/>
          <p:nvPr/>
        </p:nvSpPr>
        <p:spPr>
          <a:xfrm>
            <a:off x="6740128" y="5010224"/>
            <a:ext cx="1135112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</a:t>
            </a:r>
            <a:endParaRPr lang="en-US" sz="500" dirty="0"/>
          </a:p>
        </p:txBody>
      </p:sp>
      <p:sp>
        <p:nvSpPr>
          <p:cNvPr id="54" name="Text 51"/>
          <p:cNvSpPr/>
          <p:nvPr/>
        </p:nvSpPr>
        <p:spPr>
          <a:xfrm>
            <a:off x="7548860" y="5010224"/>
            <a:ext cx="145859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厨房·公共区域</a:t>
            </a:r>
            <a:endParaRPr lang="zh-CN" sz="500" dirty="0"/>
          </a:p>
        </p:txBody>
      </p:sp>
      <p:sp>
        <p:nvSpPr>
          <p:cNvPr id="55" name="Text 52"/>
          <p:cNvSpPr/>
          <p:nvPr/>
        </p:nvSpPr>
        <p:spPr>
          <a:xfrm>
            <a:off x="523577" y="5154662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审核机制：企业导师审核技术参数与兼容性；机构导师确认部署位置与使用场景；项目团队根据审核意见修改清单。</a:t>
            </a:r>
            <a:endParaRPr lang="zh-CN" sz="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2026-08-01T07:55:11Z</dcterms:created>
  <dcterms:modified xsi:type="dcterms:W3CDTF">2026-08-01T07:55:11Z</dcterms:modified>
</cp:coreProperties>
</file>