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image" Target="../media/image-1-4.svg"/><Relationship Id="rId5" Type="http://schemas.openxmlformats.org/officeDocument/2006/relationships/image" Target="../media/image-1-5.png"/><Relationship Id="rId6" Type="http://schemas.openxmlformats.org/officeDocument/2006/relationships/image" Target="../media/image-1-6.svg"/><Relationship Id="rId7" Type="http://schemas.openxmlformats.org/officeDocument/2006/relationships/image" Target="../media/image-1-7.png"/><Relationship Id="rId8" Type="http://schemas.openxmlformats.org/officeDocument/2006/relationships/image" Target="../media/image-1-8.svg"/><Relationship Id="rId9" Type="http://schemas.openxmlformats.org/officeDocument/2006/relationships/image" Target="../media/image-1-9.png"/><Relationship Id="rId10" Type="http://schemas.openxmlformats.org/officeDocument/2006/relationships/image" Target="../media/image-1-10.svg"/><Relationship Id="rId11" Type="http://schemas.openxmlformats.org/officeDocument/2006/relationships/image" Target="../media/image-1-11.png"/><Relationship Id="rId12" Type="http://schemas.openxmlformats.org/officeDocument/2006/relationships/image" Target="../media/image-1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sv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sv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slideLayout" Target="../slideLayouts/slideLayout2.xml"/><Relationship Id="rId2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1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7.png"/><Relationship Id="rId10" Type="http://schemas.openxmlformats.org/officeDocument/2006/relationships/image" Target="../media/image-5-8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9930"/>
            <a:ext cx="8096845" cy="27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让养老院拥有智慧大脑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686395"/>
            <a:ext cx="8096845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成果验收与评价</a:t>
            </a:r>
            <a:endParaRPr lang="zh-CN" sz="850" dirty="0"/>
          </a:p>
        </p:txBody>
      </p:sp>
      <p:sp>
        <p:nvSpPr>
          <p:cNvPr id="4" name="Text 2"/>
          <p:cNvSpPr/>
          <p:nvPr/>
        </p:nvSpPr>
        <p:spPr>
          <a:xfrm>
            <a:off x="523577" y="918716"/>
            <a:ext cx="8554045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《人工智能养老产品系统设计与工程交付》｜项目三：公办养老机构智能化改造系统设计项目</a:t>
            </a:r>
            <a:endParaRPr lang="zh-CN" sz="700" dirty="0"/>
          </a:p>
        </p:txBody>
      </p:sp>
      <p:sp>
        <p:nvSpPr>
          <p:cNvPr id="5" name="Shape 3"/>
          <p:cNvSpPr/>
          <p:nvPr/>
        </p:nvSpPr>
        <p:spPr>
          <a:xfrm>
            <a:off x="523577" y="1116881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8621" y="1323975"/>
            <a:ext cx="138038" cy="1380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56370" y="1208856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</a:t>
            </a:r>
            <a:endParaRPr lang="zh-CN" sz="850" dirty="0"/>
          </a:p>
        </p:txBody>
      </p:sp>
      <p:sp>
        <p:nvSpPr>
          <p:cNvPr id="8" name="Shape 5"/>
          <p:cNvSpPr/>
          <p:nvPr/>
        </p:nvSpPr>
        <p:spPr>
          <a:xfrm>
            <a:off x="523577" y="1733773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621" y="1940868"/>
            <a:ext cx="138038" cy="1380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56370" y="1825749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六项交付物评分</a:t>
            </a:r>
            <a:endParaRPr lang="zh-CN" sz="850" dirty="0"/>
          </a:p>
        </p:txBody>
      </p:sp>
      <p:sp>
        <p:nvSpPr>
          <p:cNvPr id="11" name="Shape 7"/>
          <p:cNvSpPr/>
          <p:nvPr/>
        </p:nvSpPr>
        <p:spPr>
          <a:xfrm>
            <a:off x="523577" y="2350666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8621" y="2557760"/>
            <a:ext cx="138038" cy="1380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56370" y="2442642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三次验收制</a:t>
            </a:r>
            <a:endParaRPr lang="zh-CN" sz="850" dirty="0"/>
          </a:p>
        </p:txBody>
      </p:sp>
      <p:sp>
        <p:nvSpPr>
          <p:cNvPr id="14" name="Shape 9"/>
          <p:cNvSpPr/>
          <p:nvPr/>
        </p:nvSpPr>
        <p:spPr>
          <a:xfrm>
            <a:off x="523577" y="2967558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621" y="3174653"/>
            <a:ext cx="138038" cy="13803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56370" y="3059534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人才交付考核</a:t>
            </a:r>
            <a:endParaRPr lang="zh-CN" sz="850" dirty="0"/>
          </a:p>
        </p:txBody>
      </p:sp>
      <p:sp>
        <p:nvSpPr>
          <p:cNvPr id="17" name="Shape 11"/>
          <p:cNvSpPr/>
          <p:nvPr/>
        </p:nvSpPr>
        <p:spPr>
          <a:xfrm>
            <a:off x="523577" y="3584451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8621" y="3791545"/>
            <a:ext cx="138038" cy="1380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956370" y="3676427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</a:t>
            </a:r>
            <a:endParaRPr lang="zh-CN" sz="850" dirty="0"/>
          </a:p>
        </p:txBody>
      </p:sp>
      <p:sp>
        <p:nvSpPr>
          <p:cNvPr id="20" name="Shape 13"/>
          <p:cNvSpPr/>
          <p:nvPr/>
        </p:nvSpPr>
        <p:spPr>
          <a:xfrm>
            <a:off x="523577" y="4201344"/>
            <a:ext cx="368126" cy="552227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21" y="4408438"/>
            <a:ext cx="138038" cy="138038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956370" y="4293319"/>
            <a:ext cx="7664053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项目复盘</a:t>
            </a:r>
            <a:endParaRPr lang="zh-CN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0823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数字资源：从一次项目走向持续提升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51371"/>
            <a:ext cx="855404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本教材配套丰富数字资源，支持学习者在项目结束后沿多条路径继续深化，向职业化发展迈进。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66664"/>
            <a:ext cx="3923705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配套数字资源</a:t>
            </a:r>
            <a:endParaRPr lang="zh-CN" sz="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411635"/>
            <a:ext cx="3923705" cy="6089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97260" y="1528167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电子教材与案例视频</a:t>
            </a:r>
            <a:endParaRPr lang="zh-CN" sz="900" dirty="0"/>
          </a:p>
        </p:txBody>
      </p:sp>
      <p:sp>
        <p:nvSpPr>
          <p:cNvPr id="7" name="Text 4"/>
          <p:cNvSpPr/>
          <p:nvPr/>
        </p:nvSpPr>
        <p:spPr>
          <a:xfrm>
            <a:off x="697260" y="1758404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四层架构动画、告警闭环动画</a:t>
            </a:r>
            <a:endParaRPr lang="zh-CN" sz="8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100411"/>
            <a:ext cx="3923705" cy="6089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97260" y="2216944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选型与模板工具</a:t>
            </a:r>
            <a:endParaRPr lang="zh-CN" sz="900" dirty="0"/>
          </a:p>
        </p:txBody>
      </p:sp>
      <p:sp>
        <p:nvSpPr>
          <p:cNvPr id="10" name="Text 6"/>
          <p:cNvSpPr/>
          <p:nvPr/>
        </p:nvSpPr>
        <p:spPr>
          <a:xfrm>
            <a:off x="697260" y="2447181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传感器选型数据库、数字驾驶舱模板、告警流程图模板</a:t>
            </a:r>
            <a:endParaRPr lang="zh-CN" sz="8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89188"/>
            <a:ext cx="3923705" cy="60893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7260" y="2905720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电子工作页</a:t>
            </a:r>
            <a:endParaRPr lang="zh-CN" sz="900" dirty="0"/>
          </a:p>
        </p:txBody>
      </p:sp>
      <p:sp>
        <p:nvSpPr>
          <p:cNvPr id="13" name="Text 8"/>
          <p:cNvSpPr/>
          <p:nvPr/>
        </p:nvSpPr>
        <p:spPr>
          <a:xfrm>
            <a:off x="697260" y="3135957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活页工作页全套电子模板，支持在线填写与归档</a:t>
            </a:r>
            <a:endParaRPr lang="zh-CN" sz="800" dirty="0"/>
          </a:p>
        </p:txBody>
      </p:sp>
      <p:sp>
        <p:nvSpPr>
          <p:cNvPr id="14" name="Shape 9"/>
          <p:cNvSpPr/>
          <p:nvPr/>
        </p:nvSpPr>
        <p:spPr>
          <a:xfrm>
            <a:off x="4627885" y="1086817"/>
            <a:ext cx="4070896" cy="3420591"/>
          </a:xfrm>
          <a:prstGeom prst="roundRect">
            <a:avLst>
              <a:gd name="adj" fmla="val 2153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5" name="Text 10"/>
          <p:cNvSpPr/>
          <p:nvPr/>
        </p:nvSpPr>
        <p:spPr>
          <a:xfrm>
            <a:off x="4730130" y="1166664"/>
            <a:ext cx="3866406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🌳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拓展学习路径</a:t>
            </a:r>
            <a:endParaRPr lang="zh-CN" sz="9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0130" y="1424360"/>
            <a:ext cx="102245" cy="102245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4730130" y="1571030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2"/>
          <p:cNvSpPr/>
          <p:nvPr/>
        </p:nvSpPr>
        <p:spPr>
          <a:xfrm>
            <a:off x="4730130" y="1650727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传感器技术</a:t>
            </a:r>
            <a:endParaRPr lang="zh-CN" sz="900" dirty="0"/>
          </a:p>
        </p:txBody>
      </p:sp>
      <p:sp>
        <p:nvSpPr>
          <p:cNvPr id="19" name="Text 13"/>
          <p:cNvSpPr/>
          <p:nvPr/>
        </p:nvSpPr>
        <p:spPr>
          <a:xfrm>
            <a:off x="4730130" y="1880964"/>
            <a:ext cx="386640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定位、雷达、视觉与环境感知</a:t>
            </a:r>
            <a:endParaRPr lang="zh-CN" sz="80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30130" y="2195810"/>
            <a:ext cx="102245" cy="102245"/>
          </a:xfrm>
          <a:prstGeom prst="rect">
            <a:avLst/>
          </a:prstGeom>
        </p:spPr>
      </p:pic>
      <p:sp>
        <p:nvSpPr>
          <p:cNvPr id="21" name="Shape 14"/>
          <p:cNvSpPr/>
          <p:nvPr/>
        </p:nvSpPr>
        <p:spPr>
          <a:xfrm>
            <a:off x="4730130" y="2342480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15"/>
          <p:cNvSpPr/>
          <p:nvPr/>
        </p:nvSpPr>
        <p:spPr>
          <a:xfrm>
            <a:off x="4730130" y="2422178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AI算法</a:t>
            </a:r>
            <a:endParaRPr lang="zh-CN" sz="900" dirty="0"/>
          </a:p>
        </p:txBody>
      </p:sp>
      <p:sp>
        <p:nvSpPr>
          <p:cNvPr id="23" name="Text 16"/>
          <p:cNvSpPr/>
          <p:nvPr/>
        </p:nvSpPr>
        <p:spPr>
          <a:xfrm>
            <a:off x="4730130" y="2652415"/>
            <a:ext cx="386640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跌倒检测、异常行为识别、时序异常分析</a:t>
            </a:r>
            <a:endParaRPr lang="zh-CN" sz="80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30130" y="2967261"/>
            <a:ext cx="102245" cy="102245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4730130" y="3113931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18"/>
          <p:cNvSpPr/>
          <p:nvPr/>
        </p:nvSpPr>
        <p:spPr>
          <a:xfrm>
            <a:off x="4730130" y="3193628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</a:t>
            </a:r>
            <a:endParaRPr lang="zh-CN" sz="900" dirty="0"/>
          </a:p>
        </p:txBody>
      </p:sp>
      <p:sp>
        <p:nvSpPr>
          <p:cNvPr id="27" name="Text 19"/>
          <p:cNvSpPr/>
          <p:nvPr/>
        </p:nvSpPr>
        <p:spPr>
          <a:xfrm>
            <a:off x="4730130" y="3423865"/>
            <a:ext cx="386640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平台部署、网关管理、微服务架构</a:t>
            </a:r>
            <a:endParaRPr lang="zh-CN" sz="80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30130" y="3738711"/>
            <a:ext cx="102245" cy="102245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4730130" y="3885381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0" name="Text 21"/>
          <p:cNvSpPr/>
          <p:nvPr/>
        </p:nvSpPr>
        <p:spPr>
          <a:xfrm>
            <a:off x="4730130" y="3965079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行业规范</a:t>
            </a:r>
            <a:endParaRPr lang="zh-CN" sz="900" dirty="0"/>
          </a:p>
        </p:txBody>
      </p:sp>
      <p:sp>
        <p:nvSpPr>
          <p:cNvPr id="31" name="Text 22"/>
          <p:cNvSpPr/>
          <p:nvPr/>
        </p:nvSpPr>
        <p:spPr>
          <a:xfrm>
            <a:off x="4730130" y="4195316"/>
            <a:ext cx="3866406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养老服务、适老化、数据安全、智能设备规范</a:t>
            </a:r>
            <a:endParaRPr lang="zh-CN" sz="800" dirty="0"/>
          </a:p>
        </p:txBody>
      </p:sp>
      <p:sp>
        <p:nvSpPr>
          <p:cNvPr id="32" name="Shape 23"/>
          <p:cNvSpPr/>
          <p:nvPr/>
        </p:nvSpPr>
        <p:spPr>
          <a:xfrm>
            <a:off x="523577" y="4597226"/>
            <a:ext cx="898996" cy="15545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pic>
        <p:nvPicPr>
          <p:cNvPr id="33" name="Image 7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895" y="4634061"/>
            <a:ext cx="81781" cy="81781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707529" y="4627885"/>
            <a:ext cx="1110928" cy="94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智能养老系统集成</a:t>
            </a:r>
            <a:endParaRPr lang="zh-CN" sz="600" dirty="0"/>
          </a:p>
        </p:txBody>
      </p:sp>
      <p:sp>
        <p:nvSpPr>
          <p:cNvPr id="35" name="Shape 25"/>
          <p:cNvSpPr/>
          <p:nvPr/>
        </p:nvSpPr>
        <p:spPr>
          <a:xfrm>
            <a:off x="1473696" y="4597226"/>
            <a:ext cx="1062410" cy="15545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pic>
        <p:nvPicPr>
          <p:cNvPr id="36" name="Image 8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35013" y="4634061"/>
            <a:ext cx="81781" cy="81781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1657648" y="4627885"/>
            <a:ext cx="1274341" cy="94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智慧养老解决方案设计</a:t>
            </a:r>
            <a:endParaRPr lang="zh-CN" sz="600" dirty="0"/>
          </a:p>
        </p:txBody>
      </p:sp>
      <p:sp>
        <p:nvSpPr>
          <p:cNvPr id="38" name="Shape 27"/>
          <p:cNvSpPr/>
          <p:nvPr/>
        </p:nvSpPr>
        <p:spPr>
          <a:xfrm>
            <a:off x="2587228" y="4597226"/>
            <a:ext cx="898996" cy="15545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pic>
        <p:nvPicPr>
          <p:cNvPr id="39" name="Image 9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48545" y="4634061"/>
            <a:ext cx="81781" cy="81781"/>
          </a:xfrm>
          <a:prstGeom prst="rect">
            <a:avLst/>
          </a:prstGeom>
        </p:spPr>
      </p:pic>
      <p:sp>
        <p:nvSpPr>
          <p:cNvPr id="40" name="Text 28"/>
          <p:cNvSpPr/>
          <p:nvPr/>
        </p:nvSpPr>
        <p:spPr>
          <a:xfrm>
            <a:off x="2771180" y="4627885"/>
            <a:ext cx="1110928" cy="94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养老产品工程交付</a:t>
            </a:r>
            <a:endParaRPr lang="zh-CN" sz="600" dirty="0"/>
          </a:p>
        </p:txBody>
      </p:sp>
      <p:sp>
        <p:nvSpPr>
          <p:cNvPr id="41" name="Shape 29"/>
          <p:cNvSpPr/>
          <p:nvPr/>
        </p:nvSpPr>
        <p:spPr>
          <a:xfrm>
            <a:off x="3537347" y="4597226"/>
            <a:ext cx="980703" cy="15545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pic>
        <p:nvPicPr>
          <p:cNvPr id="42" name="Image 10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98664" y="4634061"/>
            <a:ext cx="81781" cy="81781"/>
          </a:xfrm>
          <a:prstGeom prst="rect">
            <a:avLst/>
          </a:prstGeom>
        </p:spPr>
      </p:pic>
      <p:sp>
        <p:nvSpPr>
          <p:cNvPr id="43" name="Text 30"/>
          <p:cNvSpPr/>
          <p:nvPr/>
        </p:nvSpPr>
        <p:spPr>
          <a:xfrm>
            <a:off x="3721298" y="4627885"/>
            <a:ext cx="1192634" cy="94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养老机构数字化运维</a:t>
            </a:r>
            <a:endParaRPr lang="zh-CN" sz="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8096845" cy="264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从系统设计到平台赋能</a:t>
            </a:r>
            <a:endParaRPr lang="zh-CN" sz="1650" dirty="0"/>
          </a:p>
        </p:txBody>
      </p:sp>
      <p:sp>
        <p:nvSpPr>
          <p:cNvPr id="3" name="Shape 1"/>
          <p:cNvSpPr/>
          <p:nvPr/>
        </p:nvSpPr>
        <p:spPr>
          <a:xfrm>
            <a:off x="4567238" y="801514"/>
            <a:ext cx="9525" cy="2546524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4" name="Shape 2"/>
          <p:cNvSpPr/>
          <p:nvPr/>
        </p:nvSpPr>
        <p:spPr>
          <a:xfrm>
            <a:off x="4401592" y="897954"/>
            <a:ext cx="17993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538253" y="868970"/>
            <a:ext cx="67494" cy="6749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832396"/>
            <a:ext cx="368848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</a:t>
            </a:r>
            <a:endParaRPr lang="zh-CN" sz="800" dirty="0"/>
          </a:p>
        </p:txBody>
      </p:sp>
      <p:sp>
        <p:nvSpPr>
          <p:cNvPr id="7" name="Text 5"/>
          <p:cNvSpPr/>
          <p:nvPr/>
        </p:nvSpPr>
        <p:spPr>
          <a:xfrm>
            <a:off x="523577" y="1001762"/>
            <a:ext cx="3688482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项目总课时</a:t>
            </a:r>
            <a:endParaRPr lang="zh-CN" sz="700" dirty="0"/>
          </a:p>
        </p:txBody>
      </p:sp>
      <p:sp>
        <p:nvSpPr>
          <p:cNvPr id="8" name="Shape 6"/>
          <p:cNvSpPr/>
          <p:nvPr/>
        </p:nvSpPr>
        <p:spPr>
          <a:xfrm>
            <a:off x="4562475" y="1381646"/>
            <a:ext cx="17993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9" name="Shape 7"/>
          <p:cNvSpPr/>
          <p:nvPr/>
        </p:nvSpPr>
        <p:spPr>
          <a:xfrm>
            <a:off x="4538253" y="1352662"/>
            <a:ext cx="67494" cy="6749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4931941" y="1316087"/>
            <a:ext cx="368848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五阶段SOP</a:t>
            </a:r>
            <a:endParaRPr lang="zh-CN" sz="800" dirty="0"/>
          </a:p>
        </p:txBody>
      </p:sp>
      <p:sp>
        <p:nvSpPr>
          <p:cNvPr id="11" name="Text 9"/>
          <p:cNvSpPr/>
          <p:nvPr/>
        </p:nvSpPr>
        <p:spPr>
          <a:xfrm>
            <a:off x="4931941" y="1485454"/>
            <a:ext cx="3688482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调研→设计→原型→验证→汇报</a:t>
            </a:r>
            <a:endParaRPr lang="zh-CN" sz="700" dirty="0"/>
          </a:p>
        </p:txBody>
      </p:sp>
      <p:sp>
        <p:nvSpPr>
          <p:cNvPr id="12" name="Shape 10"/>
          <p:cNvSpPr/>
          <p:nvPr/>
        </p:nvSpPr>
        <p:spPr>
          <a:xfrm>
            <a:off x="4401592" y="1818903"/>
            <a:ext cx="17993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3" name="Shape 11"/>
          <p:cNvSpPr/>
          <p:nvPr/>
        </p:nvSpPr>
        <p:spPr>
          <a:xfrm>
            <a:off x="4538253" y="1789919"/>
            <a:ext cx="67494" cy="6749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1753344"/>
            <a:ext cx="368848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</a:t>
            </a:r>
            <a:endParaRPr lang="zh-CN" sz="800" dirty="0"/>
          </a:p>
        </p:txBody>
      </p:sp>
      <p:sp>
        <p:nvSpPr>
          <p:cNvPr id="15" name="Text 13"/>
          <p:cNvSpPr/>
          <p:nvPr/>
        </p:nvSpPr>
        <p:spPr>
          <a:xfrm>
            <a:off x="523577" y="1922711"/>
            <a:ext cx="3688482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概念门→工程门→终审门</a:t>
            </a:r>
            <a:endParaRPr lang="zh-CN" sz="700" dirty="0"/>
          </a:p>
        </p:txBody>
      </p:sp>
      <p:sp>
        <p:nvSpPr>
          <p:cNvPr id="16" name="Shape 14"/>
          <p:cNvSpPr/>
          <p:nvPr/>
        </p:nvSpPr>
        <p:spPr>
          <a:xfrm>
            <a:off x="4562475" y="2256234"/>
            <a:ext cx="17993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7" name="Shape 15"/>
          <p:cNvSpPr/>
          <p:nvPr/>
        </p:nvSpPr>
        <p:spPr>
          <a:xfrm>
            <a:off x="4538253" y="2227250"/>
            <a:ext cx="67494" cy="6749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4931941" y="2190676"/>
            <a:ext cx="368848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</a:t>
            </a:r>
            <a:endParaRPr lang="zh-CN" sz="800" dirty="0"/>
          </a:p>
        </p:txBody>
      </p:sp>
      <p:sp>
        <p:nvSpPr>
          <p:cNvPr id="19" name="Text 17"/>
          <p:cNvSpPr/>
          <p:nvPr/>
        </p:nvSpPr>
        <p:spPr>
          <a:xfrm>
            <a:off x="4931941" y="2360042"/>
            <a:ext cx="3688482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项目60%＋人才40%</a:t>
            </a:r>
            <a:endParaRPr lang="zh-CN" sz="700" dirty="0"/>
          </a:p>
        </p:txBody>
      </p:sp>
      <p:sp>
        <p:nvSpPr>
          <p:cNvPr id="20" name="Shape 18"/>
          <p:cNvSpPr/>
          <p:nvPr/>
        </p:nvSpPr>
        <p:spPr>
          <a:xfrm>
            <a:off x="4401592" y="2693566"/>
            <a:ext cx="17993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4538253" y="2664582"/>
            <a:ext cx="67494" cy="67494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23577" y="2628007"/>
            <a:ext cx="368848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工程交付完成</a:t>
            </a:r>
            <a:endParaRPr lang="zh-CN" sz="800" dirty="0"/>
          </a:p>
        </p:txBody>
      </p:sp>
      <p:sp>
        <p:nvSpPr>
          <p:cNvPr id="23" name="Text 21"/>
          <p:cNvSpPr/>
          <p:nvPr/>
        </p:nvSpPr>
        <p:spPr>
          <a:xfrm>
            <a:off x="523577" y="2797373"/>
            <a:ext cx="3688482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六项成果全部归档</a:t>
            </a:r>
            <a:endParaRPr lang="zh-CN" sz="700" dirty="0"/>
          </a:p>
        </p:txBody>
      </p:sp>
      <p:sp>
        <p:nvSpPr>
          <p:cNvPr id="24" name="Text 22"/>
          <p:cNvSpPr/>
          <p:nvPr/>
        </p:nvSpPr>
        <p:spPr>
          <a:xfrm>
            <a:off x="658564" y="3487192"/>
            <a:ext cx="8419058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养老院的"智慧大脑"不是一天建成的，也不是一个人建成的。它需要真实需求、可靠技术、清晰流程、规范交付、长期运维与持续改进。</a:t>
            </a:r>
            <a:endParaRPr lang="zh-CN" sz="700" dirty="0"/>
          </a:p>
        </p:txBody>
      </p:sp>
      <p:sp>
        <p:nvSpPr>
          <p:cNvPr id="25" name="Shape 23"/>
          <p:cNvSpPr/>
          <p:nvPr/>
        </p:nvSpPr>
        <p:spPr>
          <a:xfrm>
            <a:off x="523577" y="3417615"/>
            <a:ext cx="9525" cy="260598"/>
          </a:xfrm>
          <a:prstGeom prst="roundRect">
            <a:avLst>
              <a:gd name="adj" fmla="val 50000"/>
            </a:avLst>
          </a:prstGeom>
          <a:solidFill>
            <a:srgbClr val="E851B2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4017764"/>
            <a:ext cx="2657698" cy="714375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613544" y="4349576"/>
            <a:ext cx="247776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机构系统设计</a:t>
            </a:r>
            <a:endParaRPr lang="zh-CN" sz="800" dirty="0"/>
          </a:p>
        </p:txBody>
      </p:sp>
      <p:sp>
        <p:nvSpPr>
          <p:cNvPr id="28" name="Text 25"/>
          <p:cNvSpPr/>
          <p:nvPr/>
        </p:nvSpPr>
        <p:spPr>
          <a:xfrm>
            <a:off x="613544" y="4518943"/>
            <a:ext cx="247776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项目三核心能力：系统集成、工程交付、全链路闭环</a:t>
            </a:r>
            <a:endParaRPr lang="zh-CN" sz="700" dirty="0"/>
          </a:p>
        </p:txBody>
      </p:sp>
      <p:pic>
        <p:nvPicPr>
          <p:cNvPr id="2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114" y="3882777"/>
            <a:ext cx="2657698" cy="714375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3333080" y="4214589"/>
            <a:ext cx="247776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平台赋能</a:t>
            </a:r>
            <a:endParaRPr lang="zh-CN" sz="800" dirty="0"/>
          </a:p>
        </p:txBody>
      </p:sp>
      <p:sp>
        <p:nvSpPr>
          <p:cNvPr id="31" name="Text 27"/>
          <p:cNvSpPr/>
          <p:nvPr/>
        </p:nvSpPr>
        <p:spPr>
          <a:xfrm>
            <a:off x="3333080" y="4383956"/>
            <a:ext cx="247776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平台设计、数据管理、服务调度、跨系统协同</a:t>
            </a:r>
            <a:endParaRPr lang="zh-CN" sz="700" dirty="0"/>
          </a:p>
        </p:txBody>
      </p:sp>
      <p:pic>
        <p:nvPicPr>
          <p:cNvPr id="3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50" y="3747790"/>
            <a:ext cx="2657773" cy="714375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6052617" y="4079602"/>
            <a:ext cx="2477839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智慧养老服务体系</a:t>
            </a:r>
            <a:endParaRPr lang="zh-CN" sz="800" dirty="0"/>
          </a:p>
        </p:txBody>
      </p:sp>
      <p:sp>
        <p:nvSpPr>
          <p:cNvPr id="34" name="Text 29"/>
          <p:cNvSpPr/>
          <p:nvPr/>
        </p:nvSpPr>
        <p:spPr>
          <a:xfrm>
            <a:off x="6052617" y="4248969"/>
            <a:ext cx="2477839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社区养老、综合交付、创新创业与完整服务生态</a:t>
            </a:r>
            <a:endParaRPr lang="zh-CN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940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双交付评价：既看成果，也看成长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848990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项目交付（60%）+ 人才交付（40%）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的复合评价机制，兼顾工程质量与能力成长，由课程指导者、企业导师、机构导师三方协同评价。</a:t>
            </a:r>
            <a:endParaRPr lang="zh-CN" sz="800" dirty="0"/>
          </a:p>
        </p:txBody>
      </p:sp>
      <p:sp>
        <p:nvSpPr>
          <p:cNvPr id="4" name="Shape 2"/>
          <p:cNvSpPr/>
          <p:nvPr/>
        </p:nvSpPr>
        <p:spPr>
          <a:xfrm>
            <a:off x="448419" y="1092398"/>
            <a:ext cx="4071491" cy="1439168"/>
          </a:xfrm>
          <a:prstGeom prst="roundRect">
            <a:avLst>
              <a:gd name="adj" fmla="val 5219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52673" y="1175519"/>
            <a:ext cx="386298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 60%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552673" y="1412007"/>
            <a:ext cx="4320183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关注做出来的工程成果</a:t>
            </a:r>
            <a:endParaRPr lang="zh-CN" sz="800" dirty="0"/>
          </a:p>
        </p:txBody>
      </p:sp>
      <p:sp>
        <p:nvSpPr>
          <p:cNvPr id="7" name="Text 5"/>
          <p:cNvSpPr/>
          <p:nvPr/>
        </p:nvSpPr>
        <p:spPr>
          <a:xfrm>
            <a:off x="552673" y="1636737"/>
            <a:ext cx="3862983" cy="865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成果是否完整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文档是否规范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技术是否达标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系统是否可运行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场景是否适配</a:t>
            </a:r>
            <a:endParaRPr lang="zh-CN" sz="800" dirty="0"/>
          </a:p>
        </p:txBody>
      </p:sp>
      <p:sp>
        <p:nvSpPr>
          <p:cNvPr id="8" name="Text 6"/>
          <p:cNvSpPr/>
          <p:nvPr/>
        </p:nvSpPr>
        <p:spPr>
          <a:xfrm>
            <a:off x="4704011" y="1175519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 40%</a:t>
            </a:r>
            <a:endParaRPr lang="zh-CN" sz="950" dirty="0"/>
          </a:p>
        </p:txBody>
      </p:sp>
      <p:sp>
        <p:nvSpPr>
          <p:cNvPr id="9" name="Text 7"/>
          <p:cNvSpPr/>
          <p:nvPr/>
        </p:nvSpPr>
        <p:spPr>
          <a:xfrm>
            <a:off x="4704011" y="1412007"/>
            <a:ext cx="43783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关注项目过程中的能力成长</a:t>
            </a:r>
            <a:endParaRPr lang="zh-CN" sz="800" dirty="0"/>
          </a:p>
        </p:txBody>
      </p:sp>
      <p:sp>
        <p:nvSpPr>
          <p:cNvPr id="10" name="Text 8"/>
          <p:cNvSpPr/>
          <p:nvPr/>
        </p:nvSpPr>
        <p:spPr>
          <a:xfrm>
            <a:off x="4704011" y="1636737"/>
            <a:ext cx="3921175" cy="865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知识应用能力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工程实践能力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团队协作能力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创新思维能力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职业素养表现</a:t>
            </a:r>
            <a:endParaRPr lang="zh-CN" sz="8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625030"/>
            <a:ext cx="8096845" cy="214245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48171" y="3349437"/>
            <a:ext cx="1223904" cy="412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阶段一：过程性评价</a:t>
            </a:r>
            <a:endParaRPr lang="zh-CN" sz="1250" dirty="0"/>
          </a:p>
        </p:txBody>
      </p:sp>
      <p:sp>
        <p:nvSpPr>
          <p:cNvPr id="13" name="Text 10"/>
          <p:cNvSpPr/>
          <p:nvPr/>
        </p:nvSpPr>
        <p:spPr>
          <a:xfrm>
            <a:off x="1148171" y="3823999"/>
            <a:ext cx="1223904" cy="157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五阶段过程性评估</a:t>
            </a:r>
            <a:endParaRPr lang="zh-CN" sz="1100" dirty="0"/>
          </a:p>
        </p:txBody>
      </p:sp>
      <p:sp>
        <p:nvSpPr>
          <p:cNvPr id="14" name="Text 11"/>
          <p:cNvSpPr/>
          <p:nvPr/>
        </p:nvSpPr>
        <p:spPr>
          <a:xfrm>
            <a:off x="2550676" y="3410918"/>
            <a:ext cx="1223904" cy="412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阶段二：验收评分</a:t>
            </a:r>
            <a:endParaRPr lang="zh-CN" sz="1250" dirty="0"/>
          </a:p>
        </p:txBody>
      </p:sp>
      <p:sp>
        <p:nvSpPr>
          <p:cNvPr id="15" name="Text 12"/>
          <p:cNvSpPr/>
          <p:nvPr/>
        </p:nvSpPr>
        <p:spPr>
          <a:xfrm>
            <a:off x="2550676" y="3885480"/>
            <a:ext cx="1223904" cy="157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三次验收节点评分</a:t>
            </a:r>
            <a:endParaRPr lang="zh-CN" sz="1100" dirty="0"/>
          </a:p>
        </p:txBody>
      </p:sp>
      <p:sp>
        <p:nvSpPr>
          <p:cNvPr id="16" name="Text 13"/>
          <p:cNvSpPr/>
          <p:nvPr/>
        </p:nvSpPr>
        <p:spPr>
          <a:xfrm>
            <a:off x="3953180" y="3349437"/>
            <a:ext cx="1223904" cy="412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阶段三：三方评定</a:t>
            </a:r>
            <a:endParaRPr lang="zh-CN" sz="1250" dirty="0"/>
          </a:p>
        </p:txBody>
      </p:sp>
      <p:sp>
        <p:nvSpPr>
          <p:cNvPr id="17" name="Text 14"/>
          <p:cNvSpPr/>
          <p:nvPr/>
        </p:nvSpPr>
        <p:spPr>
          <a:xfrm>
            <a:off x="3953180" y="3823999"/>
            <a:ext cx="1223904" cy="314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课程、企业、机构协同</a:t>
            </a:r>
            <a:endParaRPr lang="zh-CN" sz="1100" dirty="0"/>
          </a:p>
        </p:txBody>
      </p:sp>
      <p:sp>
        <p:nvSpPr>
          <p:cNvPr id="18" name="Text 15"/>
          <p:cNvSpPr/>
          <p:nvPr/>
        </p:nvSpPr>
        <p:spPr>
          <a:xfrm>
            <a:off x="5355685" y="3410918"/>
            <a:ext cx="1223904" cy="412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阶段四：综合权重</a:t>
            </a:r>
            <a:endParaRPr lang="zh-CN" sz="1250" dirty="0"/>
          </a:p>
        </p:txBody>
      </p:sp>
      <p:sp>
        <p:nvSpPr>
          <p:cNvPr id="19" name="Text 16"/>
          <p:cNvSpPr/>
          <p:nvPr/>
        </p:nvSpPr>
        <p:spPr>
          <a:xfrm>
            <a:off x="5355685" y="3885480"/>
            <a:ext cx="1223904" cy="157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项目60% 人才40%</a:t>
            </a:r>
            <a:endParaRPr lang="zh-CN" sz="1100" dirty="0"/>
          </a:p>
        </p:txBody>
      </p:sp>
      <p:sp>
        <p:nvSpPr>
          <p:cNvPr id="20" name="Text 17"/>
          <p:cNvSpPr/>
          <p:nvPr/>
        </p:nvSpPr>
        <p:spPr>
          <a:xfrm>
            <a:off x="6765981" y="3349437"/>
            <a:ext cx="1223904" cy="412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阶段五：最终成绩</a:t>
            </a:r>
            <a:endParaRPr lang="zh-CN" sz="1250" dirty="0"/>
          </a:p>
        </p:txBody>
      </p:sp>
      <p:sp>
        <p:nvSpPr>
          <p:cNvPr id="21" name="Text 18"/>
          <p:cNvSpPr/>
          <p:nvPr/>
        </p:nvSpPr>
        <p:spPr>
          <a:xfrm>
            <a:off x="6765981" y="3823999"/>
            <a:ext cx="1223904" cy="157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汇总得出最终成绩</a:t>
            </a:r>
            <a:endParaRPr lang="zh-CN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6896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项目交付60%：六项成果如何评分？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05247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六项交付物涵盖项目全流程，由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课程指导者评规范、企业导师评技术质量、机构导师评场景适配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，三方各有侧重，确保评分公正全面。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523577" y="1164729"/>
            <a:ext cx="8096845" cy="2284512"/>
          </a:xfrm>
          <a:prstGeom prst="roundRect">
            <a:avLst>
              <a:gd name="adj" fmla="val 199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447502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1727895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008287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2288679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2569071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3007965"/>
            <a:ext cx="8096845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2307729" y="1164729"/>
            <a:ext cx="6776" cy="228451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2954685" y="1164729"/>
            <a:ext cx="6776" cy="228451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542583" y="1164729"/>
            <a:ext cx="6776" cy="228451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21748" y="1164729"/>
            <a:ext cx="6776" cy="228451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8563" y="1169491"/>
            <a:ext cx="1779166" cy="278011"/>
          </a:xfrm>
          <a:custGeom>
            <a:avLst/>
            <a:gdLst/>
            <a:ahLst/>
            <a:cxnLst/>
            <a:rect l="l" t="t" r="r" b="b"/>
            <a:pathLst>
              <a:path w="1779166" h="278011">
                <a:moveTo>
                  <a:pt x="37944" y="0"/>
                </a:moveTo>
                <a:lnTo>
                  <a:pt x="1779166" y="0"/>
                </a:lnTo>
                <a:lnTo>
                  <a:pt x="1779166" y="278011"/>
                </a:lnTo>
                <a:lnTo>
                  <a:pt x="0" y="278011"/>
                </a:lnTo>
                <a:lnTo>
                  <a:pt x="0" y="37944"/>
                </a:lnTo>
                <a:arcTo hR="37944" wR="37944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36910" y="1228055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交付物</a:t>
            </a:r>
            <a:endParaRPr lang="zh-CN" sz="850" dirty="0"/>
          </a:p>
        </p:txBody>
      </p:sp>
      <p:sp>
        <p:nvSpPr>
          <p:cNvPr id="17" name="Shape 15"/>
          <p:cNvSpPr/>
          <p:nvPr/>
        </p:nvSpPr>
        <p:spPr>
          <a:xfrm>
            <a:off x="2307729" y="1169491"/>
            <a:ext cx="646956" cy="27801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2418457" y="1228055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权重</a:t>
            </a:r>
            <a:endParaRPr lang="zh-CN" sz="850" dirty="0"/>
          </a:p>
        </p:txBody>
      </p:sp>
      <p:sp>
        <p:nvSpPr>
          <p:cNvPr id="19" name="Shape 17"/>
          <p:cNvSpPr/>
          <p:nvPr/>
        </p:nvSpPr>
        <p:spPr>
          <a:xfrm>
            <a:off x="2954685" y="1169491"/>
            <a:ext cx="2587898" cy="27801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3065413" y="1228055"/>
            <a:ext cx="282364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评分重点</a:t>
            </a:r>
            <a:endParaRPr lang="zh-CN" sz="850" dirty="0"/>
          </a:p>
        </p:txBody>
      </p:sp>
      <p:sp>
        <p:nvSpPr>
          <p:cNvPr id="21" name="Shape 19"/>
          <p:cNvSpPr/>
          <p:nvPr/>
        </p:nvSpPr>
        <p:spPr>
          <a:xfrm>
            <a:off x="5542583" y="1169491"/>
            <a:ext cx="1779166" cy="27801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653311" y="1228055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评价主体</a:t>
            </a:r>
            <a:endParaRPr lang="zh-CN" sz="850" dirty="0"/>
          </a:p>
        </p:txBody>
      </p:sp>
      <p:sp>
        <p:nvSpPr>
          <p:cNvPr id="23" name="Shape 21"/>
          <p:cNvSpPr/>
          <p:nvPr/>
        </p:nvSpPr>
        <p:spPr>
          <a:xfrm>
            <a:off x="7321748" y="1169491"/>
            <a:ext cx="1293912" cy="278011"/>
          </a:xfrm>
          <a:custGeom>
            <a:avLst/>
            <a:gdLst/>
            <a:ahLst/>
            <a:cxnLst/>
            <a:rect l="l" t="t" r="r" b="b"/>
            <a:pathLst>
              <a:path w="1293912" h="278011">
                <a:moveTo>
                  <a:pt x="0" y="0"/>
                </a:moveTo>
                <a:lnTo>
                  <a:pt x="1255968" y="0"/>
                </a:lnTo>
                <a:arcTo hR="37944" wR="37944" stAng="16200000" swAng="5400000"/>
                <a:lnTo>
                  <a:pt x="1293912" y="278011"/>
                </a:lnTo>
                <a:lnTo>
                  <a:pt x="0" y="27801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7432477" y="1228055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成果形式</a:t>
            </a:r>
            <a:endParaRPr lang="zh-CN" sz="850" dirty="0"/>
          </a:p>
        </p:txBody>
      </p:sp>
      <p:sp>
        <p:nvSpPr>
          <p:cNvPr id="25" name="Text 23"/>
          <p:cNvSpPr/>
          <p:nvPr/>
        </p:nvSpPr>
        <p:spPr>
          <a:xfrm>
            <a:off x="636910" y="1508447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</a:t>
            </a:r>
            <a:endParaRPr lang="zh-CN" sz="850" dirty="0"/>
          </a:p>
        </p:txBody>
      </p:sp>
      <p:sp>
        <p:nvSpPr>
          <p:cNvPr id="26" name="Text 24"/>
          <p:cNvSpPr/>
          <p:nvPr/>
        </p:nvSpPr>
        <p:spPr>
          <a:xfrm>
            <a:off x="2418457" y="1508447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3065413" y="1508447"/>
            <a:ext cx="282364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痛点矩阵完整；需求优先级合理；机构导师确认</a:t>
            </a:r>
            <a:endParaRPr lang="zh-CN" sz="850" dirty="0"/>
          </a:p>
        </p:txBody>
      </p:sp>
      <p:sp>
        <p:nvSpPr>
          <p:cNvPr id="28" name="Text 26"/>
          <p:cNvSpPr/>
          <p:nvPr/>
        </p:nvSpPr>
        <p:spPr>
          <a:xfrm>
            <a:off x="5653311" y="1508447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机构导师为主</a:t>
            </a:r>
            <a:endParaRPr lang="zh-CN" sz="850" dirty="0"/>
          </a:p>
        </p:txBody>
      </p:sp>
      <p:sp>
        <p:nvSpPr>
          <p:cNvPr id="29" name="Text 27"/>
          <p:cNvSpPr/>
          <p:nvPr/>
        </p:nvSpPr>
        <p:spPr>
          <a:xfrm>
            <a:off x="7432477" y="1508447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书面报告</a:t>
            </a:r>
            <a:endParaRPr lang="zh-CN" sz="850" dirty="0"/>
          </a:p>
        </p:txBody>
      </p:sp>
      <p:sp>
        <p:nvSpPr>
          <p:cNvPr id="30" name="Text 28"/>
          <p:cNvSpPr/>
          <p:nvPr/>
        </p:nvSpPr>
        <p:spPr>
          <a:xfrm>
            <a:off x="636910" y="1788840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系统架构设计文档</a:t>
            </a:r>
            <a:endParaRPr lang="zh-CN" sz="850" dirty="0"/>
          </a:p>
        </p:txBody>
      </p:sp>
      <p:sp>
        <p:nvSpPr>
          <p:cNvPr id="31" name="Text 29"/>
          <p:cNvSpPr/>
          <p:nvPr/>
        </p:nvSpPr>
        <p:spPr>
          <a:xfrm>
            <a:off x="2418457" y="1788840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12%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3065413" y="1788840"/>
            <a:ext cx="282364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四层架构合理；技术选型适配；文档规范</a:t>
            </a:r>
            <a:endParaRPr lang="zh-CN" sz="850" dirty="0"/>
          </a:p>
        </p:txBody>
      </p:sp>
      <p:sp>
        <p:nvSpPr>
          <p:cNvPr id="33" name="Text 31"/>
          <p:cNvSpPr/>
          <p:nvPr/>
        </p:nvSpPr>
        <p:spPr>
          <a:xfrm>
            <a:off x="5653311" y="1788840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企业导师为主</a:t>
            </a:r>
            <a:endParaRPr lang="zh-CN" sz="850" dirty="0"/>
          </a:p>
        </p:txBody>
      </p:sp>
      <p:sp>
        <p:nvSpPr>
          <p:cNvPr id="34" name="Text 32"/>
          <p:cNvSpPr/>
          <p:nvPr/>
        </p:nvSpPr>
        <p:spPr>
          <a:xfrm>
            <a:off x="7432477" y="1788840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技术文档</a:t>
            </a:r>
            <a:endParaRPr lang="zh-CN" sz="850" dirty="0"/>
          </a:p>
        </p:txBody>
      </p:sp>
      <p:sp>
        <p:nvSpPr>
          <p:cNvPr id="35" name="Text 33"/>
          <p:cNvSpPr/>
          <p:nvPr/>
        </p:nvSpPr>
        <p:spPr>
          <a:xfrm>
            <a:off x="636910" y="2069232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传感器布点方案图</a:t>
            </a:r>
            <a:endParaRPr lang="zh-CN" sz="850" dirty="0"/>
          </a:p>
        </p:txBody>
      </p:sp>
      <p:sp>
        <p:nvSpPr>
          <p:cNvPr id="36" name="Text 34"/>
          <p:cNvSpPr/>
          <p:nvPr/>
        </p:nvSpPr>
        <p:spPr>
          <a:xfrm>
            <a:off x="2418457" y="2069232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10%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3065413" y="2069232"/>
            <a:ext cx="282364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布点覆盖率达标；隐私合规；安装位置确认</a:t>
            </a:r>
            <a:endParaRPr lang="zh-CN" sz="850" dirty="0"/>
          </a:p>
        </p:txBody>
      </p:sp>
      <p:sp>
        <p:nvSpPr>
          <p:cNvPr id="38" name="Text 36"/>
          <p:cNvSpPr/>
          <p:nvPr/>
        </p:nvSpPr>
        <p:spPr>
          <a:xfrm>
            <a:off x="5653311" y="2069232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三方联合评价</a:t>
            </a:r>
            <a:endParaRPr lang="zh-CN" sz="850" dirty="0"/>
          </a:p>
        </p:txBody>
      </p:sp>
      <p:sp>
        <p:nvSpPr>
          <p:cNvPr id="39" name="Text 37"/>
          <p:cNvSpPr/>
          <p:nvPr/>
        </p:nvSpPr>
        <p:spPr>
          <a:xfrm>
            <a:off x="7432477" y="2069232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CAD图纸</a:t>
            </a:r>
            <a:endParaRPr lang="zh-CN" sz="850" dirty="0"/>
          </a:p>
        </p:txBody>
      </p:sp>
      <p:sp>
        <p:nvSpPr>
          <p:cNvPr id="40" name="Text 38"/>
          <p:cNvSpPr/>
          <p:nvPr/>
        </p:nvSpPr>
        <p:spPr>
          <a:xfrm>
            <a:off x="636910" y="2349624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数字驾驶舱交互原型</a:t>
            </a:r>
            <a:endParaRPr lang="zh-CN" sz="850" dirty="0"/>
          </a:p>
        </p:txBody>
      </p:sp>
      <p:sp>
        <p:nvSpPr>
          <p:cNvPr id="41" name="Text 39"/>
          <p:cNvSpPr/>
          <p:nvPr/>
        </p:nvSpPr>
        <p:spPr>
          <a:xfrm>
            <a:off x="2418457" y="2349624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12%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3065413" y="2349624"/>
            <a:ext cx="282364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功能模块完整；3秒原则可用；视觉规范达标</a:t>
            </a:r>
            <a:endParaRPr lang="zh-CN" sz="850" dirty="0"/>
          </a:p>
        </p:txBody>
      </p:sp>
      <p:sp>
        <p:nvSpPr>
          <p:cNvPr id="43" name="Text 41"/>
          <p:cNvSpPr/>
          <p:nvPr/>
        </p:nvSpPr>
        <p:spPr>
          <a:xfrm>
            <a:off x="5653311" y="2349624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企业导师为主</a:t>
            </a:r>
            <a:endParaRPr lang="zh-CN" sz="850" dirty="0"/>
          </a:p>
        </p:txBody>
      </p:sp>
      <p:sp>
        <p:nvSpPr>
          <p:cNvPr id="44" name="Text 42"/>
          <p:cNvSpPr/>
          <p:nvPr/>
        </p:nvSpPr>
        <p:spPr>
          <a:xfrm>
            <a:off x="7432477" y="2349624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交互原型</a:t>
            </a:r>
            <a:endParaRPr lang="zh-CN" sz="850" dirty="0"/>
          </a:p>
        </p:txBody>
      </p:sp>
      <p:sp>
        <p:nvSpPr>
          <p:cNvPr id="45" name="Text 43"/>
          <p:cNvSpPr/>
          <p:nvPr/>
        </p:nvSpPr>
        <p:spPr>
          <a:xfrm>
            <a:off x="636910" y="2630016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告警闭环流程文档</a:t>
            </a:r>
            <a:endParaRPr lang="zh-CN" sz="850" dirty="0"/>
          </a:p>
        </p:txBody>
      </p:sp>
      <p:sp>
        <p:nvSpPr>
          <p:cNvPr id="46" name="Text 44"/>
          <p:cNvSpPr/>
          <p:nvPr/>
        </p:nvSpPr>
        <p:spPr>
          <a:xfrm>
            <a:off x="2418457" y="2630016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8%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3065413" y="2630016"/>
            <a:ext cx="2366442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全链路闭环完整；超时升级机制清楚；规则配置合理</a:t>
            </a:r>
            <a:endParaRPr lang="zh-CN" sz="850" dirty="0"/>
          </a:p>
        </p:txBody>
      </p:sp>
      <p:sp>
        <p:nvSpPr>
          <p:cNvPr id="48" name="Text 46"/>
          <p:cNvSpPr/>
          <p:nvPr/>
        </p:nvSpPr>
        <p:spPr>
          <a:xfrm>
            <a:off x="5653311" y="2630016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课程指导者为主</a:t>
            </a:r>
            <a:endParaRPr lang="zh-CN" sz="850" dirty="0"/>
          </a:p>
        </p:txBody>
      </p:sp>
      <p:sp>
        <p:nvSpPr>
          <p:cNvPr id="49" name="Text 47"/>
          <p:cNvSpPr/>
          <p:nvPr/>
        </p:nvSpPr>
        <p:spPr>
          <a:xfrm>
            <a:off x="7432477" y="2630016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流程文档</a:t>
            </a:r>
            <a:endParaRPr lang="zh-CN" sz="850" dirty="0"/>
          </a:p>
        </p:txBody>
      </p:sp>
      <p:sp>
        <p:nvSpPr>
          <p:cNvPr id="50" name="Text 48"/>
          <p:cNvSpPr/>
          <p:nvPr/>
        </p:nvSpPr>
        <p:spPr>
          <a:xfrm>
            <a:off x="636910" y="3068910"/>
            <a:ext cx="20172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工程验证报告</a:t>
            </a:r>
            <a:endParaRPr lang="zh-CN" sz="850" dirty="0"/>
          </a:p>
        </p:txBody>
      </p:sp>
      <p:sp>
        <p:nvSpPr>
          <p:cNvPr id="51" name="Text 49"/>
          <p:cNvSpPr/>
          <p:nvPr/>
        </p:nvSpPr>
        <p:spPr>
          <a:xfrm>
            <a:off x="2418457" y="3068910"/>
            <a:ext cx="88270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8%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3065413" y="3068910"/>
            <a:ext cx="2366442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部署测试记录完整；联调测试通过；关键性能有证明</a:t>
            </a:r>
            <a:endParaRPr lang="zh-CN" sz="850" dirty="0"/>
          </a:p>
        </p:txBody>
      </p:sp>
      <p:sp>
        <p:nvSpPr>
          <p:cNvPr id="53" name="Text 51"/>
          <p:cNvSpPr/>
          <p:nvPr/>
        </p:nvSpPr>
        <p:spPr>
          <a:xfrm>
            <a:off x="5653311" y="3068910"/>
            <a:ext cx="201491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企业导师为主</a:t>
            </a:r>
            <a:endParaRPr lang="zh-CN" sz="850" dirty="0"/>
          </a:p>
        </p:txBody>
      </p:sp>
      <p:sp>
        <p:nvSpPr>
          <p:cNvPr id="54" name="Text 52"/>
          <p:cNvSpPr/>
          <p:nvPr/>
        </p:nvSpPr>
        <p:spPr>
          <a:xfrm>
            <a:off x="7432477" y="3068910"/>
            <a:ext cx="153203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测试报告</a:t>
            </a:r>
            <a:endParaRPr lang="zh-CN" sz="850" dirty="0"/>
          </a:p>
        </p:txBody>
      </p:sp>
      <p:sp>
        <p:nvSpPr>
          <p:cNvPr id="55" name="Shape 53"/>
          <p:cNvSpPr/>
          <p:nvPr/>
        </p:nvSpPr>
        <p:spPr>
          <a:xfrm>
            <a:off x="523577" y="3550221"/>
            <a:ext cx="8096845" cy="1186309"/>
          </a:xfrm>
          <a:prstGeom prst="roundRect">
            <a:avLst>
              <a:gd name="adj" fmla="val 383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528340" y="3554983"/>
            <a:ext cx="2695724" cy="588392"/>
          </a:xfrm>
          <a:custGeom>
            <a:avLst/>
            <a:gdLst/>
            <a:ahLst/>
            <a:cxnLst/>
            <a:rect l="l" t="t" r="r" b="b"/>
            <a:pathLst>
              <a:path w="2695724" h="588392">
                <a:moveTo>
                  <a:pt x="37944" y="0"/>
                </a:moveTo>
                <a:lnTo>
                  <a:pt x="2695724" y="0"/>
                </a:lnTo>
                <a:lnTo>
                  <a:pt x="2695724" y="588392"/>
                </a:lnTo>
                <a:lnTo>
                  <a:pt x="0" y="588392"/>
                </a:lnTo>
                <a:lnTo>
                  <a:pt x="0" y="37944"/>
                </a:lnTo>
                <a:arcTo hR="37944" wR="37944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57" name="Text 55"/>
          <p:cNvSpPr/>
          <p:nvPr/>
        </p:nvSpPr>
        <p:spPr>
          <a:xfrm>
            <a:off x="636687" y="3663330"/>
            <a:ext cx="2479030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优秀</a:t>
            </a:r>
            <a:endParaRPr lang="zh-CN" sz="1000" dirty="0"/>
          </a:p>
        </p:txBody>
      </p:sp>
      <p:sp>
        <p:nvSpPr>
          <p:cNvPr id="58" name="Text 56"/>
          <p:cNvSpPr/>
          <p:nvPr/>
        </p:nvSpPr>
        <p:spPr>
          <a:xfrm>
            <a:off x="636687" y="3876526"/>
            <a:ext cx="2479030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全面超出标准，有创新亮点</a:t>
            </a:r>
            <a:endParaRPr lang="zh-CN" sz="850" dirty="0"/>
          </a:p>
        </p:txBody>
      </p:sp>
      <p:sp>
        <p:nvSpPr>
          <p:cNvPr id="59" name="Shape 57"/>
          <p:cNvSpPr/>
          <p:nvPr/>
        </p:nvSpPr>
        <p:spPr>
          <a:xfrm>
            <a:off x="3224064" y="3554983"/>
            <a:ext cx="2695798" cy="588392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60" name="Shape 58"/>
          <p:cNvSpPr/>
          <p:nvPr/>
        </p:nvSpPr>
        <p:spPr>
          <a:xfrm>
            <a:off x="3224064" y="3554983"/>
            <a:ext cx="14288" cy="58839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1" name="Text 59"/>
          <p:cNvSpPr/>
          <p:nvPr/>
        </p:nvSpPr>
        <p:spPr>
          <a:xfrm>
            <a:off x="3332411" y="3663330"/>
            <a:ext cx="24791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良好</a:t>
            </a:r>
            <a:endParaRPr lang="zh-CN" sz="1000" dirty="0"/>
          </a:p>
        </p:txBody>
      </p:sp>
      <p:sp>
        <p:nvSpPr>
          <p:cNvPr id="62" name="Text 60"/>
          <p:cNvSpPr/>
          <p:nvPr/>
        </p:nvSpPr>
        <p:spPr>
          <a:xfrm>
            <a:off x="3332411" y="3876526"/>
            <a:ext cx="247910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达到标准，细节完善</a:t>
            </a:r>
            <a:endParaRPr lang="zh-CN" sz="850" dirty="0"/>
          </a:p>
        </p:txBody>
      </p:sp>
      <p:sp>
        <p:nvSpPr>
          <p:cNvPr id="63" name="Shape 61"/>
          <p:cNvSpPr/>
          <p:nvPr/>
        </p:nvSpPr>
        <p:spPr>
          <a:xfrm>
            <a:off x="5919862" y="3554983"/>
            <a:ext cx="2695798" cy="588392"/>
          </a:xfrm>
          <a:custGeom>
            <a:avLst/>
            <a:gdLst/>
            <a:ahLst/>
            <a:cxnLst/>
            <a:rect l="l" t="t" r="r" b="b"/>
            <a:pathLst>
              <a:path w="2695798" h="588392">
                <a:moveTo>
                  <a:pt x="0" y="0"/>
                </a:moveTo>
                <a:lnTo>
                  <a:pt x="2657854" y="0"/>
                </a:lnTo>
                <a:arcTo hR="37944" wR="37944" stAng="16200000" swAng="5400000"/>
                <a:lnTo>
                  <a:pt x="2695798" y="588392"/>
                </a:lnTo>
                <a:lnTo>
                  <a:pt x="0" y="588392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4" name="Shape 62"/>
          <p:cNvSpPr/>
          <p:nvPr/>
        </p:nvSpPr>
        <p:spPr>
          <a:xfrm>
            <a:off x="5919862" y="3554983"/>
            <a:ext cx="14288" cy="58839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5" name="Text 63"/>
          <p:cNvSpPr/>
          <p:nvPr/>
        </p:nvSpPr>
        <p:spPr>
          <a:xfrm>
            <a:off x="6028209" y="3663330"/>
            <a:ext cx="24791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合格</a:t>
            </a:r>
            <a:endParaRPr lang="zh-CN" sz="1000" dirty="0"/>
          </a:p>
        </p:txBody>
      </p:sp>
      <p:sp>
        <p:nvSpPr>
          <p:cNvPr id="66" name="Text 64"/>
          <p:cNvSpPr/>
          <p:nvPr/>
        </p:nvSpPr>
        <p:spPr>
          <a:xfrm>
            <a:off x="6028209" y="3876526"/>
            <a:ext cx="247910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基本达标，无重大缺失</a:t>
            </a:r>
            <a:endParaRPr lang="zh-CN" sz="850" dirty="0"/>
          </a:p>
        </p:txBody>
      </p:sp>
      <p:sp>
        <p:nvSpPr>
          <p:cNvPr id="67" name="Shape 65"/>
          <p:cNvSpPr/>
          <p:nvPr/>
        </p:nvSpPr>
        <p:spPr>
          <a:xfrm>
            <a:off x="528340" y="4143375"/>
            <a:ext cx="4043660" cy="588392"/>
          </a:xfrm>
          <a:custGeom>
            <a:avLst/>
            <a:gdLst/>
            <a:ahLst/>
            <a:cxnLst/>
            <a:rect l="l" t="t" r="r" b="b"/>
            <a:pathLst>
              <a:path w="4043660" h="588392">
                <a:moveTo>
                  <a:pt x="0" y="0"/>
                </a:moveTo>
                <a:lnTo>
                  <a:pt x="4043660" y="0"/>
                </a:lnTo>
                <a:lnTo>
                  <a:pt x="4043660" y="588392"/>
                </a:lnTo>
                <a:lnTo>
                  <a:pt x="37944" y="588392"/>
                </a:lnTo>
                <a:arcTo hR="37944" wR="37944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8" name="Shape 66"/>
          <p:cNvSpPr/>
          <p:nvPr/>
        </p:nvSpPr>
        <p:spPr>
          <a:xfrm>
            <a:off x="528340" y="4143375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9" name="Text 67"/>
          <p:cNvSpPr/>
          <p:nvPr/>
        </p:nvSpPr>
        <p:spPr>
          <a:xfrm>
            <a:off x="636687" y="4251722"/>
            <a:ext cx="3826966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待改进</a:t>
            </a:r>
            <a:endParaRPr lang="zh-CN" sz="1000" dirty="0"/>
          </a:p>
        </p:txBody>
      </p:sp>
      <p:sp>
        <p:nvSpPr>
          <p:cNvPr id="70" name="Text 68"/>
          <p:cNvSpPr/>
          <p:nvPr/>
        </p:nvSpPr>
        <p:spPr>
          <a:xfrm>
            <a:off x="636687" y="4464918"/>
            <a:ext cx="3826966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存在明显缺陷，需整改</a:t>
            </a:r>
            <a:endParaRPr lang="zh-CN" sz="850" dirty="0"/>
          </a:p>
        </p:txBody>
      </p:sp>
      <p:sp>
        <p:nvSpPr>
          <p:cNvPr id="71" name="Shape 69"/>
          <p:cNvSpPr/>
          <p:nvPr/>
        </p:nvSpPr>
        <p:spPr>
          <a:xfrm>
            <a:off x="4572000" y="4143375"/>
            <a:ext cx="4043660" cy="588392"/>
          </a:xfrm>
          <a:custGeom>
            <a:avLst/>
            <a:gdLst/>
            <a:ahLst/>
            <a:cxnLst/>
            <a:rect l="l" t="t" r="r" b="b"/>
            <a:pathLst>
              <a:path w="4043660" h="588392">
                <a:moveTo>
                  <a:pt x="0" y="0"/>
                </a:moveTo>
                <a:lnTo>
                  <a:pt x="4043660" y="0"/>
                </a:lnTo>
                <a:lnTo>
                  <a:pt x="4043660" y="550448"/>
                </a:lnTo>
                <a:arcTo hR="37944" wR="37944" stAng="0" swAng="5400000"/>
                <a:lnTo>
                  <a:pt x="0" y="588392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72" name="Shape 70"/>
          <p:cNvSpPr/>
          <p:nvPr/>
        </p:nvSpPr>
        <p:spPr>
          <a:xfrm>
            <a:off x="4572000" y="4143375"/>
            <a:ext cx="14288" cy="58839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3" name="Shape 71"/>
          <p:cNvSpPr/>
          <p:nvPr/>
        </p:nvSpPr>
        <p:spPr>
          <a:xfrm>
            <a:off x="4572000" y="4143375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4" name="Text 72"/>
          <p:cNvSpPr/>
          <p:nvPr/>
        </p:nvSpPr>
        <p:spPr>
          <a:xfrm>
            <a:off x="4680347" y="4251722"/>
            <a:ext cx="3826966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不合格</a:t>
            </a:r>
            <a:endParaRPr lang="zh-CN" sz="1000" dirty="0"/>
          </a:p>
        </p:txBody>
      </p:sp>
      <p:sp>
        <p:nvSpPr>
          <p:cNvPr id="75" name="Text 73"/>
          <p:cNvSpPr/>
          <p:nvPr/>
        </p:nvSpPr>
        <p:spPr>
          <a:xfrm>
            <a:off x="4680347" y="4464918"/>
            <a:ext cx="3826966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未达最低要求，须重做</a:t>
            </a:r>
            <a:endParaRPr lang="zh-CN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40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三次验收制：概念门、工程门、终审门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0073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每次验收必须有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书面评分记录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；不通过须形成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整改意见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并限期关闭；确保项目质量在每个关键节点得到把控。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457399"/>
            <a:ext cx="2698924" cy="52357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4472" y="2111871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第一次：概念验收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54472" y="2382887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概念设计阶段结束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654472" y="2670795"/>
            <a:ext cx="243713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调研报告与需求文档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架构设计图与布点方案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预算概算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654472" y="3469035"/>
            <a:ext cx="24371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核验：方向正确？需求真实？架构合理？预算可行？</a:t>
            </a:r>
            <a:endParaRPr lang="zh-CN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457399"/>
            <a:ext cx="2698924" cy="52357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53395" y="2111871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第二次：工程验收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3353395" y="2382887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工程验证阶段结束</a:t>
            </a:r>
            <a:endParaRPr lang="zh-CN" sz="1000" dirty="0"/>
          </a:p>
        </p:txBody>
      </p:sp>
      <p:sp>
        <p:nvSpPr>
          <p:cNvPr id="12" name="Text 8"/>
          <p:cNvSpPr/>
          <p:nvPr/>
        </p:nvSpPr>
        <p:spPr>
          <a:xfrm>
            <a:off x="3353395" y="2670795"/>
            <a:ext cx="243713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部署测试与联调测试报告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性能验证报告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更新后的技术方案</a:t>
            </a:r>
            <a:endParaRPr lang="zh-CN" sz="1000" dirty="0"/>
          </a:p>
        </p:txBody>
      </p:sp>
      <p:sp>
        <p:nvSpPr>
          <p:cNvPr id="13" name="Text 9"/>
          <p:cNvSpPr/>
          <p:nvPr/>
        </p:nvSpPr>
        <p:spPr>
          <a:xfrm>
            <a:off x="3353395" y="3469035"/>
            <a:ext cx="24371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核验：技术达标？系统可运行？功能通过？整改完成？</a:t>
            </a:r>
            <a:endParaRPr lang="zh-CN" sz="10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457399"/>
            <a:ext cx="2698924" cy="52357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052319" y="2111871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第三次：终审验收</a:t>
            </a:r>
            <a:endParaRPr lang="zh-CN" sz="1200" dirty="0"/>
          </a:p>
        </p:txBody>
      </p:sp>
      <p:sp>
        <p:nvSpPr>
          <p:cNvPr id="16" name="Text 11"/>
          <p:cNvSpPr/>
          <p:nvPr/>
        </p:nvSpPr>
        <p:spPr>
          <a:xfrm>
            <a:off x="6052319" y="2382887"/>
            <a:ext cx="243713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项目汇报阶段结束</a:t>
            </a:r>
            <a:endParaRPr lang="zh-CN" sz="1000" dirty="0"/>
          </a:p>
        </p:txBody>
      </p:sp>
      <p:sp>
        <p:nvSpPr>
          <p:cNvPr id="17" name="Text 12"/>
          <p:cNvSpPr/>
          <p:nvPr/>
        </p:nvSpPr>
        <p:spPr>
          <a:xfrm>
            <a:off x="6052319" y="2670795"/>
            <a:ext cx="243713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全部六项交付物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现场答辩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6052319" y="3469035"/>
            <a:ext cx="24371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核验：交付完整？成果清晰？答辩扎实？具备归档价值？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416599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CF2B5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4353074"/>
            <a:ext cx="163637" cy="13089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49003" y="432955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任何验收门未通过，项目团队须在规定期限内完成整改并重新提交，整改记录纳入过程评价档案。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4664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人才交付40%：五项能力如何评价？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37332"/>
            <a:ext cx="85540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人才交付评价聚焦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过程中的能力成长</a:t>
            </a:r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，通过活页工作页、导师观察、组内互评等多元证据综合认定，权重共计40分。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384548"/>
            <a:ext cx="2614389" cy="18183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3381" y="1481212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66676" y="1899940"/>
            <a:ext cx="232819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专业知识应用 10%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666676" y="2165449"/>
            <a:ext cx="2328193" cy="894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spcAft>
                <a:spcPts val="5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能否正确应用传感器、系统架构、数字驾驶舱和告警闭环知识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证据：活页工作页、技术问题答辩、方案说明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768" y="1384548"/>
            <a:ext cx="2614389" cy="18183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94572" y="1481212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407866" y="1899940"/>
            <a:ext cx="232819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工程实践能力 10%</a:t>
            </a:r>
            <a:endParaRPr lang="zh-CN" sz="1150" dirty="0"/>
          </a:p>
        </p:txBody>
      </p:sp>
      <p:sp>
        <p:nvSpPr>
          <p:cNvPr id="11" name="Text 7"/>
          <p:cNvSpPr/>
          <p:nvPr/>
        </p:nvSpPr>
        <p:spPr>
          <a:xfrm>
            <a:off x="3407866" y="2165449"/>
            <a:ext cx="2328193" cy="894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spcAft>
                <a:spcPts val="5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能否完成调研、部署、联调和问题排查全流程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证据：部署测试记录、联调报告、企业导师观察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5959" y="1384548"/>
            <a:ext cx="2614464" cy="181830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5837" y="1481212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149057" y="1899940"/>
            <a:ext cx="23282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团队协作能力 8%</a:t>
            </a:r>
            <a:endParaRPr lang="zh-CN" sz="1150" dirty="0"/>
          </a:p>
        </p:txBody>
      </p:sp>
      <p:sp>
        <p:nvSpPr>
          <p:cNvPr id="15" name="Text 10"/>
          <p:cNvSpPr/>
          <p:nvPr/>
        </p:nvSpPr>
        <p:spPr>
          <a:xfrm>
            <a:off x="6149057" y="2165449"/>
            <a:ext cx="2328267" cy="894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spcAft>
                <a:spcPts val="5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角色分工、沟通效率、冲突解决与共同目标达成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证据：组内互评、周例会记录、指导者观察</a:t>
            </a:r>
            <a:endParaRPr lang="zh-CN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329657"/>
            <a:ext cx="3985022" cy="140917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438735" y="3426321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666676" y="3845049"/>
            <a:ext cx="369882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创新思维 6%</a:t>
            </a:r>
            <a:endParaRPr lang="zh-CN" sz="1150" dirty="0"/>
          </a:p>
        </p:txBody>
      </p:sp>
      <p:sp>
        <p:nvSpPr>
          <p:cNvPr id="19" name="Text 13"/>
          <p:cNvSpPr/>
          <p:nvPr/>
        </p:nvSpPr>
        <p:spPr>
          <a:xfrm>
            <a:off x="666676" y="4110558"/>
            <a:ext cx="3698825" cy="485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2000"/>
              </a:lnSpc>
              <a:spcAft>
                <a:spcPts val="5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方案创新点、适老化设计创意与问题解决新方法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证据：技术方案创新章节、答辩创新亮点</a:t>
            </a:r>
            <a:endParaRPr lang="zh-CN" sz="100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35401" y="3329657"/>
            <a:ext cx="3985022" cy="140917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50558" y="3426321"/>
            <a:ext cx="154632" cy="19325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4778499" y="3845049"/>
            <a:ext cx="369882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职业素养 6%</a:t>
            </a:r>
            <a:endParaRPr lang="zh-CN" sz="1150" dirty="0"/>
          </a:p>
        </p:txBody>
      </p:sp>
      <p:sp>
        <p:nvSpPr>
          <p:cNvPr id="23" name="Text 16"/>
          <p:cNvSpPr/>
          <p:nvPr/>
        </p:nvSpPr>
        <p:spPr>
          <a:xfrm>
            <a:off x="4778499" y="4110558"/>
            <a:ext cx="3698825" cy="485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2000"/>
              </a:lnSpc>
              <a:spcAft>
                <a:spcPts val="5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时间管理、文档规范、沟通礼仪、安全意识与责任心</a:t>
            </a:r>
            <a:endParaRPr lang="zh-CN" sz="1000" dirty="0"/>
          </a:p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证据：交付物规范性、考勤与过程记录、三方观察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908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课证融通：让项目成果转化为技能证明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46460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学习者完成项目后，可将部分成果作为技能点训练和认证材料，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项目终审通过即可启动认证申请流程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，实现学习成果的最大化转化。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84225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对接方向一：系统集成能力</a:t>
            </a:r>
            <a:endParaRPr lang="zh-CN" sz="950" dirty="0"/>
          </a:p>
        </p:txBody>
      </p:sp>
      <p:sp>
        <p:nvSpPr>
          <p:cNvPr id="5" name="Text 3"/>
          <p:cNvSpPr/>
          <p:nvPr/>
        </p:nvSpPr>
        <p:spPr>
          <a:xfrm>
            <a:off x="523577" y="1427038"/>
            <a:ext cx="43759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对应成果：系统架构设计、传感器网络部署、设备选型、系统联调</a:t>
            </a:r>
            <a:endParaRPr lang="zh-CN" sz="800" dirty="0"/>
          </a:p>
        </p:txBody>
      </p:sp>
      <p:sp>
        <p:nvSpPr>
          <p:cNvPr id="6" name="Shape 4"/>
          <p:cNvSpPr/>
          <p:nvPr/>
        </p:nvSpPr>
        <p:spPr>
          <a:xfrm>
            <a:off x="523577" y="1704975"/>
            <a:ext cx="3918719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843013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对接方向二：人工智能应用能力</a:t>
            </a:r>
            <a:endParaRPr lang="zh-CN" sz="950" dirty="0"/>
          </a:p>
        </p:txBody>
      </p:sp>
      <p:sp>
        <p:nvSpPr>
          <p:cNvPr id="8" name="Text 6"/>
          <p:cNvSpPr/>
          <p:nvPr/>
        </p:nvSpPr>
        <p:spPr>
          <a:xfrm>
            <a:off x="523577" y="2085826"/>
            <a:ext cx="43759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对应成果：AI养老场景设计、边缘AI应用、数据平台与告警规则、性能验证报告</a:t>
            </a:r>
            <a:endParaRPr lang="zh-CN" sz="800" dirty="0"/>
          </a:p>
        </p:txBody>
      </p:sp>
      <p:sp>
        <p:nvSpPr>
          <p:cNvPr id="9" name="Shape 7"/>
          <p:cNvSpPr/>
          <p:nvPr/>
        </p:nvSpPr>
        <p:spPr>
          <a:xfrm>
            <a:off x="523577" y="2363763"/>
            <a:ext cx="3918719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250180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项目成果证据包</a:t>
            </a:r>
            <a:endParaRPr lang="zh-CN" sz="950" dirty="0"/>
          </a:p>
        </p:txBody>
      </p:sp>
      <p:sp>
        <p:nvSpPr>
          <p:cNvPr id="11" name="Text 9"/>
          <p:cNvSpPr/>
          <p:nvPr/>
        </p:nvSpPr>
        <p:spPr>
          <a:xfrm>
            <a:off x="523577" y="2744614"/>
            <a:ext cx="3918719" cy="522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系统架构文档与设备布点图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联调测试报告与工程验证报告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活页工作页与导师确认记录</a:t>
            </a:r>
            <a:endParaRPr lang="zh-CN" sz="800" dirty="0"/>
          </a:p>
        </p:txBody>
      </p:sp>
      <p:sp>
        <p:nvSpPr>
          <p:cNvPr id="12" name="Shape 10"/>
          <p:cNvSpPr/>
          <p:nvPr/>
        </p:nvSpPr>
        <p:spPr>
          <a:xfrm>
            <a:off x="4629894" y="1097831"/>
            <a:ext cx="4071863" cy="3204195"/>
          </a:xfrm>
          <a:prstGeom prst="roundRect">
            <a:avLst>
              <a:gd name="adj" fmla="val 239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4736232" y="1184225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认证申请流程</a:t>
            </a:r>
            <a:endParaRPr lang="zh-CN" sz="950" dirty="0"/>
          </a:p>
        </p:txBody>
      </p:sp>
      <p:sp>
        <p:nvSpPr>
          <p:cNvPr id="14" name="Text 12"/>
          <p:cNvSpPr/>
          <p:nvPr/>
        </p:nvSpPr>
        <p:spPr>
          <a:xfrm>
            <a:off x="4736232" y="1437829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736232" y="1604218"/>
            <a:ext cx="385918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4736232" y="1685925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项目终审通过</a:t>
            </a:r>
            <a:endParaRPr lang="zh-CN" sz="950" dirty="0"/>
          </a:p>
        </p:txBody>
      </p:sp>
      <p:sp>
        <p:nvSpPr>
          <p:cNvPr id="17" name="Text 15"/>
          <p:cNvSpPr/>
          <p:nvPr/>
        </p:nvSpPr>
        <p:spPr>
          <a:xfrm>
            <a:off x="4736232" y="2008510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736232" y="2174900"/>
            <a:ext cx="385918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4736232" y="2256606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整理成果材料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4736232" y="2579191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736232" y="2745581"/>
            <a:ext cx="385918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4736232" y="2827288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填写认证申请</a:t>
            </a:r>
            <a:endParaRPr lang="zh-CN" sz="950" dirty="0"/>
          </a:p>
        </p:txBody>
      </p:sp>
      <p:sp>
        <p:nvSpPr>
          <p:cNvPr id="23" name="Text 21"/>
          <p:cNvSpPr/>
          <p:nvPr/>
        </p:nvSpPr>
        <p:spPr>
          <a:xfrm>
            <a:off x="4736232" y="3149873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4736232" y="3316263"/>
            <a:ext cx="385918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4736232" y="3397969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提交指导者确认</a:t>
            </a:r>
            <a:endParaRPr lang="zh-CN" sz="950" dirty="0"/>
          </a:p>
        </p:txBody>
      </p:sp>
      <p:sp>
        <p:nvSpPr>
          <p:cNvPr id="26" name="Text 24"/>
          <p:cNvSpPr/>
          <p:nvPr/>
        </p:nvSpPr>
        <p:spPr>
          <a:xfrm>
            <a:off x="4736232" y="3720554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736232" y="3886944"/>
            <a:ext cx="385918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8" name="Text 26"/>
          <p:cNvSpPr/>
          <p:nvPr/>
        </p:nvSpPr>
        <p:spPr>
          <a:xfrm>
            <a:off x="4736232" y="3968651"/>
            <a:ext cx="38591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进入认证审核或能力认定</a:t>
            </a:r>
            <a:endParaRPr lang="zh-CN" sz="950" dirty="0"/>
          </a:p>
        </p:txBody>
      </p:sp>
      <p:sp>
        <p:nvSpPr>
          <p:cNvPr id="29" name="Shape 27"/>
          <p:cNvSpPr/>
          <p:nvPr/>
        </p:nvSpPr>
        <p:spPr>
          <a:xfrm>
            <a:off x="523577" y="4399211"/>
            <a:ext cx="2641327" cy="383381"/>
          </a:xfrm>
          <a:prstGeom prst="roundRect">
            <a:avLst>
              <a:gd name="adj" fmla="val 116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4678" y="4510311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证明工程实践能力</a:t>
            </a:r>
            <a:endParaRPr lang="zh-CN" sz="950" dirty="0"/>
          </a:p>
        </p:txBody>
      </p:sp>
      <p:sp>
        <p:nvSpPr>
          <p:cNvPr id="31" name="Shape 29"/>
          <p:cNvSpPr/>
          <p:nvPr/>
        </p:nvSpPr>
        <p:spPr>
          <a:xfrm>
            <a:off x="3251299" y="4399211"/>
            <a:ext cx="2641327" cy="383381"/>
          </a:xfrm>
          <a:prstGeom prst="roundRect">
            <a:avLst>
              <a:gd name="adj" fmla="val 116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62399" y="4510311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📈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增强岗位适配度</a:t>
            </a:r>
            <a:endParaRPr lang="zh-CN" sz="950" dirty="0"/>
          </a:p>
        </p:txBody>
      </p:sp>
      <p:sp>
        <p:nvSpPr>
          <p:cNvPr id="33" name="Shape 31"/>
          <p:cNvSpPr/>
          <p:nvPr/>
        </p:nvSpPr>
        <p:spPr>
          <a:xfrm>
            <a:off x="5979021" y="4399211"/>
            <a:ext cx="2641327" cy="383381"/>
          </a:xfrm>
          <a:prstGeom prst="roundRect">
            <a:avLst>
              <a:gd name="adj" fmla="val 116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90121" y="4510311"/>
            <a:ext cx="2419127" cy="1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📁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提供学习与实习成果凭证</a:t>
            </a:r>
            <a:endParaRPr lang="zh-CN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项目三在教材能力体系中的位置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项目三的核心定位：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从单品设计进入机构级系统集成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，是整个能力培养链条中承上启下的关键环节。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27562"/>
            <a:ext cx="8096845" cy="528935"/>
          </a:xfrm>
          <a:prstGeom prst="roundRect">
            <a:avLst>
              <a:gd name="adj" fmla="val 51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8340" y="4432325"/>
            <a:ext cx="2695724" cy="259705"/>
          </a:xfrm>
          <a:custGeom>
            <a:avLst/>
            <a:gdLst/>
            <a:ahLst/>
            <a:cxnLst/>
            <a:rect l="l" t="t" r="r" b="b"/>
            <a:pathLst>
              <a:path w="2695724" h="259705">
                <a:moveTo>
                  <a:pt x="22909" y="0"/>
                </a:moveTo>
                <a:lnTo>
                  <a:pt x="2695724" y="0"/>
                </a:lnTo>
                <a:lnTo>
                  <a:pt x="2695724" y="259705"/>
                </a:lnTo>
                <a:lnTo>
                  <a:pt x="0" y="259705"/>
                </a:lnTo>
                <a:lnTo>
                  <a:pt x="0" y="22909"/>
                </a:lnTo>
                <a:arcTo hR="22909" wR="2290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7" name="Text 4"/>
          <p:cNvSpPr/>
          <p:nvPr/>
        </p:nvSpPr>
        <p:spPr>
          <a:xfrm>
            <a:off x="561008" y="4464993"/>
            <a:ext cx="25812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单品功能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561008" y="4580781"/>
            <a:ext cx="25812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单设备功能认知与基础应用</a:t>
            </a:r>
            <a:endParaRPr lang="zh-CN" sz="500" dirty="0"/>
          </a:p>
        </p:txBody>
      </p:sp>
      <p:sp>
        <p:nvSpPr>
          <p:cNvPr id="9" name="Shape 6"/>
          <p:cNvSpPr/>
          <p:nvPr/>
        </p:nvSpPr>
        <p:spPr>
          <a:xfrm>
            <a:off x="3224064" y="4432325"/>
            <a:ext cx="2695798" cy="259705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0" name="Shape 7"/>
          <p:cNvSpPr/>
          <p:nvPr/>
        </p:nvSpPr>
        <p:spPr>
          <a:xfrm>
            <a:off x="3224064" y="4432325"/>
            <a:ext cx="9525" cy="25970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1" name="Text 8"/>
          <p:cNvSpPr/>
          <p:nvPr/>
        </p:nvSpPr>
        <p:spPr>
          <a:xfrm>
            <a:off x="3305845" y="4464993"/>
            <a:ext cx="253223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设备组合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3305845" y="4580781"/>
            <a:ext cx="25322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多设备协同与居家养老设计</a:t>
            </a:r>
            <a:endParaRPr lang="zh-CN" sz="500" dirty="0"/>
          </a:p>
        </p:txBody>
      </p:sp>
      <p:sp>
        <p:nvSpPr>
          <p:cNvPr id="13" name="Shape 10"/>
          <p:cNvSpPr/>
          <p:nvPr/>
        </p:nvSpPr>
        <p:spPr>
          <a:xfrm>
            <a:off x="3142283" y="4480359"/>
            <a:ext cx="163637" cy="163637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3210" y="4521212"/>
            <a:ext cx="81781" cy="81781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5919862" y="4432325"/>
            <a:ext cx="2695798" cy="259705"/>
          </a:xfrm>
          <a:custGeom>
            <a:avLst/>
            <a:gdLst/>
            <a:ahLst/>
            <a:cxnLst/>
            <a:rect l="l" t="t" r="r" b="b"/>
            <a:pathLst>
              <a:path w="2695798" h="259705">
                <a:moveTo>
                  <a:pt x="0" y="0"/>
                </a:moveTo>
                <a:lnTo>
                  <a:pt x="2672889" y="0"/>
                </a:lnTo>
                <a:arcTo hR="22909" wR="22909" stAng="16200000" swAng="5400000"/>
                <a:lnTo>
                  <a:pt x="2695798" y="259705"/>
                </a:lnTo>
                <a:lnTo>
                  <a:pt x="0" y="259705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6" name="Shape 12"/>
          <p:cNvSpPr/>
          <p:nvPr/>
        </p:nvSpPr>
        <p:spPr>
          <a:xfrm>
            <a:off x="5919862" y="4432325"/>
            <a:ext cx="9525" cy="25970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7" name="Text 13"/>
          <p:cNvSpPr/>
          <p:nvPr/>
        </p:nvSpPr>
        <p:spPr>
          <a:xfrm>
            <a:off x="6001643" y="4464993"/>
            <a:ext cx="258134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机构系统 ★</a:t>
            </a:r>
            <a:endParaRPr lang="zh-CN" sz="600" dirty="0"/>
          </a:p>
        </p:txBody>
      </p:sp>
      <p:sp>
        <p:nvSpPr>
          <p:cNvPr id="18" name="Text 14"/>
          <p:cNvSpPr/>
          <p:nvPr/>
        </p:nvSpPr>
        <p:spPr>
          <a:xfrm>
            <a:off x="6001643" y="4580781"/>
            <a:ext cx="2581349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系统集成与工程交付（本项目）</a:t>
            </a:r>
            <a:endParaRPr lang="zh-CN" sz="500" dirty="0"/>
          </a:p>
        </p:txBody>
      </p:sp>
      <p:sp>
        <p:nvSpPr>
          <p:cNvPr id="19" name="Shape 15"/>
          <p:cNvSpPr/>
          <p:nvPr/>
        </p:nvSpPr>
        <p:spPr>
          <a:xfrm>
            <a:off x="5838081" y="4480359"/>
            <a:ext cx="163637" cy="163637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9009" y="4521212"/>
            <a:ext cx="81781" cy="81781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528340" y="4692030"/>
            <a:ext cx="4043660" cy="259705"/>
          </a:xfrm>
          <a:custGeom>
            <a:avLst/>
            <a:gdLst/>
            <a:ahLst/>
            <a:cxnLst/>
            <a:rect l="l" t="t" r="r" b="b"/>
            <a:pathLst>
              <a:path w="4043660" h="259705">
                <a:moveTo>
                  <a:pt x="0" y="0"/>
                </a:moveTo>
                <a:lnTo>
                  <a:pt x="4043660" y="0"/>
                </a:lnTo>
                <a:lnTo>
                  <a:pt x="4043660" y="259705"/>
                </a:lnTo>
                <a:lnTo>
                  <a:pt x="22909" y="259705"/>
                </a:lnTo>
                <a:arcTo hR="22909" wR="2290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2" name="Shape 17"/>
          <p:cNvSpPr/>
          <p:nvPr/>
        </p:nvSpPr>
        <p:spPr>
          <a:xfrm>
            <a:off x="528340" y="4692030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3" name="Text 18"/>
          <p:cNvSpPr/>
          <p:nvPr/>
        </p:nvSpPr>
        <p:spPr>
          <a:xfrm>
            <a:off x="561008" y="4724698"/>
            <a:ext cx="3929211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平台赋能</a:t>
            </a:r>
            <a:endParaRPr lang="zh-CN" sz="600" dirty="0"/>
          </a:p>
        </p:txBody>
      </p:sp>
      <p:sp>
        <p:nvSpPr>
          <p:cNvPr id="24" name="Text 19"/>
          <p:cNvSpPr/>
          <p:nvPr/>
        </p:nvSpPr>
        <p:spPr>
          <a:xfrm>
            <a:off x="561008" y="4840486"/>
            <a:ext cx="3929211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数据平台与服务调度能力</a:t>
            </a:r>
            <a:endParaRPr lang="zh-CN" sz="500" dirty="0"/>
          </a:p>
        </p:txBody>
      </p:sp>
      <p:sp>
        <p:nvSpPr>
          <p:cNvPr id="25" name="Shape 20"/>
          <p:cNvSpPr/>
          <p:nvPr/>
        </p:nvSpPr>
        <p:spPr>
          <a:xfrm>
            <a:off x="4572000" y="4692030"/>
            <a:ext cx="4043660" cy="259705"/>
          </a:xfrm>
          <a:custGeom>
            <a:avLst/>
            <a:gdLst/>
            <a:ahLst/>
            <a:cxnLst/>
            <a:rect l="l" t="t" r="r" b="b"/>
            <a:pathLst>
              <a:path w="4043660" h="259705">
                <a:moveTo>
                  <a:pt x="0" y="0"/>
                </a:moveTo>
                <a:lnTo>
                  <a:pt x="4043660" y="0"/>
                </a:lnTo>
                <a:lnTo>
                  <a:pt x="4043660" y="236796"/>
                </a:lnTo>
                <a:arcTo hR="22909" wR="22909" stAng="0" swAng="5400000"/>
                <a:lnTo>
                  <a:pt x="0" y="259705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6" name="Shape 21"/>
          <p:cNvSpPr/>
          <p:nvPr/>
        </p:nvSpPr>
        <p:spPr>
          <a:xfrm>
            <a:off x="4572000" y="4692030"/>
            <a:ext cx="9525" cy="25970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7" name="Shape 22"/>
          <p:cNvSpPr/>
          <p:nvPr/>
        </p:nvSpPr>
        <p:spPr>
          <a:xfrm>
            <a:off x="4572000" y="4692030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8" name="Text 23"/>
          <p:cNvSpPr/>
          <p:nvPr/>
        </p:nvSpPr>
        <p:spPr>
          <a:xfrm>
            <a:off x="4653781" y="4724698"/>
            <a:ext cx="3929211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综合交付</a:t>
            </a:r>
            <a:endParaRPr lang="zh-CN" sz="600" dirty="0"/>
          </a:p>
        </p:txBody>
      </p:sp>
      <p:sp>
        <p:nvSpPr>
          <p:cNvPr id="29" name="Text 24"/>
          <p:cNvSpPr/>
          <p:nvPr/>
        </p:nvSpPr>
        <p:spPr>
          <a:xfrm>
            <a:off x="4653781" y="4840486"/>
            <a:ext cx="3929211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创新创业与综合项目交付</a:t>
            </a:r>
            <a:endParaRPr lang="zh-CN" sz="500" dirty="0"/>
          </a:p>
        </p:txBody>
      </p:sp>
      <p:sp>
        <p:nvSpPr>
          <p:cNvPr id="30" name="Shape 25"/>
          <p:cNvSpPr/>
          <p:nvPr/>
        </p:nvSpPr>
        <p:spPr>
          <a:xfrm>
            <a:off x="4490219" y="4740064"/>
            <a:ext cx="163637" cy="163637"/>
          </a:xfrm>
          <a:prstGeom prst="roundRect">
            <a:avLst>
              <a:gd name="adj" fmla="val 16800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31147" y="4780917"/>
            <a:ext cx="81781" cy="817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项目总结：交付了什么，创造了什么价值？</a:t>
            </a:r>
            <a:endParaRPr lang="zh-CN" sz="1200" dirty="0"/>
          </a:p>
        </p:txBody>
      </p:sp>
      <p:sp>
        <p:nvSpPr>
          <p:cNvPr id="3" name="Shape 1"/>
          <p:cNvSpPr/>
          <p:nvPr/>
        </p:nvSpPr>
        <p:spPr>
          <a:xfrm>
            <a:off x="523577" y="617860"/>
            <a:ext cx="4032052" cy="609377"/>
          </a:xfrm>
          <a:prstGeom prst="roundRect">
            <a:avLst>
              <a:gd name="adj" fmla="val 45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3750" y="688032"/>
            <a:ext cx="3891707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技术成果</a:t>
            </a:r>
            <a:endParaRPr lang="zh-CN" sz="600" dirty="0"/>
          </a:p>
        </p:txBody>
      </p:sp>
      <p:sp>
        <p:nvSpPr>
          <p:cNvPr id="5" name="Text 3"/>
          <p:cNvSpPr/>
          <p:nvPr/>
        </p:nvSpPr>
        <p:spPr>
          <a:xfrm>
            <a:off x="593750" y="808583"/>
            <a:ext cx="3891707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感知、边缘、平台、应用四层架构设计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传感器布点方案（含隐私合规）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数字驾驶舱交互原型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告警闭环流程与工程验证材料</a:t>
            </a:r>
            <a:endParaRPr lang="zh-CN" sz="500" dirty="0"/>
          </a:p>
        </p:txBody>
      </p:sp>
      <p:sp>
        <p:nvSpPr>
          <p:cNvPr id="6" name="Shape 4"/>
          <p:cNvSpPr/>
          <p:nvPr/>
        </p:nvSpPr>
        <p:spPr>
          <a:xfrm>
            <a:off x="4588297" y="617860"/>
            <a:ext cx="4032126" cy="609377"/>
          </a:xfrm>
          <a:prstGeom prst="roundRect">
            <a:avLst>
              <a:gd name="adj" fmla="val 45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58469" y="688032"/>
            <a:ext cx="3891781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📄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工程成果</a:t>
            </a:r>
            <a:endParaRPr lang="zh-CN" sz="600" dirty="0"/>
          </a:p>
        </p:txBody>
      </p:sp>
      <p:sp>
        <p:nvSpPr>
          <p:cNvPr id="8" name="Text 6"/>
          <p:cNvSpPr/>
          <p:nvPr/>
        </p:nvSpPr>
        <p:spPr>
          <a:xfrm>
            <a:off x="4658469" y="808583"/>
            <a:ext cx="3891781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调研报告与架构设计文档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设备布点图与驾驶舱原型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告警闭环文档与工程验证报告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完整项目汇报材料</a:t>
            </a:r>
            <a:endParaRPr lang="zh-CN" sz="500" dirty="0"/>
          </a:p>
        </p:txBody>
      </p:sp>
      <p:sp>
        <p:nvSpPr>
          <p:cNvPr id="9" name="Shape 7"/>
          <p:cNvSpPr/>
          <p:nvPr/>
        </p:nvSpPr>
        <p:spPr>
          <a:xfrm>
            <a:off x="523577" y="1259904"/>
            <a:ext cx="4032052" cy="609377"/>
          </a:xfrm>
          <a:prstGeom prst="roundRect">
            <a:avLst>
              <a:gd name="adj" fmla="val 45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3750" y="1330077"/>
            <a:ext cx="3891707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管理价值</a:t>
            </a:r>
            <a:endParaRPr lang="zh-CN" sz="600" dirty="0"/>
          </a:p>
        </p:txBody>
      </p:sp>
      <p:sp>
        <p:nvSpPr>
          <p:cNvPr id="11" name="Text 9"/>
          <p:cNvSpPr/>
          <p:nvPr/>
        </p:nvSpPr>
        <p:spPr>
          <a:xfrm>
            <a:off x="593750" y="1450628"/>
            <a:ext cx="3891707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风险更早被发现与预警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告警统一分发与处置留痕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设备和事件集中管理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护理流程可通过数据持续优化</a:t>
            </a:r>
            <a:endParaRPr lang="zh-CN" sz="500" dirty="0"/>
          </a:p>
        </p:txBody>
      </p:sp>
      <p:sp>
        <p:nvSpPr>
          <p:cNvPr id="12" name="Shape 10"/>
          <p:cNvSpPr/>
          <p:nvPr/>
        </p:nvSpPr>
        <p:spPr>
          <a:xfrm>
            <a:off x="4588297" y="1259904"/>
            <a:ext cx="4032126" cy="609377"/>
          </a:xfrm>
          <a:prstGeom prst="roundRect">
            <a:avLst>
              <a:gd name="adj" fmla="val 45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8469" y="1330077"/>
            <a:ext cx="3891781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团队成长</a:t>
            </a:r>
            <a:endParaRPr lang="zh-CN" sz="600" dirty="0"/>
          </a:p>
        </p:txBody>
      </p:sp>
      <p:sp>
        <p:nvSpPr>
          <p:cNvPr id="14" name="Text 12"/>
          <p:cNvSpPr/>
          <p:nvPr/>
        </p:nvSpPr>
        <p:spPr>
          <a:xfrm>
            <a:off x="4658469" y="1450628"/>
            <a:ext cx="3891781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掌握从调研到交付的工程SOP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理解"需求驱动技术选型"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建立隐私保护与适老化设计意识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经历真实项目协同推进</a:t>
            </a:r>
            <a:endParaRPr lang="zh-CN" sz="50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906042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25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项目反思：做得好的与可以更好的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9925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复盘不是找错误，而是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把经验变成下一个项目的起点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。将复盘内容写入活页工作页，形成个人工程经验，为后续项目减少返工。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555924"/>
            <a:ext cx="2611636" cy="2364358"/>
          </a:xfrm>
          <a:prstGeom prst="roundRect">
            <a:avLst>
              <a:gd name="adj" fmla="val 23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691580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Keep — 做得好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1972121"/>
            <a:ext cx="2340322" cy="18125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调研扎实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：需求来自真实场景，痛点矩阵经机构确认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架构合理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：四层架构逻辑清晰，全链路能够联调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闭环思维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：告警从感知到归档形成完整过程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隐私合规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：私密空间优先采用非视觉传感器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1555924"/>
            <a:ext cx="2611710" cy="2364358"/>
          </a:xfrm>
          <a:prstGeom prst="roundRect">
            <a:avLst>
              <a:gd name="adj" fmla="val 23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1691580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Problem — 可改进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1972121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设备供货周期估计不足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驾驶舱第一版信息密度偏高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告警规则初始阈值过敏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测试岗位职责前期不够明确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1555924"/>
            <a:ext cx="2611710" cy="2364358"/>
          </a:xfrm>
          <a:prstGeom prst="roundRect">
            <a:avLst>
              <a:gd name="adj" fmla="val 23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1691580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Action — 下一步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1972121"/>
            <a:ext cx="2340397" cy="1184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概念阶段提前启动询价与供货确认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驾驶舱第一版引入护理人员反馈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告警规则上线前进行试运行调优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项目启动时明确测试岗位与测试用例计划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406754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B6FCB8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254624"/>
            <a:ext cx="163637" cy="13089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49003" y="423110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复盘内容同步录入活页工作页，作为个人工程档案的重要组成部分，持续积累工程经验。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2026-08-01T07:59:27Z</dcterms:created>
  <dcterms:modified xsi:type="dcterms:W3CDTF">2026-08-01T07:59:27Z</dcterms:modified>
</cp:coreProperties>
</file>