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svg"/><Relationship Id="rId3" Type="http://schemas.openxmlformats.org/officeDocument/2006/relationships/image" Target="../media/image-12-3.png"/><Relationship Id="rId4" Type="http://schemas.openxmlformats.org/officeDocument/2006/relationships/image" Target="../media/image-12-4.svg"/><Relationship Id="rId5" Type="http://schemas.openxmlformats.org/officeDocument/2006/relationships/image" Target="../media/image-12-5.png"/><Relationship Id="rId6" Type="http://schemas.openxmlformats.org/officeDocument/2006/relationships/image" Target="../media/image-12-6.svg"/><Relationship Id="rId7" Type="http://schemas.openxmlformats.org/officeDocument/2006/relationships/image" Target="../media/image-12-7.png"/><Relationship Id="rId8" Type="http://schemas.openxmlformats.org/officeDocument/2006/relationships/image" Target="../media/image-12-8.svg"/><Relationship Id="rId9" Type="http://schemas.openxmlformats.org/officeDocument/2006/relationships/image" Target="../media/image-12-9.png"/><Relationship Id="rId10" Type="http://schemas.openxmlformats.org/officeDocument/2006/relationships/image" Target="../media/image-12-10.svg"/><Relationship Id="rId11" Type="http://schemas.openxmlformats.org/officeDocument/2006/relationships/image" Target="../media/image-12-11.png"/><Relationship Id="rId12" Type="http://schemas.openxmlformats.org/officeDocument/2006/relationships/image" Target="../media/image-12-1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svg"/><Relationship Id="rId3" Type="http://schemas.openxmlformats.org/officeDocument/2006/relationships/image" Target="../media/image-13-1.png"/><Relationship Id="rId4" Type="http://schemas.openxmlformats.org/officeDocument/2006/relationships/image" Target="../media/image-13-2.svg"/><Relationship Id="rId5" Type="http://schemas.openxmlformats.org/officeDocument/2006/relationships/image" Target="../media/image-13-1.png"/><Relationship Id="rId6" Type="http://schemas.openxmlformats.org/officeDocument/2006/relationships/image" Target="../media/image-13-2.svg"/><Relationship Id="rId7" Type="http://schemas.openxmlformats.org/officeDocument/2006/relationships/image" Target="../media/image-13-1.png"/><Relationship Id="rId8" Type="http://schemas.openxmlformats.org/officeDocument/2006/relationships/image" Target="../media/image-13-2.svg"/><Relationship Id="rId9" Type="http://schemas.openxmlformats.org/officeDocument/2006/relationships/image" Target="../media/image-13-1.png"/><Relationship Id="rId10" Type="http://schemas.openxmlformats.org/officeDocument/2006/relationships/image" Target="../media/image-13-2.svg"/><Relationship Id="rId11" Type="http://schemas.openxmlformats.org/officeDocument/2006/relationships/image" Target="../media/image-13-1.png"/><Relationship Id="rId12" Type="http://schemas.openxmlformats.org/officeDocument/2006/relationships/image" Target="../media/image-13-2.svg"/><Relationship Id="rId13" Type="http://schemas.openxmlformats.org/officeDocument/2006/relationships/image" Target="../media/image-13-1.png"/><Relationship Id="rId14" Type="http://schemas.openxmlformats.org/officeDocument/2006/relationships/image" Target="../media/image-13-2.svg"/><Relationship Id="rId15" Type="http://schemas.openxmlformats.org/officeDocument/2006/relationships/slideLayout" Target="../slideLayouts/slideLayout2.xml"/><Relationship Id="rId16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sv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image" Target="../media/image-15-6.svg"/><Relationship Id="rId7" Type="http://schemas.openxmlformats.org/officeDocument/2006/relationships/image" Target="../media/image-15-7.png"/><Relationship Id="rId8" Type="http://schemas.openxmlformats.org/officeDocument/2006/relationships/image" Target="../media/image-15-8.png"/><Relationship Id="rId9" Type="http://schemas.openxmlformats.org/officeDocument/2006/relationships/image" Target="../media/image-15-9.svg"/><Relationship Id="rId10" Type="http://schemas.openxmlformats.org/officeDocument/2006/relationships/image" Target="../media/image-15-10.png"/><Relationship Id="rId11" Type="http://schemas.openxmlformats.org/officeDocument/2006/relationships/image" Target="../media/image-15-11.png"/><Relationship Id="rId12" Type="http://schemas.openxmlformats.org/officeDocument/2006/relationships/image" Target="../media/image-15-12.svg"/><Relationship Id="rId13" Type="http://schemas.openxmlformats.org/officeDocument/2006/relationships/image" Target="../media/image-15-13.png"/><Relationship Id="rId14" Type="http://schemas.openxmlformats.org/officeDocument/2006/relationships/image" Target="../media/image-15-14.png"/><Relationship Id="rId15" Type="http://schemas.openxmlformats.org/officeDocument/2006/relationships/image" Target="../media/image-15-15.svg"/><Relationship Id="rId16" Type="http://schemas.openxmlformats.org/officeDocument/2006/relationships/slideLayout" Target="../slideLayouts/slideLayout2.xml"/><Relationship Id="rId17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svg"/><Relationship Id="rId5" Type="http://schemas.openxmlformats.org/officeDocument/2006/relationships/image" Target="../media/image-16-5.png"/><Relationship Id="rId6" Type="http://schemas.openxmlformats.org/officeDocument/2006/relationships/image" Target="../media/image-16-6.svg"/><Relationship Id="rId7" Type="http://schemas.openxmlformats.org/officeDocument/2006/relationships/image" Target="../media/image-16-7.png"/><Relationship Id="rId8" Type="http://schemas.openxmlformats.org/officeDocument/2006/relationships/image" Target="../media/image-16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svg"/><Relationship Id="rId3" Type="http://schemas.openxmlformats.org/officeDocument/2006/relationships/image" Target="../media/image-17-1.png"/><Relationship Id="rId4" Type="http://schemas.openxmlformats.org/officeDocument/2006/relationships/image" Target="../media/image-17-2.svg"/><Relationship Id="rId5" Type="http://schemas.openxmlformats.org/officeDocument/2006/relationships/image" Target="../media/image-17-1.png"/><Relationship Id="rId6" Type="http://schemas.openxmlformats.org/officeDocument/2006/relationships/image" Target="../media/image-17-2.svg"/><Relationship Id="rId7" Type="http://schemas.openxmlformats.org/officeDocument/2006/relationships/image" Target="../media/image-17-1.png"/><Relationship Id="rId8" Type="http://schemas.openxmlformats.org/officeDocument/2006/relationships/image" Target="../media/image-17-2.svg"/><Relationship Id="rId9" Type="http://schemas.openxmlformats.org/officeDocument/2006/relationships/image" Target="../media/image-17-9.png"/><Relationship Id="rId10" Type="http://schemas.openxmlformats.org/officeDocument/2006/relationships/image" Target="../media/image-17-10.svg"/><Relationship Id="rId11" Type="http://schemas.openxmlformats.org/officeDocument/2006/relationships/image" Target="../media/image-17-11.png"/><Relationship Id="rId12" Type="http://schemas.openxmlformats.org/officeDocument/2006/relationships/slideLayout" Target="../slideLayouts/slideLayout2.xml"/><Relationship Id="rId1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svg"/><Relationship Id="rId3" Type="http://schemas.openxmlformats.org/officeDocument/2006/relationships/image" Target="../media/image-2-1.png"/><Relationship Id="rId4" Type="http://schemas.openxmlformats.org/officeDocument/2006/relationships/image" Target="../media/image-2-2.svg"/><Relationship Id="rId5" Type="http://schemas.openxmlformats.org/officeDocument/2006/relationships/image" Target="../media/image-2-1.png"/><Relationship Id="rId6" Type="http://schemas.openxmlformats.org/officeDocument/2006/relationships/image" Target="../media/image-2-2.svg"/><Relationship Id="rId7" Type="http://schemas.openxmlformats.org/officeDocument/2006/relationships/image" Target="../media/image-2-7.png"/><Relationship Id="rId8" Type="http://schemas.openxmlformats.org/officeDocument/2006/relationships/image" Target="../media/image-2-8.svg"/><Relationship Id="rId9" Type="http://schemas.openxmlformats.org/officeDocument/2006/relationships/image" Target="../media/image-2-7.png"/><Relationship Id="rId10" Type="http://schemas.openxmlformats.org/officeDocument/2006/relationships/image" Target="../media/image-2-8.svg"/><Relationship Id="rId11" Type="http://schemas.openxmlformats.org/officeDocument/2006/relationships/image" Target="../media/image-2-7.png"/><Relationship Id="rId12" Type="http://schemas.openxmlformats.org/officeDocument/2006/relationships/image" Target="../media/image-2-8.svg"/><Relationship Id="rId13" Type="http://schemas.openxmlformats.org/officeDocument/2006/relationships/image" Target="../media/image-2-7.png"/><Relationship Id="rId14" Type="http://schemas.openxmlformats.org/officeDocument/2006/relationships/image" Target="../media/image-2-8.svg"/><Relationship Id="rId15" Type="http://schemas.openxmlformats.org/officeDocument/2006/relationships/slideLayout" Target="../slideLayouts/slideLayout2.xml"/><Relationship Id="rId1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2.png"/><Relationship Id="rId5" Type="http://schemas.openxmlformats.org/officeDocument/2006/relationships/image" Target="../media/image-3-3.svg"/><Relationship Id="rId6" Type="http://schemas.openxmlformats.org/officeDocument/2006/relationships/image" Target="../media/image-3-2.png"/><Relationship Id="rId7" Type="http://schemas.openxmlformats.org/officeDocument/2006/relationships/image" Target="../media/image-3-3.svg"/><Relationship Id="rId8" Type="http://schemas.openxmlformats.org/officeDocument/2006/relationships/image" Target="../media/image-3-2.png"/><Relationship Id="rId9" Type="http://schemas.openxmlformats.org/officeDocument/2006/relationships/image" Target="../media/image-3-3.svg"/><Relationship Id="rId10" Type="http://schemas.openxmlformats.org/officeDocument/2006/relationships/image" Target="../media/image-3-10.pn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jpeg"/><Relationship Id="rId3" Type="http://schemas.openxmlformats.org/officeDocument/2006/relationships/image" Target="../media/image-4-3.jpeg"/><Relationship Id="rId4" Type="http://schemas.openxmlformats.org/officeDocument/2006/relationships/image" Target="../media/image-4-4.jpeg"/><Relationship Id="rId5" Type="http://schemas.openxmlformats.org/officeDocument/2006/relationships/image" Target="../media/image-3-10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8" Type="http://schemas.openxmlformats.org/officeDocument/2006/relationships/image" Target="../media/image-7-8.png"/><Relationship Id="rId9" Type="http://schemas.openxmlformats.org/officeDocument/2006/relationships/image" Target="../media/image-7-9.svg"/><Relationship Id="rId10" Type="http://schemas.openxmlformats.org/officeDocument/2006/relationships/image" Target="../media/image-7-10.pn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1.png"/><Relationship Id="rId4" Type="http://schemas.openxmlformats.org/officeDocument/2006/relationships/image" Target="../media/image-8-2.svg"/><Relationship Id="rId5" Type="http://schemas.openxmlformats.org/officeDocument/2006/relationships/image" Target="../media/image-8-1.png"/><Relationship Id="rId6" Type="http://schemas.openxmlformats.org/officeDocument/2006/relationships/image" Target="../media/image-8-2.svg"/><Relationship Id="rId7" Type="http://schemas.openxmlformats.org/officeDocument/2006/relationships/image" Target="../media/image-8-1.png"/><Relationship Id="rId8" Type="http://schemas.openxmlformats.org/officeDocument/2006/relationships/image" Target="../media/image-8-2.svg"/><Relationship Id="rId9" Type="http://schemas.openxmlformats.org/officeDocument/2006/relationships/image" Target="../media/image-8-1.png"/><Relationship Id="rId10" Type="http://schemas.openxmlformats.org/officeDocument/2006/relationships/image" Target="../media/image-8-2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jpeg"/><Relationship Id="rId3" Type="http://schemas.openxmlformats.org/officeDocument/2006/relationships/image" Target="../media/image-9-3.jpe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0462"/>
            <a:ext cx="8096845" cy="2888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AI成为老人身边的朋友</a:t>
            </a:r>
            <a:endParaRPr lang="zh-CN" sz="1800" dirty="0"/>
          </a:p>
        </p:txBody>
      </p:sp>
      <p:sp>
        <p:nvSpPr>
          <p:cNvPr id="3" name="Text 1"/>
          <p:cNvSpPr/>
          <p:nvPr/>
        </p:nvSpPr>
        <p:spPr>
          <a:xfrm>
            <a:off x="523577" y="796528"/>
            <a:ext cx="8554045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情感陪护机器人产品系统设计项目</a:t>
            </a:r>
            <a:endParaRPr lang="zh-CN" sz="750" dirty="0"/>
          </a:p>
        </p:txBody>
      </p:sp>
      <p:sp>
        <p:nvSpPr>
          <p:cNvPr id="4" name="Shape 2"/>
          <p:cNvSpPr/>
          <p:nvPr/>
        </p:nvSpPr>
        <p:spPr>
          <a:xfrm>
            <a:off x="523577" y="1016719"/>
            <a:ext cx="1609353" cy="149126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5" name="Text 3"/>
          <p:cNvSpPr/>
          <p:nvPr/>
        </p:nvSpPr>
        <p:spPr>
          <a:xfrm>
            <a:off x="582439" y="1046113"/>
            <a:ext cx="1948830" cy="903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《人工智能养老产品系统设计与工程交付》</a:t>
            </a:r>
            <a:endParaRPr lang="zh-CN" sz="600" dirty="0"/>
          </a:p>
        </p:txBody>
      </p:sp>
      <p:sp>
        <p:nvSpPr>
          <p:cNvPr id="6" name="Shape 4"/>
          <p:cNvSpPr/>
          <p:nvPr/>
        </p:nvSpPr>
        <p:spPr>
          <a:xfrm>
            <a:off x="2181969" y="1016719"/>
            <a:ext cx="1451893" cy="149126"/>
          </a:xfrm>
          <a:prstGeom prst="roundRect">
            <a:avLst>
              <a:gd name="adj" fmla="val 22122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240831" y="1046113"/>
            <a:ext cx="1791370" cy="903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6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项目四｜项目导入与任务部署｜15学时</a:t>
            </a:r>
            <a:endParaRPr lang="zh-CN" sz="60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248668"/>
            <a:ext cx="490910" cy="49091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088082" y="1248668"/>
            <a:ext cx="7532340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老年精神慰藉</a:t>
            </a:r>
            <a:endParaRPr lang="zh-CN" sz="90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77" y="1837730"/>
            <a:ext cx="490910" cy="49091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088082" y="1837730"/>
            <a:ext cx="7532340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大模型对话</a:t>
            </a:r>
            <a:endParaRPr lang="zh-CN" sz="9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2426791"/>
            <a:ext cx="490910" cy="49091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088082" y="2426791"/>
            <a:ext cx="7532340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情感识别</a:t>
            </a:r>
            <a:endParaRPr lang="zh-CN" sz="9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7" y="3015853"/>
            <a:ext cx="490910" cy="49091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088082" y="3015853"/>
            <a:ext cx="7532340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AI人格</a:t>
            </a:r>
            <a:endParaRPr lang="zh-CN" sz="9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577" y="3604915"/>
            <a:ext cx="490910" cy="49091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088082" y="3604915"/>
            <a:ext cx="7532340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适老语音</a:t>
            </a:r>
            <a:endParaRPr lang="zh-CN" sz="900" dirty="0"/>
          </a:p>
        </p:txBody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577" y="4193977"/>
            <a:ext cx="490910" cy="490910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1088082" y="4193977"/>
            <a:ext cx="7532340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伦理边界</a:t>
            </a:r>
            <a:endParaRPr lang="zh-CN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35211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三种方向，没有绝对最好，只有场景是否匹配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381944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方向选择维度：目标老人、使用空间、核心需求、交互模态、预算、工程难度与后期维护。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738610"/>
            <a:ext cx="8096845" cy="2669679"/>
          </a:xfrm>
          <a:prstGeom prst="roundRect">
            <a:avLst>
              <a:gd name="adj" fmla="val 2060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3577" y="2121694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23577" y="2502396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23577" y="2883098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23577" y="3263801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23577" y="3644503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523577" y="4025205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2307729" y="1738610"/>
            <a:ext cx="8182" cy="2669679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4410373" y="1738610"/>
            <a:ext cx="8182" cy="2669679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6513016" y="1738610"/>
            <a:ext cx="8182" cy="2669679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528563" y="1743373"/>
            <a:ext cx="1779166" cy="378321"/>
          </a:xfrm>
          <a:custGeom>
            <a:avLst/>
            <a:gdLst/>
            <a:ahLst/>
            <a:cxnLst/>
            <a:rect l="l" t="t" r="r" b="b"/>
            <a:pathLst>
              <a:path w="1779166" h="378321">
                <a:moveTo>
                  <a:pt x="45819" y="0"/>
                </a:moveTo>
                <a:lnTo>
                  <a:pt x="1779166" y="0"/>
                </a:lnTo>
                <a:lnTo>
                  <a:pt x="1779166" y="378321"/>
                </a:lnTo>
                <a:lnTo>
                  <a:pt x="0" y="378321"/>
                </a:lnTo>
                <a:lnTo>
                  <a:pt x="0" y="45819"/>
                </a:lnTo>
                <a:arcTo hR="45819" wR="45819" stAng="10800000" swAng="5400000"/>
                <a:close/>
              </a:path>
            </a:pathLst>
          </a:custGeom>
          <a:solidFill>
            <a:srgbClr val="E851B2"/>
          </a:solidFill>
          <a:ln/>
        </p:spPr>
      </p:sp>
      <p:sp>
        <p:nvSpPr>
          <p:cNvPr id="15" name="Text 13"/>
          <p:cNvSpPr/>
          <p:nvPr/>
        </p:nvSpPr>
        <p:spPr>
          <a:xfrm>
            <a:off x="659457" y="1826642"/>
            <a:ext cx="197219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对比维度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2307729" y="1743373"/>
            <a:ext cx="2102644" cy="378321"/>
          </a:xfrm>
          <a:prstGeom prst="rect">
            <a:avLst/>
          </a:prstGeom>
          <a:solidFill>
            <a:srgbClr val="FFB6B3"/>
          </a:solidFill>
          <a:ln/>
        </p:spPr>
      </p:sp>
      <p:sp>
        <p:nvSpPr>
          <p:cNvPr id="17" name="Text 15"/>
          <p:cNvSpPr/>
          <p:nvPr/>
        </p:nvSpPr>
        <p:spPr>
          <a:xfrm>
            <a:off x="2441004" y="1826642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桌面陪伴机器人</a:t>
            </a:r>
            <a:endParaRPr lang="zh-CN" sz="1000" dirty="0"/>
          </a:p>
        </p:txBody>
      </p:sp>
      <p:sp>
        <p:nvSpPr>
          <p:cNvPr id="18" name="Shape 16"/>
          <p:cNvSpPr/>
          <p:nvPr/>
        </p:nvSpPr>
        <p:spPr>
          <a:xfrm>
            <a:off x="4410373" y="1743373"/>
            <a:ext cx="2102644" cy="378321"/>
          </a:xfrm>
          <a:prstGeom prst="rect">
            <a:avLst/>
          </a:prstGeom>
          <a:solidFill>
            <a:srgbClr val="FFB6B3"/>
          </a:solidFill>
          <a:ln/>
        </p:spPr>
      </p:sp>
      <p:sp>
        <p:nvSpPr>
          <p:cNvPr id="19" name="Text 17"/>
          <p:cNvSpPr/>
          <p:nvPr/>
        </p:nvSpPr>
        <p:spPr>
          <a:xfrm>
            <a:off x="4543648" y="1826642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仿生人形机器人</a:t>
            </a:r>
            <a:endParaRPr lang="zh-CN" sz="1000" dirty="0"/>
          </a:p>
        </p:txBody>
      </p:sp>
      <p:sp>
        <p:nvSpPr>
          <p:cNvPr id="20" name="Shape 18"/>
          <p:cNvSpPr/>
          <p:nvPr/>
        </p:nvSpPr>
        <p:spPr>
          <a:xfrm>
            <a:off x="6513016" y="1743373"/>
            <a:ext cx="2102644" cy="378321"/>
          </a:xfrm>
          <a:custGeom>
            <a:avLst/>
            <a:gdLst/>
            <a:ahLst/>
            <a:cxnLst/>
            <a:rect l="l" t="t" r="r" b="b"/>
            <a:pathLst>
              <a:path w="2102644" h="378321">
                <a:moveTo>
                  <a:pt x="0" y="0"/>
                </a:moveTo>
                <a:lnTo>
                  <a:pt x="2056825" y="0"/>
                </a:lnTo>
                <a:arcTo hR="45819" wR="45819" stAng="16200000" swAng="5400000"/>
                <a:lnTo>
                  <a:pt x="2102644" y="378321"/>
                </a:lnTo>
                <a:lnTo>
                  <a:pt x="0" y="378321"/>
                </a:lnTo>
                <a:lnTo>
                  <a:pt x="0" y="0"/>
                </a:lnTo>
                <a:close/>
              </a:path>
            </a:pathLst>
          </a:custGeom>
          <a:solidFill>
            <a:srgbClr val="FFB6B3"/>
          </a:solidFill>
          <a:ln/>
        </p:spPr>
      </p:sp>
      <p:sp>
        <p:nvSpPr>
          <p:cNvPr id="21" name="Text 19"/>
          <p:cNvSpPr/>
          <p:nvPr/>
        </p:nvSpPr>
        <p:spPr>
          <a:xfrm>
            <a:off x="6646292" y="1826642"/>
            <a:ext cx="229567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动物型机器人</a:t>
            </a:r>
            <a:endParaRPr lang="zh-CN" sz="1000" dirty="0"/>
          </a:p>
        </p:txBody>
      </p:sp>
      <p:sp>
        <p:nvSpPr>
          <p:cNvPr id="22" name="Text 20"/>
          <p:cNvSpPr/>
          <p:nvPr/>
        </p:nvSpPr>
        <p:spPr>
          <a:xfrm>
            <a:off x="659457" y="2207344"/>
            <a:ext cx="197219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适用用户</a:t>
            </a:r>
            <a:endParaRPr lang="zh-CN" sz="1000" dirty="0"/>
          </a:p>
        </p:txBody>
      </p:sp>
      <p:sp>
        <p:nvSpPr>
          <p:cNvPr id="23" name="Text 21"/>
          <p:cNvSpPr/>
          <p:nvPr/>
        </p:nvSpPr>
        <p:spPr>
          <a:xfrm>
            <a:off x="2441004" y="2207344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独居老人、居家用户</a:t>
            </a:r>
            <a:endParaRPr lang="zh-CN" sz="1000" dirty="0"/>
          </a:p>
        </p:txBody>
      </p:sp>
      <p:sp>
        <p:nvSpPr>
          <p:cNvPr id="24" name="Text 22"/>
          <p:cNvSpPr/>
          <p:nvPr/>
        </p:nvSpPr>
        <p:spPr>
          <a:xfrm>
            <a:off x="4543648" y="2207344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机构老人、集体活动</a:t>
            </a:r>
            <a:endParaRPr lang="zh-CN" sz="1000" dirty="0"/>
          </a:p>
        </p:txBody>
      </p:sp>
      <p:sp>
        <p:nvSpPr>
          <p:cNvPr id="25" name="Text 23"/>
          <p:cNvSpPr/>
          <p:nvPr/>
        </p:nvSpPr>
        <p:spPr>
          <a:xfrm>
            <a:off x="6646292" y="2207344"/>
            <a:ext cx="229567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活跃老人、户外场景</a:t>
            </a:r>
            <a:endParaRPr lang="zh-CN" sz="1000" dirty="0"/>
          </a:p>
        </p:txBody>
      </p:sp>
      <p:sp>
        <p:nvSpPr>
          <p:cNvPr id="26" name="Text 24"/>
          <p:cNvSpPr/>
          <p:nvPr/>
        </p:nvSpPr>
        <p:spPr>
          <a:xfrm>
            <a:off x="659457" y="2588047"/>
            <a:ext cx="197219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主要场景</a:t>
            </a:r>
            <a:endParaRPr lang="zh-CN" sz="1000" dirty="0"/>
          </a:p>
        </p:txBody>
      </p:sp>
      <p:sp>
        <p:nvSpPr>
          <p:cNvPr id="27" name="Text 25"/>
          <p:cNvSpPr/>
          <p:nvPr/>
        </p:nvSpPr>
        <p:spPr>
          <a:xfrm>
            <a:off x="2441004" y="2588047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居室、床头、客厅</a:t>
            </a:r>
            <a:endParaRPr lang="zh-CN" sz="1000" dirty="0"/>
          </a:p>
        </p:txBody>
      </p:sp>
      <p:sp>
        <p:nvSpPr>
          <p:cNvPr id="28" name="Text 26"/>
          <p:cNvSpPr/>
          <p:nvPr/>
        </p:nvSpPr>
        <p:spPr>
          <a:xfrm>
            <a:off x="4543648" y="2588047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活动室、公共走廊</a:t>
            </a:r>
            <a:endParaRPr lang="zh-CN" sz="1000" dirty="0"/>
          </a:p>
        </p:txBody>
      </p:sp>
      <p:sp>
        <p:nvSpPr>
          <p:cNvPr id="29" name="Text 27"/>
          <p:cNvSpPr/>
          <p:nvPr/>
        </p:nvSpPr>
        <p:spPr>
          <a:xfrm>
            <a:off x="6646292" y="2588047"/>
            <a:ext cx="229567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庭院、走廊、康复区</a:t>
            </a:r>
            <a:endParaRPr lang="zh-CN" sz="1000" dirty="0"/>
          </a:p>
        </p:txBody>
      </p:sp>
      <p:sp>
        <p:nvSpPr>
          <p:cNvPr id="30" name="Text 28"/>
          <p:cNvSpPr/>
          <p:nvPr/>
        </p:nvSpPr>
        <p:spPr>
          <a:xfrm>
            <a:off x="659457" y="2968749"/>
            <a:ext cx="197219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核心交互</a:t>
            </a:r>
            <a:endParaRPr lang="zh-CN" sz="1000" dirty="0"/>
          </a:p>
        </p:txBody>
      </p:sp>
      <p:sp>
        <p:nvSpPr>
          <p:cNvPr id="31" name="Text 29"/>
          <p:cNvSpPr/>
          <p:nvPr/>
        </p:nvSpPr>
        <p:spPr>
          <a:xfrm>
            <a:off x="2441004" y="2968749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语音对话、表情屏</a:t>
            </a:r>
            <a:endParaRPr lang="zh-CN" sz="1000" dirty="0"/>
          </a:p>
        </p:txBody>
      </p:sp>
      <p:sp>
        <p:nvSpPr>
          <p:cNvPr id="32" name="Text 30"/>
          <p:cNvSpPr/>
          <p:nvPr/>
        </p:nvSpPr>
        <p:spPr>
          <a:xfrm>
            <a:off x="4543648" y="2968749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眼神、手势、语音</a:t>
            </a:r>
            <a:endParaRPr lang="zh-CN" sz="1000" dirty="0"/>
          </a:p>
        </p:txBody>
      </p:sp>
      <p:sp>
        <p:nvSpPr>
          <p:cNvPr id="33" name="Text 31"/>
          <p:cNvSpPr/>
          <p:nvPr/>
        </p:nvSpPr>
        <p:spPr>
          <a:xfrm>
            <a:off x="6646292" y="2968749"/>
            <a:ext cx="229567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动作跟随、简单语音</a:t>
            </a:r>
            <a:endParaRPr lang="zh-CN" sz="1000" dirty="0"/>
          </a:p>
        </p:txBody>
      </p:sp>
      <p:sp>
        <p:nvSpPr>
          <p:cNvPr id="34" name="Text 32"/>
          <p:cNvSpPr/>
          <p:nvPr/>
        </p:nvSpPr>
        <p:spPr>
          <a:xfrm>
            <a:off x="659457" y="3349451"/>
            <a:ext cx="197219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核心优势</a:t>
            </a:r>
            <a:endParaRPr lang="zh-CN" sz="1000" dirty="0"/>
          </a:p>
        </p:txBody>
      </p:sp>
      <p:sp>
        <p:nvSpPr>
          <p:cNvPr id="35" name="Text 33"/>
          <p:cNvSpPr/>
          <p:nvPr/>
        </p:nvSpPr>
        <p:spPr>
          <a:xfrm>
            <a:off x="2441004" y="3349451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成本可控、部署简单</a:t>
            </a:r>
            <a:endParaRPr lang="zh-CN" sz="1000" dirty="0"/>
          </a:p>
        </p:txBody>
      </p:sp>
      <p:sp>
        <p:nvSpPr>
          <p:cNvPr id="36" name="Text 34"/>
          <p:cNvSpPr/>
          <p:nvPr/>
        </p:nvSpPr>
        <p:spPr>
          <a:xfrm>
            <a:off x="4543648" y="3349451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拟人度高、互动丰富</a:t>
            </a:r>
            <a:endParaRPr lang="zh-CN" sz="1000" dirty="0"/>
          </a:p>
        </p:txBody>
      </p:sp>
      <p:sp>
        <p:nvSpPr>
          <p:cNvPr id="37" name="Text 35"/>
          <p:cNvSpPr/>
          <p:nvPr/>
        </p:nvSpPr>
        <p:spPr>
          <a:xfrm>
            <a:off x="6646292" y="3349451"/>
            <a:ext cx="229567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趣味强、激发陪伴欲</a:t>
            </a:r>
            <a:endParaRPr lang="zh-CN" sz="1000" dirty="0"/>
          </a:p>
        </p:txBody>
      </p:sp>
      <p:sp>
        <p:nvSpPr>
          <p:cNvPr id="38" name="Text 36"/>
          <p:cNvSpPr/>
          <p:nvPr/>
        </p:nvSpPr>
        <p:spPr>
          <a:xfrm>
            <a:off x="659457" y="3730154"/>
            <a:ext cx="197219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主要局限</a:t>
            </a:r>
            <a:endParaRPr lang="zh-CN" sz="1000" dirty="0"/>
          </a:p>
        </p:txBody>
      </p:sp>
      <p:sp>
        <p:nvSpPr>
          <p:cNvPr id="39" name="Text 37"/>
          <p:cNvSpPr/>
          <p:nvPr/>
        </p:nvSpPr>
        <p:spPr>
          <a:xfrm>
            <a:off x="2441004" y="3730154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不能自主移动</a:t>
            </a:r>
            <a:endParaRPr lang="zh-CN" sz="1000" dirty="0"/>
          </a:p>
        </p:txBody>
      </p:sp>
      <p:sp>
        <p:nvSpPr>
          <p:cNvPr id="40" name="Text 38"/>
          <p:cNvSpPr/>
          <p:nvPr/>
        </p:nvSpPr>
        <p:spPr>
          <a:xfrm>
            <a:off x="4543648" y="3730154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结构复杂、成本高</a:t>
            </a:r>
            <a:endParaRPr lang="zh-CN" sz="1000" dirty="0"/>
          </a:p>
        </p:txBody>
      </p:sp>
      <p:sp>
        <p:nvSpPr>
          <p:cNvPr id="41" name="Text 39"/>
          <p:cNvSpPr/>
          <p:nvPr/>
        </p:nvSpPr>
        <p:spPr>
          <a:xfrm>
            <a:off x="6646292" y="3730154"/>
            <a:ext cx="229567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语音非唯一核心</a:t>
            </a:r>
            <a:endParaRPr lang="zh-CN" sz="1000" dirty="0"/>
          </a:p>
        </p:txBody>
      </p:sp>
      <p:sp>
        <p:nvSpPr>
          <p:cNvPr id="42" name="Text 40"/>
          <p:cNvSpPr/>
          <p:nvPr/>
        </p:nvSpPr>
        <p:spPr>
          <a:xfrm>
            <a:off x="659457" y="4110856"/>
            <a:ext cx="197219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工程难度</a:t>
            </a:r>
            <a:endParaRPr lang="zh-CN" sz="1000" dirty="0"/>
          </a:p>
        </p:txBody>
      </p:sp>
      <p:sp>
        <p:nvSpPr>
          <p:cNvPr id="43" name="Text 41"/>
          <p:cNvSpPr/>
          <p:nvPr/>
        </p:nvSpPr>
        <p:spPr>
          <a:xfrm>
            <a:off x="2441004" y="4110856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相对较低</a:t>
            </a:r>
            <a:endParaRPr lang="zh-CN" sz="1000" dirty="0"/>
          </a:p>
        </p:txBody>
      </p:sp>
      <p:sp>
        <p:nvSpPr>
          <p:cNvPr id="44" name="Text 42"/>
          <p:cNvSpPr/>
          <p:nvPr/>
        </p:nvSpPr>
        <p:spPr>
          <a:xfrm>
            <a:off x="4543648" y="4110856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较高</a:t>
            </a:r>
            <a:endParaRPr lang="zh-CN" sz="1000" dirty="0"/>
          </a:p>
        </p:txBody>
      </p:sp>
      <p:sp>
        <p:nvSpPr>
          <p:cNvPr id="45" name="Text 43"/>
          <p:cNvSpPr/>
          <p:nvPr/>
        </p:nvSpPr>
        <p:spPr>
          <a:xfrm>
            <a:off x="6646292" y="4110856"/>
            <a:ext cx="229567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中等（运动控制）</a:t>
            </a:r>
            <a:endParaRPr lang="zh-CN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情感陪护机器人不是一个外壳，而是一套产品系统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三层架构协同运作，缺少任何一层，机器人都无法真正实现自然、持续、有温度的情感陪护。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33202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4460230"/>
            <a:ext cx="2592139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硬件层</a:t>
            </a:r>
            <a:endParaRPr lang="zh-CN" sz="600" dirty="0"/>
          </a:p>
        </p:txBody>
      </p:sp>
      <p:sp>
        <p:nvSpPr>
          <p:cNvPr id="6" name="Text 3"/>
          <p:cNvSpPr/>
          <p:nvPr/>
        </p:nvSpPr>
        <p:spPr>
          <a:xfrm>
            <a:off x="523577" y="4589115"/>
            <a:ext cx="2592139" cy="3484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麦克风阵列：采集老人语音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扬声器：播放对话、音乐与提醒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摄像或视觉模块：辅助表情与行为识别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触摸屏或表情屏：显示状态与交互反馈</a:t>
            </a:r>
            <a:endParaRPr lang="zh-CN" sz="500" dirty="0"/>
          </a:p>
        </p:txBody>
      </p:sp>
      <p:sp>
        <p:nvSpPr>
          <p:cNvPr id="7" name="Text 4"/>
          <p:cNvSpPr/>
          <p:nvPr/>
        </p:nvSpPr>
        <p:spPr>
          <a:xfrm>
            <a:off x="3280172" y="4460230"/>
            <a:ext cx="2592139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软件层</a:t>
            </a:r>
            <a:endParaRPr lang="zh-CN" sz="600" dirty="0"/>
          </a:p>
        </p:txBody>
      </p:sp>
      <p:sp>
        <p:nvSpPr>
          <p:cNvPr id="8" name="Text 5"/>
          <p:cNvSpPr/>
          <p:nvPr/>
        </p:nvSpPr>
        <p:spPr>
          <a:xfrm>
            <a:off x="3280172" y="4589115"/>
            <a:ext cx="2592139" cy="3484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对话理解：分析老人表达与意图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情感识别：判断可能的情绪状态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记忆管理：偏好、关系与历史对话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交互控制：协调声音、屏幕与动作</a:t>
            </a:r>
            <a:endParaRPr lang="zh-CN" sz="500" dirty="0"/>
          </a:p>
        </p:txBody>
      </p:sp>
      <p:sp>
        <p:nvSpPr>
          <p:cNvPr id="9" name="Text 6"/>
          <p:cNvSpPr/>
          <p:nvPr/>
        </p:nvSpPr>
        <p:spPr>
          <a:xfrm>
            <a:off x="6036766" y="4460230"/>
            <a:ext cx="2592139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云服务层</a:t>
            </a:r>
            <a:endParaRPr lang="zh-CN" sz="600" dirty="0"/>
          </a:p>
        </p:txBody>
      </p:sp>
      <p:sp>
        <p:nvSpPr>
          <p:cNvPr id="10" name="Text 7"/>
          <p:cNvSpPr/>
          <p:nvPr/>
        </p:nvSpPr>
        <p:spPr>
          <a:xfrm>
            <a:off x="6036766" y="4589115"/>
            <a:ext cx="2592139" cy="258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大模型服务与语音识别合成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知识与内容服务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数据分析与远程运维</a:t>
            </a:r>
            <a:endParaRPr lang="zh-CN" sz="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6404"/>
            <a:ext cx="8096845" cy="378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本项目的任务：为老人设计一位可信的"AI朋友"</a:t>
            </a:r>
            <a:endParaRPr lang="zh-CN" sz="2350" dirty="0"/>
          </a:p>
        </p:txBody>
      </p:sp>
      <p:sp>
        <p:nvSpPr>
          <p:cNvPr id="3" name="Text 1"/>
          <p:cNvSpPr/>
          <p:nvPr/>
        </p:nvSpPr>
        <p:spPr>
          <a:xfrm>
            <a:off x="523577" y="1029072"/>
            <a:ext cx="8096845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以真实养老服务场景需求为基础，完成情感陪护机器人从调研到验证的产品系统设计。项目不是只画外观，也不是只接入聊天接口，而是同时回应老人需求、产品形态、AI人格、交互流程、工程实现与伦理边界。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580852"/>
            <a:ext cx="257696" cy="25769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1997050"/>
            <a:ext cx="3969172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</a:t>
            </a:r>
            <a:endParaRPr lang="zh-CN" sz="1150" dirty="0"/>
          </a:p>
        </p:txBody>
      </p:sp>
      <p:sp>
        <p:nvSpPr>
          <p:cNvPr id="6" name="Text 3"/>
          <p:cNvSpPr/>
          <p:nvPr/>
        </p:nvSpPr>
        <p:spPr>
          <a:xfrm>
            <a:off x="523577" y="2262560"/>
            <a:ext cx="3969172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老年精神慰藉需求调研、目标用户画像、孤独感评估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1251" y="1580852"/>
            <a:ext cx="257696" cy="25769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51251" y="1997050"/>
            <a:ext cx="3969172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人格</a:t>
            </a:r>
            <a:endParaRPr lang="zh-CN" sz="1150" dirty="0"/>
          </a:p>
        </p:txBody>
      </p:sp>
      <p:sp>
        <p:nvSpPr>
          <p:cNvPr id="9" name="Text 5"/>
          <p:cNvSpPr/>
          <p:nvPr/>
        </p:nvSpPr>
        <p:spPr>
          <a:xfrm>
            <a:off x="4651251" y="2262560"/>
            <a:ext cx="3969172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AI人格设计、角色档案、语言风格、情感响应策略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720801"/>
            <a:ext cx="257696" cy="25769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23577" y="3136999"/>
            <a:ext cx="3969172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对话</a:t>
            </a:r>
            <a:endParaRPr lang="zh-CN" sz="1150" dirty="0"/>
          </a:p>
        </p:txBody>
      </p:sp>
      <p:sp>
        <p:nvSpPr>
          <p:cNvPr id="12" name="Text 7"/>
          <p:cNvSpPr/>
          <p:nvPr/>
        </p:nvSpPr>
        <p:spPr>
          <a:xfrm>
            <a:off x="523577" y="3402509"/>
            <a:ext cx="3969172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多场景对话脚本、主动关怀话术、安全兜底设计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51251" y="2720801"/>
            <a:ext cx="257696" cy="257696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651251" y="3136999"/>
            <a:ext cx="3969172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形态</a:t>
            </a:r>
            <a:endParaRPr lang="zh-CN" sz="1150" dirty="0"/>
          </a:p>
        </p:txBody>
      </p:sp>
      <p:sp>
        <p:nvSpPr>
          <p:cNvPr id="15" name="Text 9"/>
          <p:cNvSpPr/>
          <p:nvPr/>
        </p:nvSpPr>
        <p:spPr>
          <a:xfrm>
            <a:off x="4651251" y="3402509"/>
            <a:ext cx="3969172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机器人外观、CMF设计、结构布局与使用情境</a:t>
            </a:r>
            <a:endParaRPr lang="zh-CN" sz="10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860750"/>
            <a:ext cx="257696" cy="257696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523577" y="4276948"/>
            <a:ext cx="3969172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</a:t>
            </a:r>
            <a:endParaRPr lang="zh-CN" sz="1150" dirty="0"/>
          </a:p>
        </p:txBody>
      </p:sp>
      <p:sp>
        <p:nvSpPr>
          <p:cNvPr id="18" name="Text 11"/>
          <p:cNvSpPr/>
          <p:nvPr/>
        </p:nvSpPr>
        <p:spPr>
          <a:xfrm>
            <a:off x="523577" y="4542458"/>
            <a:ext cx="3969172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硬件方案、软件架构、语音交互规范与工程实现</a:t>
            </a:r>
            <a:endParaRPr lang="zh-CN" sz="1000" dirty="0"/>
          </a:p>
        </p:txBody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51251" y="3860750"/>
            <a:ext cx="257696" cy="257696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4651251" y="4276948"/>
            <a:ext cx="3969172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验证</a:t>
            </a:r>
            <a:endParaRPr lang="zh-CN" sz="1150" dirty="0"/>
          </a:p>
        </p:txBody>
      </p:sp>
      <p:sp>
        <p:nvSpPr>
          <p:cNvPr id="21" name="Text 13"/>
          <p:cNvSpPr/>
          <p:nvPr/>
        </p:nvSpPr>
        <p:spPr>
          <a:xfrm>
            <a:off x="4651251" y="4542458"/>
            <a:ext cx="3969172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大模型或语音交互原型验证、测试报告与成果汇报</a:t>
            </a:r>
            <a:endParaRPr lang="zh-CN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7325"/>
            <a:ext cx="8096845" cy="2466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5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项目最终需要交付七项成果</a:t>
            </a:r>
            <a:endParaRPr lang="zh-CN" sz="1550" dirty="0"/>
          </a:p>
        </p:txBody>
      </p:sp>
      <p:sp>
        <p:nvSpPr>
          <p:cNvPr id="3" name="Text 1"/>
          <p:cNvSpPr/>
          <p:nvPr/>
        </p:nvSpPr>
        <p:spPr>
          <a:xfrm>
            <a:off x="523577" y="741387"/>
            <a:ext cx="8554045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七项成果涵盖从调研、定义、设计、技术到过程记录的完整产品开发链路，缺一不可。</a:t>
            </a:r>
            <a:endParaRPr lang="zh-CN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911870"/>
            <a:ext cx="8096845" cy="5031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35571" y="1084808"/>
            <a:ext cx="125760" cy="1572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922213" y="1005260"/>
            <a:ext cx="7604820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老年精神慰藉需求调研报告</a:t>
            </a:r>
            <a:endParaRPr lang="zh-CN" sz="750" dirty="0"/>
          </a:p>
        </p:txBody>
      </p:sp>
      <p:sp>
        <p:nvSpPr>
          <p:cNvPr id="7" name="Text 4"/>
          <p:cNvSpPr/>
          <p:nvPr/>
        </p:nvSpPr>
        <p:spPr>
          <a:xfrm>
            <a:off x="922213" y="1160785"/>
            <a:ext cx="7604820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心理特征、情感需求画像、生活场景、孤独感评估</a:t>
            </a:r>
            <a:endParaRPr lang="zh-CN" sz="6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1468710"/>
            <a:ext cx="8096845" cy="50318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35571" y="1641649"/>
            <a:ext cx="125760" cy="1572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950" dirty="0"/>
          </a:p>
        </p:txBody>
      </p:sp>
      <p:sp>
        <p:nvSpPr>
          <p:cNvPr id="10" name="Text 6"/>
          <p:cNvSpPr/>
          <p:nvPr/>
        </p:nvSpPr>
        <p:spPr>
          <a:xfrm>
            <a:off x="922213" y="1562100"/>
            <a:ext cx="7604820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情感陪护机器人产品定义书</a:t>
            </a:r>
            <a:endParaRPr lang="zh-CN" sz="750" dirty="0"/>
          </a:p>
        </p:txBody>
      </p:sp>
      <p:sp>
        <p:nvSpPr>
          <p:cNvPr id="11" name="Text 7"/>
          <p:cNvSpPr/>
          <p:nvPr/>
        </p:nvSpPr>
        <p:spPr>
          <a:xfrm>
            <a:off x="922213" y="1717625"/>
            <a:ext cx="7604820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产品定位、目标用户、功能清单、使用场景与产品边界</a:t>
            </a:r>
            <a:endParaRPr lang="zh-CN" sz="6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025551"/>
            <a:ext cx="8096845" cy="50318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35571" y="2198489"/>
            <a:ext cx="125760" cy="1572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950" dirty="0"/>
          </a:p>
        </p:txBody>
      </p:sp>
      <p:sp>
        <p:nvSpPr>
          <p:cNvPr id="14" name="Text 9"/>
          <p:cNvSpPr/>
          <p:nvPr/>
        </p:nvSpPr>
        <p:spPr>
          <a:xfrm>
            <a:off x="922213" y="2118940"/>
            <a:ext cx="7604820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情感陪护机器人概念设计方案</a:t>
            </a:r>
            <a:endParaRPr lang="zh-CN" sz="750" dirty="0"/>
          </a:p>
        </p:txBody>
      </p:sp>
      <p:sp>
        <p:nvSpPr>
          <p:cNvPr id="15" name="Text 10"/>
          <p:cNvSpPr/>
          <p:nvPr/>
        </p:nvSpPr>
        <p:spPr>
          <a:xfrm>
            <a:off x="922213" y="2274466"/>
            <a:ext cx="7604820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外观效果图、CMF方案、产品尺寸、使用情境与交互流程</a:t>
            </a:r>
            <a:endParaRPr lang="zh-CN" sz="65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2582391"/>
            <a:ext cx="8096845" cy="50318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35571" y="2755329"/>
            <a:ext cx="125760" cy="1572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950" dirty="0"/>
          </a:p>
        </p:txBody>
      </p:sp>
      <p:sp>
        <p:nvSpPr>
          <p:cNvPr id="18" name="Text 12"/>
          <p:cNvSpPr/>
          <p:nvPr/>
        </p:nvSpPr>
        <p:spPr>
          <a:xfrm>
            <a:off x="922213" y="2675781"/>
            <a:ext cx="7604820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AI人格与对话脚本设计文档</a:t>
            </a:r>
            <a:endParaRPr lang="zh-CN" sz="750" dirty="0"/>
          </a:p>
        </p:txBody>
      </p:sp>
      <p:sp>
        <p:nvSpPr>
          <p:cNvPr id="19" name="Text 13"/>
          <p:cNvSpPr/>
          <p:nvPr/>
        </p:nvSpPr>
        <p:spPr>
          <a:xfrm>
            <a:off x="922213" y="2831306"/>
            <a:ext cx="7604820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角色档案、性格设定、语言风格、多场景对话与安全兜底</a:t>
            </a:r>
            <a:endParaRPr lang="zh-CN" sz="650" dirty="0"/>
          </a:p>
        </p:txBody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139232"/>
            <a:ext cx="8096845" cy="503188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635571" y="3312170"/>
            <a:ext cx="125760" cy="1572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950" dirty="0"/>
          </a:p>
        </p:txBody>
      </p:sp>
      <p:sp>
        <p:nvSpPr>
          <p:cNvPr id="22" name="Text 15"/>
          <p:cNvSpPr/>
          <p:nvPr/>
        </p:nvSpPr>
        <p:spPr>
          <a:xfrm>
            <a:off x="922213" y="3232621"/>
            <a:ext cx="7604820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适老化语音交互设计规范</a:t>
            </a:r>
            <a:endParaRPr lang="zh-CN" sz="750" dirty="0"/>
          </a:p>
        </p:txBody>
      </p:sp>
      <p:sp>
        <p:nvSpPr>
          <p:cNvPr id="23" name="Text 16"/>
          <p:cNvSpPr/>
          <p:nvPr/>
        </p:nvSpPr>
        <p:spPr>
          <a:xfrm>
            <a:off x="922213" y="3388147"/>
            <a:ext cx="7604820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唤醒词、语速、音色、音量、方言适配与反馈机制</a:t>
            </a:r>
            <a:endParaRPr lang="zh-CN" sz="650" dirty="0"/>
          </a:p>
        </p:txBody>
      </p:sp>
      <p:pic>
        <p:nvPicPr>
          <p:cNvPr id="24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23577" y="3696072"/>
            <a:ext cx="8096845" cy="503188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635571" y="3869010"/>
            <a:ext cx="125760" cy="1572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6</a:t>
            </a:r>
            <a:endParaRPr lang="en-US" sz="950" dirty="0"/>
          </a:p>
        </p:txBody>
      </p:sp>
      <p:sp>
        <p:nvSpPr>
          <p:cNvPr id="26" name="Text 18"/>
          <p:cNvSpPr/>
          <p:nvPr/>
        </p:nvSpPr>
        <p:spPr>
          <a:xfrm>
            <a:off x="922213" y="3789462"/>
            <a:ext cx="7604820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AI辅助设计过程文档</a:t>
            </a:r>
            <a:endParaRPr lang="zh-CN" sz="750" dirty="0"/>
          </a:p>
        </p:txBody>
      </p:sp>
      <p:sp>
        <p:nvSpPr>
          <p:cNvPr id="27" name="Text 19"/>
          <p:cNvSpPr/>
          <p:nvPr/>
        </p:nvSpPr>
        <p:spPr>
          <a:xfrm>
            <a:off x="922213" y="3944987"/>
            <a:ext cx="7604820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语料分析、人格推演、创意记录、语音合成与提示词筛选过程</a:t>
            </a:r>
            <a:endParaRPr lang="zh-CN" sz="650" dirty="0"/>
          </a:p>
        </p:txBody>
      </p:sp>
      <p:pic>
        <p:nvPicPr>
          <p:cNvPr id="28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23577" y="4252913"/>
            <a:ext cx="8096845" cy="503188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635571" y="4425851"/>
            <a:ext cx="125760" cy="1572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7</a:t>
            </a:r>
            <a:endParaRPr lang="en-US" sz="950" dirty="0"/>
          </a:p>
        </p:txBody>
      </p:sp>
      <p:sp>
        <p:nvSpPr>
          <p:cNvPr id="30" name="Text 21"/>
          <p:cNvSpPr/>
          <p:nvPr/>
        </p:nvSpPr>
        <p:spPr>
          <a:xfrm>
            <a:off x="922213" y="4346302"/>
            <a:ext cx="7604820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项目汇报PPT与活页工作页归档</a:t>
            </a:r>
            <a:endParaRPr lang="zh-CN" sz="750" dirty="0"/>
          </a:p>
        </p:txBody>
      </p:sp>
      <p:sp>
        <p:nvSpPr>
          <p:cNvPr id="31" name="Text 22"/>
          <p:cNvSpPr/>
          <p:nvPr/>
        </p:nvSpPr>
        <p:spPr>
          <a:xfrm>
            <a:off x="922213" y="4501828"/>
            <a:ext cx="7604820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最终汇报材料、答辩演示与完整项目过程文件归档</a:t>
            </a:r>
            <a:endParaRPr lang="zh-CN" sz="6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3587"/>
            <a:ext cx="8096845" cy="3248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15学时如何完成一次情感陪护产品开发？</a:t>
            </a:r>
            <a:endParaRPr lang="zh-CN" sz="2000" dirty="0"/>
          </a:p>
        </p:txBody>
      </p:sp>
      <p:sp>
        <p:nvSpPr>
          <p:cNvPr id="3" name="Text 1"/>
          <p:cNvSpPr/>
          <p:nvPr/>
        </p:nvSpPr>
        <p:spPr>
          <a:xfrm>
            <a:off x="523577" y="874812"/>
            <a:ext cx="8554045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总计15学时，课内8学时，课外7学时。五个阶段形成完整的Stage-Gate开发流程，每个阶段有明确的产出与验收要求。</a:t>
            </a:r>
            <a:endParaRPr lang="zh-CN" sz="8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142405"/>
            <a:ext cx="2698924" cy="44179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34008" y="1677367"/>
            <a:ext cx="247806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① 用户调研</a:t>
            </a:r>
            <a:endParaRPr lang="zh-CN" sz="1000" dirty="0"/>
          </a:p>
        </p:txBody>
      </p:sp>
      <p:sp>
        <p:nvSpPr>
          <p:cNvPr id="6" name="Text 3"/>
          <p:cNvSpPr/>
          <p:nvPr/>
        </p:nvSpPr>
        <p:spPr>
          <a:xfrm>
            <a:off x="634008" y="1895624"/>
            <a:ext cx="2478063" cy="544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3000"/>
              </a:lnSpc>
              <a:spcAft>
                <a:spcPts val="400"/>
              </a:spcAft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4学时</a:t>
            </a:r>
            <a:endParaRPr lang="zh-CN" sz="850" dirty="0"/>
          </a:p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机构或社区调研、老人情感需求分析、孤独感评估、竞品分析、调研报告</a:t>
            </a:r>
            <a:endParaRPr lang="zh-CN" sz="8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501" y="1142405"/>
            <a:ext cx="2698924" cy="44179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332931" y="1677367"/>
            <a:ext cx="247806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② 概念设计</a:t>
            </a:r>
            <a:endParaRPr lang="zh-CN" sz="1000" dirty="0"/>
          </a:p>
        </p:txBody>
      </p:sp>
      <p:sp>
        <p:nvSpPr>
          <p:cNvPr id="9" name="Text 5"/>
          <p:cNvSpPr/>
          <p:nvPr/>
        </p:nvSpPr>
        <p:spPr>
          <a:xfrm>
            <a:off x="3332931" y="1895624"/>
            <a:ext cx="2478063" cy="6049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3000"/>
              </a:lnSpc>
              <a:spcAft>
                <a:spcPts val="400"/>
              </a:spcAft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2学时</a:t>
            </a:r>
            <a:endParaRPr lang="zh-CN" sz="850" dirty="0"/>
          </a:p>
          <a:p>
            <a:pPr algn="l" indent="0" marL="0">
              <a:lnSpc>
                <a:spcPct val="123000"/>
              </a:lnSpc>
              <a:spcAft>
                <a:spcPts val="400"/>
              </a:spcAft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AI人格设定、对话脚本、产品方向、形态草图</a:t>
            </a:r>
            <a:endParaRPr lang="zh-CN" sz="850" dirty="0"/>
          </a:p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✅</a:t>
            </a:r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第一次验收</a:t>
            </a:r>
            <a:endParaRPr lang="zh-CN" sz="8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1425" y="1142405"/>
            <a:ext cx="2698924" cy="44179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1855" y="1677367"/>
            <a:ext cx="247806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③ 深化设计</a:t>
            </a:r>
            <a:endParaRPr lang="zh-CN" sz="1000" dirty="0"/>
          </a:p>
        </p:txBody>
      </p:sp>
      <p:sp>
        <p:nvSpPr>
          <p:cNvPr id="12" name="Text 7"/>
          <p:cNvSpPr/>
          <p:nvPr/>
        </p:nvSpPr>
        <p:spPr>
          <a:xfrm>
            <a:off x="6031855" y="1895624"/>
            <a:ext cx="2478063" cy="544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3000"/>
              </a:lnSpc>
              <a:spcAft>
                <a:spcPts val="400"/>
              </a:spcAft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4学时</a:t>
            </a:r>
            <a:endParaRPr lang="zh-CN" sz="850" dirty="0"/>
          </a:p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外观和CMF、交互流程、语音规范、硬件方案、产品系统深化</a:t>
            </a:r>
            <a:endParaRPr lang="zh-CN" sz="8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7" y="2611041"/>
            <a:ext cx="2698924" cy="441796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34008" y="3146003"/>
            <a:ext cx="247806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④ 工程验证</a:t>
            </a:r>
            <a:endParaRPr lang="zh-CN" sz="1000" dirty="0"/>
          </a:p>
        </p:txBody>
      </p:sp>
      <p:sp>
        <p:nvSpPr>
          <p:cNvPr id="15" name="Text 9"/>
          <p:cNvSpPr/>
          <p:nvPr/>
        </p:nvSpPr>
        <p:spPr>
          <a:xfrm>
            <a:off x="634008" y="3364260"/>
            <a:ext cx="2478063" cy="6049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3000"/>
              </a:lnSpc>
              <a:spcAft>
                <a:spcPts val="400"/>
              </a:spcAft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4学时</a:t>
            </a:r>
            <a:endParaRPr lang="zh-CN" sz="850" dirty="0"/>
          </a:p>
          <a:p>
            <a:pPr algn="l" indent="0" marL="0">
              <a:lnSpc>
                <a:spcPct val="123000"/>
              </a:lnSpc>
              <a:spcAft>
                <a:spcPts val="400"/>
              </a:spcAft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大模型接入、语音原型、硬件测试、适老性验证</a:t>
            </a:r>
            <a:endParaRPr lang="zh-CN" sz="850" dirty="0"/>
          </a:p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✅</a:t>
            </a:r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第二次验收</a:t>
            </a:r>
            <a:endParaRPr lang="zh-CN" sz="85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2501" y="2611041"/>
            <a:ext cx="2698924" cy="441796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3332931" y="3146003"/>
            <a:ext cx="247806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⑤ 汇报展示</a:t>
            </a:r>
            <a:endParaRPr lang="zh-CN" sz="1000" dirty="0"/>
          </a:p>
        </p:txBody>
      </p:sp>
      <p:sp>
        <p:nvSpPr>
          <p:cNvPr id="18" name="Text 11"/>
          <p:cNvSpPr/>
          <p:nvPr/>
        </p:nvSpPr>
        <p:spPr>
          <a:xfrm>
            <a:off x="3332931" y="3364260"/>
            <a:ext cx="2478063" cy="6049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3000"/>
              </a:lnSpc>
              <a:spcAft>
                <a:spcPts val="400"/>
              </a:spcAft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1学时</a:t>
            </a:r>
            <a:endParaRPr lang="zh-CN" sz="850" dirty="0"/>
          </a:p>
          <a:p>
            <a:pPr algn="l" indent="0" marL="0">
              <a:lnSpc>
                <a:spcPct val="123000"/>
              </a:lnSpc>
              <a:spcAft>
                <a:spcPts val="400"/>
              </a:spcAft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成果汇报、现场演示、答辩、项目复盘</a:t>
            </a:r>
            <a:endParaRPr lang="zh-CN" sz="850" dirty="0"/>
          </a:p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✅</a:t>
            </a:r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第三次验收</a:t>
            </a:r>
            <a:endParaRPr lang="zh-CN" sz="850" dirty="0"/>
          </a:p>
        </p:txBody>
      </p:sp>
      <p:sp>
        <p:nvSpPr>
          <p:cNvPr id="19" name="Shape 12"/>
          <p:cNvSpPr/>
          <p:nvPr/>
        </p:nvSpPr>
        <p:spPr>
          <a:xfrm>
            <a:off x="444103" y="4184452"/>
            <a:ext cx="4072682" cy="595387"/>
          </a:xfrm>
          <a:prstGeom prst="roundRect">
            <a:avLst>
              <a:gd name="adj" fmla="val 13357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20" name="Text 13"/>
          <p:cNvSpPr/>
          <p:nvPr/>
        </p:nvSpPr>
        <p:spPr>
          <a:xfrm>
            <a:off x="554534" y="4277618"/>
            <a:ext cx="3851821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课内学时：8学时</a:t>
            </a:r>
            <a:endParaRPr lang="zh-CN" sz="1000" dirty="0"/>
          </a:p>
        </p:txBody>
      </p:sp>
      <p:sp>
        <p:nvSpPr>
          <p:cNvPr id="21" name="Text 14"/>
          <p:cNvSpPr/>
          <p:nvPr/>
        </p:nvSpPr>
        <p:spPr>
          <a:xfrm>
            <a:off x="554534" y="4533156"/>
            <a:ext cx="4309021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以集中授课、小组研讨、阶段评审和演示汇报为主</a:t>
            </a:r>
            <a:endParaRPr lang="zh-CN" sz="850" dirty="0"/>
          </a:p>
        </p:txBody>
      </p:sp>
      <p:sp>
        <p:nvSpPr>
          <p:cNvPr id="22" name="Text 15"/>
          <p:cNvSpPr/>
          <p:nvPr/>
        </p:nvSpPr>
        <p:spPr>
          <a:xfrm>
            <a:off x="4711452" y="4277618"/>
            <a:ext cx="391373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课外学时：7学时</a:t>
            </a:r>
            <a:endParaRPr lang="zh-CN" sz="1000" dirty="0"/>
          </a:p>
        </p:txBody>
      </p:sp>
      <p:sp>
        <p:nvSpPr>
          <p:cNvPr id="23" name="Text 16"/>
          <p:cNvSpPr/>
          <p:nvPr/>
        </p:nvSpPr>
        <p:spPr>
          <a:xfrm>
            <a:off x="4711452" y="4533156"/>
            <a:ext cx="4370933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以调研访谈、设计深化、工程验证和文档整理为主，可由团队自主安排</a:t>
            </a:r>
            <a:endParaRPr lang="zh-CN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5745"/>
            <a:ext cx="8096845" cy="336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项目团队需要哪些角色？</a:t>
            </a:r>
            <a:endParaRPr lang="zh-CN" sz="2100" dirty="0"/>
          </a:p>
        </p:txBody>
      </p:sp>
      <p:sp>
        <p:nvSpPr>
          <p:cNvPr id="3" name="Text 1"/>
          <p:cNvSpPr/>
          <p:nvPr/>
        </p:nvSpPr>
        <p:spPr>
          <a:xfrm>
            <a:off x="523577" y="903015"/>
            <a:ext cx="8554045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建议采用多岗位分工协作，并引入课程指导者、企业导师和机构导师三方协同支持，确保项目质量与真实性。</a:t>
            </a:r>
            <a:endParaRPr lang="zh-CN" sz="900" dirty="0"/>
          </a:p>
        </p:txBody>
      </p:sp>
      <p:sp>
        <p:nvSpPr>
          <p:cNvPr id="4" name="Text 2"/>
          <p:cNvSpPr/>
          <p:nvPr/>
        </p:nvSpPr>
        <p:spPr>
          <a:xfrm>
            <a:off x="523577" y="1695748"/>
            <a:ext cx="2459757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项目经理</a:t>
            </a:r>
            <a:endParaRPr lang="zh-CN" sz="1050" dirty="0"/>
          </a:p>
        </p:txBody>
      </p:sp>
      <p:sp>
        <p:nvSpPr>
          <p:cNvPr id="5" name="Text 3"/>
          <p:cNvSpPr/>
          <p:nvPr/>
        </p:nvSpPr>
        <p:spPr>
          <a:xfrm>
            <a:off x="523577" y="1924273"/>
            <a:ext cx="2459757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任务分解、进度管理、版本控制与成果归档</a:t>
            </a:r>
            <a:endParaRPr lang="zh-CN" sz="9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55082" y="1187500"/>
            <a:ext cx="2833836" cy="2833836"/>
          </a:xfrm>
          <a:prstGeom prst="rect">
            <a:avLst/>
          </a:prstGeom>
        </p:spPr>
      </p:pic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96010" y="1806401"/>
            <a:ext cx="171376" cy="17137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160666" y="1345109"/>
            <a:ext cx="2459757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AI交互设计</a:t>
            </a:r>
            <a:endParaRPr lang="zh-CN" sz="1050" dirty="0"/>
          </a:p>
        </p:txBody>
      </p:sp>
      <p:sp>
        <p:nvSpPr>
          <p:cNvPr id="9" name="Text 5"/>
          <p:cNvSpPr/>
          <p:nvPr/>
        </p:nvSpPr>
        <p:spPr>
          <a:xfrm>
            <a:off x="6160666" y="1573634"/>
            <a:ext cx="2459757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对话链路、大模型接入、Prompt结构与情感响应策略</a:t>
            </a:r>
            <a:endParaRPr lang="zh-CN" sz="9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5082" y="1187500"/>
            <a:ext cx="2833836" cy="2833836"/>
          </a:xfrm>
          <a:prstGeom prst="rect">
            <a:avLst/>
          </a:prstGeom>
        </p:spPr>
      </p:pic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50321" y="1642095"/>
            <a:ext cx="171376" cy="17137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217965" y="2404244"/>
            <a:ext cx="2402458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对话与人格设计</a:t>
            </a:r>
            <a:endParaRPr lang="zh-CN" sz="1050" dirty="0"/>
          </a:p>
        </p:txBody>
      </p:sp>
      <p:sp>
        <p:nvSpPr>
          <p:cNvPr id="13" name="Text 7"/>
          <p:cNvSpPr/>
          <p:nvPr/>
        </p:nvSpPr>
        <p:spPr>
          <a:xfrm>
            <a:off x="6217965" y="2632770"/>
            <a:ext cx="2402458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角色档案、语言风格、场景脚本与安全兜底话术</a:t>
            </a:r>
            <a:endParaRPr lang="zh-CN" sz="90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5082" y="1187500"/>
            <a:ext cx="2833836" cy="2833836"/>
          </a:xfrm>
          <a:prstGeom prst="rect">
            <a:avLst/>
          </a:prstGeom>
        </p:spPr>
      </p:pic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63332" y="2689175"/>
            <a:ext cx="171376" cy="171376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6160666" y="3463379"/>
            <a:ext cx="2459757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产品与硬件设计</a:t>
            </a:r>
            <a:endParaRPr lang="zh-CN" sz="1050" dirty="0"/>
          </a:p>
        </p:txBody>
      </p:sp>
      <p:sp>
        <p:nvSpPr>
          <p:cNvPr id="17" name="Text 9"/>
          <p:cNvSpPr/>
          <p:nvPr/>
        </p:nvSpPr>
        <p:spPr>
          <a:xfrm>
            <a:off x="6160666" y="3691905"/>
            <a:ext cx="2459757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机器人形态、CMF、结构布局与硬件选型</a:t>
            </a:r>
            <a:endParaRPr lang="zh-CN" sz="900" dirty="0"/>
          </a:p>
        </p:txBody>
      </p:sp>
      <p:pic>
        <p:nvPicPr>
          <p:cNvPr id="18" name="Image 6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55082" y="1187500"/>
            <a:ext cx="2833836" cy="2833836"/>
          </a:xfrm>
          <a:prstGeom prst="rect">
            <a:avLst/>
          </a:prstGeom>
        </p:spPr>
      </p:pic>
      <p:pic>
        <p:nvPicPr>
          <p:cNvPr id="19" name="Image 7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26025" y="3500586"/>
            <a:ext cx="171376" cy="171376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523577" y="3198540"/>
            <a:ext cx="2459757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测试验证</a:t>
            </a:r>
            <a:endParaRPr lang="zh-CN" sz="1050" dirty="0"/>
          </a:p>
        </p:txBody>
      </p:sp>
      <p:sp>
        <p:nvSpPr>
          <p:cNvPr id="21" name="Text 11"/>
          <p:cNvSpPr/>
          <p:nvPr/>
        </p:nvSpPr>
        <p:spPr>
          <a:xfrm>
            <a:off x="523577" y="3427065"/>
            <a:ext cx="2459757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语音唤醒、响应延迟、脚本覆盖与适老体验验证</a:t>
            </a:r>
            <a:endParaRPr lang="zh-CN" sz="900" dirty="0"/>
          </a:p>
        </p:txBody>
      </p:sp>
      <p:pic>
        <p:nvPicPr>
          <p:cNvPr id="22" name="Image 8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55082" y="1187500"/>
            <a:ext cx="2833836" cy="2833836"/>
          </a:xfrm>
          <a:prstGeom prst="rect">
            <a:avLst/>
          </a:prstGeom>
        </p:spPr>
      </p:pic>
      <p:pic>
        <p:nvPicPr>
          <p:cNvPr id="23" name="Image 9" descr="preencoded.png">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595539" y="2954982"/>
            <a:ext cx="171376" cy="171376"/>
          </a:xfrm>
          <a:prstGeom prst="rect">
            <a:avLst/>
          </a:prstGeom>
        </p:spPr>
      </p:pic>
      <p:sp>
        <p:nvSpPr>
          <p:cNvPr id="24" name="Shape 12"/>
          <p:cNvSpPr/>
          <p:nvPr/>
        </p:nvSpPr>
        <p:spPr>
          <a:xfrm>
            <a:off x="523577" y="4134073"/>
            <a:ext cx="8096845" cy="643607"/>
          </a:xfrm>
          <a:prstGeom prst="roundRect">
            <a:avLst>
              <a:gd name="adj" fmla="val 747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5" name="Shape 13"/>
          <p:cNvSpPr/>
          <p:nvPr/>
        </p:nvSpPr>
        <p:spPr>
          <a:xfrm>
            <a:off x="528340" y="4138836"/>
            <a:ext cx="2695724" cy="634082"/>
          </a:xfrm>
          <a:custGeom>
            <a:avLst/>
            <a:gdLst/>
            <a:ahLst/>
            <a:cxnLst/>
            <a:rect l="l" t="t" r="r" b="b"/>
            <a:pathLst>
              <a:path w="2695724" h="634082">
                <a:moveTo>
                  <a:pt x="40092" y="0"/>
                </a:moveTo>
                <a:lnTo>
                  <a:pt x="2695724" y="0"/>
                </a:lnTo>
                <a:lnTo>
                  <a:pt x="2695724" y="634082"/>
                </a:lnTo>
                <a:lnTo>
                  <a:pt x="40092" y="634082"/>
                </a:lnTo>
                <a:arcTo hR="40092" wR="40092" stAng="5400000" swAng="5400000"/>
                <a:lnTo>
                  <a:pt x="0" y="40092"/>
                </a:lnTo>
                <a:arcTo hR="40092" wR="40092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26" name="Text 14"/>
          <p:cNvSpPr/>
          <p:nvPr/>
        </p:nvSpPr>
        <p:spPr>
          <a:xfrm>
            <a:off x="642863" y="4253359"/>
            <a:ext cx="2466677" cy="173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📚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课程指导者</a:t>
            </a:r>
            <a:endParaRPr lang="zh-CN" sz="1050" dirty="0"/>
          </a:p>
        </p:txBody>
      </p:sp>
      <p:sp>
        <p:nvSpPr>
          <p:cNvPr id="27" name="Text 15"/>
          <p:cNvSpPr/>
          <p:nvPr/>
        </p:nvSpPr>
        <p:spPr>
          <a:xfrm>
            <a:off x="642863" y="4486647"/>
            <a:ext cx="2466677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负责方法、规范和过程评价</a:t>
            </a:r>
            <a:endParaRPr lang="zh-CN" sz="900" dirty="0"/>
          </a:p>
        </p:txBody>
      </p:sp>
      <p:sp>
        <p:nvSpPr>
          <p:cNvPr id="28" name="Shape 16"/>
          <p:cNvSpPr/>
          <p:nvPr/>
        </p:nvSpPr>
        <p:spPr>
          <a:xfrm>
            <a:off x="3224064" y="4138836"/>
            <a:ext cx="2695798" cy="634082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29" name="Shape 17"/>
          <p:cNvSpPr/>
          <p:nvPr/>
        </p:nvSpPr>
        <p:spPr>
          <a:xfrm>
            <a:off x="3224064" y="4138836"/>
            <a:ext cx="14288" cy="634082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30" name="Text 18"/>
          <p:cNvSpPr/>
          <p:nvPr/>
        </p:nvSpPr>
        <p:spPr>
          <a:xfrm>
            <a:off x="3338587" y="4253359"/>
            <a:ext cx="2466752" cy="173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🏭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企业导师</a:t>
            </a:r>
            <a:endParaRPr lang="zh-CN" sz="1050" dirty="0"/>
          </a:p>
        </p:txBody>
      </p:sp>
      <p:sp>
        <p:nvSpPr>
          <p:cNvPr id="31" name="Text 19"/>
          <p:cNvSpPr/>
          <p:nvPr/>
        </p:nvSpPr>
        <p:spPr>
          <a:xfrm>
            <a:off x="3338587" y="4486647"/>
            <a:ext cx="2466752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负责技术、硬件和工程实现指导</a:t>
            </a:r>
            <a:endParaRPr lang="zh-CN" sz="900" dirty="0"/>
          </a:p>
        </p:txBody>
      </p:sp>
      <p:sp>
        <p:nvSpPr>
          <p:cNvPr id="32" name="Shape 20"/>
          <p:cNvSpPr/>
          <p:nvPr/>
        </p:nvSpPr>
        <p:spPr>
          <a:xfrm>
            <a:off x="5919862" y="4138836"/>
            <a:ext cx="2695798" cy="634082"/>
          </a:xfrm>
          <a:custGeom>
            <a:avLst/>
            <a:gdLst/>
            <a:ahLst/>
            <a:cxnLst/>
            <a:rect l="l" t="t" r="r" b="b"/>
            <a:pathLst>
              <a:path w="2695798" h="634082">
                <a:moveTo>
                  <a:pt x="0" y="0"/>
                </a:moveTo>
                <a:lnTo>
                  <a:pt x="2655707" y="0"/>
                </a:lnTo>
                <a:arcTo hR="40092" wR="40092" stAng="16200000" swAng="5400000"/>
                <a:lnTo>
                  <a:pt x="2695798" y="593991"/>
                </a:lnTo>
                <a:arcTo hR="40092" wR="40092" stAng="0" swAng="5400000"/>
                <a:lnTo>
                  <a:pt x="0" y="634082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33" name="Shape 21"/>
          <p:cNvSpPr/>
          <p:nvPr/>
        </p:nvSpPr>
        <p:spPr>
          <a:xfrm>
            <a:off x="5919862" y="4138836"/>
            <a:ext cx="14288" cy="634082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34" name="Text 22"/>
          <p:cNvSpPr/>
          <p:nvPr/>
        </p:nvSpPr>
        <p:spPr>
          <a:xfrm>
            <a:off x="6034385" y="4253359"/>
            <a:ext cx="2466752" cy="173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🏠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机构导师</a:t>
            </a:r>
            <a:endParaRPr lang="zh-CN" sz="1050" dirty="0"/>
          </a:p>
        </p:txBody>
      </p:sp>
      <p:sp>
        <p:nvSpPr>
          <p:cNvPr id="35" name="Text 23"/>
          <p:cNvSpPr/>
          <p:nvPr/>
        </p:nvSpPr>
        <p:spPr>
          <a:xfrm>
            <a:off x="6034385" y="4486647"/>
            <a:ext cx="2466752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负责老人需求、使用场景与体验验证</a:t>
            </a:r>
            <a:endParaRPr lang="zh-CN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73794"/>
            <a:ext cx="8096845" cy="240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5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项目如何验收和评价？</a:t>
            </a:r>
            <a:endParaRPr lang="zh-CN" sz="1500" dirty="0"/>
          </a:p>
        </p:txBody>
      </p:sp>
      <p:sp>
        <p:nvSpPr>
          <p:cNvPr id="3" name="Text 1"/>
          <p:cNvSpPr/>
          <p:nvPr/>
        </p:nvSpPr>
        <p:spPr>
          <a:xfrm>
            <a:off x="523577" y="816620"/>
            <a:ext cx="8554045" cy="106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评价不能只看机器人外观或对话演示，必须同时评价产品、系统、体验与伦理边界的落实情况。</a:t>
            </a:r>
            <a:endParaRPr lang="zh-CN" sz="600" dirty="0"/>
          </a:p>
        </p:txBody>
      </p:sp>
      <p:sp>
        <p:nvSpPr>
          <p:cNvPr id="4" name="Shape 2"/>
          <p:cNvSpPr/>
          <p:nvPr/>
        </p:nvSpPr>
        <p:spPr>
          <a:xfrm>
            <a:off x="464641" y="980554"/>
            <a:ext cx="3236863" cy="3689152"/>
          </a:xfrm>
          <a:prstGeom prst="roundRect">
            <a:avLst>
              <a:gd name="adj" fmla="val 1820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46422" y="1031677"/>
            <a:ext cx="3073301" cy="120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双交付评价结构</a:t>
            </a:r>
            <a:endParaRPr lang="zh-CN" sz="750" dirty="0"/>
          </a:p>
        </p:txBody>
      </p:sp>
      <p:sp>
        <p:nvSpPr>
          <p:cNvPr id="6" name="Text 4"/>
          <p:cNvSpPr/>
          <p:nvPr/>
        </p:nvSpPr>
        <p:spPr>
          <a:xfrm>
            <a:off x="1579885" y="1741215"/>
            <a:ext cx="1006301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60%</a:t>
            </a:r>
            <a:endParaRPr lang="en-US" sz="16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9454" y="1229916"/>
            <a:ext cx="1227237" cy="1227237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46422" y="2528664"/>
            <a:ext cx="3073301" cy="120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项目交付</a:t>
            </a:r>
            <a:endParaRPr lang="zh-CN" sz="750" dirty="0"/>
          </a:p>
        </p:txBody>
      </p:sp>
      <p:sp>
        <p:nvSpPr>
          <p:cNvPr id="9" name="Text 6"/>
          <p:cNvSpPr/>
          <p:nvPr/>
        </p:nvSpPr>
        <p:spPr>
          <a:xfrm>
            <a:off x="546422" y="2700114"/>
            <a:ext cx="3073301" cy="2128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8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最终完成了什么产品与工程成果：调研报告、AI人格、对话脚本、语音原型、硬件方案、工程验证</a:t>
            </a:r>
            <a:endParaRPr lang="zh-CN" sz="600" dirty="0"/>
          </a:p>
        </p:txBody>
      </p:sp>
      <p:sp>
        <p:nvSpPr>
          <p:cNvPr id="10" name="Text 7"/>
          <p:cNvSpPr/>
          <p:nvPr/>
        </p:nvSpPr>
        <p:spPr>
          <a:xfrm>
            <a:off x="1579885" y="3546872"/>
            <a:ext cx="1006301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40%</a:t>
            </a:r>
            <a:endParaRPr lang="en-US" sz="160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454" y="3035573"/>
            <a:ext cx="1227237" cy="122723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6422" y="4334321"/>
            <a:ext cx="3073301" cy="120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人才交付</a:t>
            </a:r>
            <a:endParaRPr lang="zh-CN" sz="750" dirty="0"/>
          </a:p>
        </p:txBody>
      </p:sp>
      <p:sp>
        <p:nvSpPr>
          <p:cNvPr id="13" name="Text 9"/>
          <p:cNvSpPr/>
          <p:nvPr/>
        </p:nvSpPr>
        <p:spPr>
          <a:xfrm>
            <a:off x="546422" y="4505771"/>
            <a:ext cx="3073301" cy="106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项目过程中形成了什么能力：知识应用、工程实践、团队协作、创新思维、职业素养</a:t>
            </a:r>
            <a:endParaRPr lang="zh-CN" sz="600" dirty="0"/>
          </a:p>
        </p:txBody>
      </p:sp>
      <p:sp>
        <p:nvSpPr>
          <p:cNvPr id="14" name="Text 10"/>
          <p:cNvSpPr/>
          <p:nvPr/>
        </p:nvSpPr>
        <p:spPr>
          <a:xfrm>
            <a:off x="3846909" y="1031677"/>
            <a:ext cx="4778276" cy="120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三次质量门</a:t>
            </a:r>
            <a:endParaRPr lang="zh-CN" sz="750" dirty="0"/>
          </a:p>
        </p:txBody>
      </p:sp>
      <p:sp>
        <p:nvSpPr>
          <p:cNvPr id="15" name="Shape 11"/>
          <p:cNvSpPr/>
          <p:nvPr/>
        </p:nvSpPr>
        <p:spPr>
          <a:xfrm>
            <a:off x="3969618" y="1291307"/>
            <a:ext cx="4655493" cy="81781"/>
          </a:xfrm>
          <a:prstGeom prst="roundRect">
            <a:avLst>
              <a:gd name="adj" fmla="val 4202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3846909" y="1209526"/>
            <a:ext cx="245418" cy="245418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08227" y="1270918"/>
            <a:ext cx="122709" cy="12270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3928690" y="1506066"/>
            <a:ext cx="4614714" cy="1250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🚪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终审验收（第三次）</a:t>
            </a:r>
            <a:endParaRPr lang="zh-CN" sz="750" dirty="0"/>
          </a:p>
        </p:txBody>
      </p:sp>
      <p:sp>
        <p:nvSpPr>
          <p:cNvPr id="19" name="Text 14"/>
          <p:cNvSpPr/>
          <p:nvPr/>
        </p:nvSpPr>
        <p:spPr>
          <a:xfrm>
            <a:off x="3928690" y="1682279"/>
            <a:ext cx="4614714" cy="106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成果完整、演示稳定、答辩清晰、伦理边界落实</a:t>
            </a:r>
            <a:endParaRPr lang="zh-CN" sz="600" dirty="0"/>
          </a:p>
        </p:txBody>
      </p:sp>
      <p:sp>
        <p:nvSpPr>
          <p:cNvPr id="20" name="Shape 15"/>
          <p:cNvSpPr/>
          <p:nvPr/>
        </p:nvSpPr>
        <p:spPr>
          <a:xfrm>
            <a:off x="4092327" y="2003375"/>
            <a:ext cx="4532784" cy="81781"/>
          </a:xfrm>
          <a:prstGeom prst="roundRect">
            <a:avLst>
              <a:gd name="adj" fmla="val 4202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3969618" y="1921594"/>
            <a:ext cx="245418" cy="245418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30935" y="1982986"/>
            <a:ext cx="122709" cy="122709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051399" y="2218134"/>
            <a:ext cx="4492005" cy="1250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🔧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工程验收（第二次）</a:t>
            </a:r>
            <a:endParaRPr lang="zh-CN" sz="750" dirty="0"/>
          </a:p>
        </p:txBody>
      </p:sp>
      <p:sp>
        <p:nvSpPr>
          <p:cNvPr id="24" name="Text 18"/>
          <p:cNvSpPr/>
          <p:nvPr/>
        </p:nvSpPr>
        <p:spPr>
          <a:xfrm>
            <a:off x="4051399" y="2394347"/>
            <a:ext cx="4492005" cy="106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语音交互原型、硬件方案和核心指标是否通过验证</a:t>
            </a:r>
            <a:endParaRPr lang="zh-CN" sz="600" dirty="0"/>
          </a:p>
        </p:txBody>
      </p:sp>
      <p:sp>
        <p:nvSpPr>
          <p:cNvPr id="25" name="Shape 19"/>
          <p:cNvSpPr/>
          <p:nvPr/>
        </p:nvSpPr>
        <p:spPr>
          <a:xfrm>
            <a:off x="4215036" y="2715444"/>
            <a:ext cx="4410075" cy="81781"/>
          </a:xfrm>
          <a:prstGeom prst="roundRect">
            <a:avLst>
              <a:gd name="adj" fmla="val 4202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6" name="Shape 20"/>
          <p:cNvSpPr/>
          <p:nvPr/>
        </p:nvSpPr>
        <p:spPr>
          <a:xfrm>
            <a:off x="4092327" y="2633663"/>
            <a:ext cx="245418" cy="245418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53644" y="2695054"/>
            <a:ext cx="122709" cy="122709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4174108" y="2930203"/>
            <a:ext cx="4369296" cy="1250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💡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概念验收（第一次）</a:t>
            </a:r>
            <a:endParaRPr lang="zh-CN" sz="750" dirty="0"/>
          </a:p>
        </p:txBody>
      </p:sp>
      <p:sp>
        <p:nvSpPr>
          <p:cNvPr id="29" name="Text 22"/>
          <p:cNvSpPr/>
          <p:nvPr/>
        </p:nvSpPr>
        <p:spPr>
          <a:xfrm>
            <a:off x="4174108" y="3106415"/>
            <a:ext cx="4369296" cy="106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需求、人格、脚本与产品方向是否匹配</a:t>
            </a:r>
            <a:endParaRPr lang="zh-CN" sz="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5493"/>
            <a:ext cx="8096845" cy="3248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项目启动：现在需要完成什么？</a:t>
            </a:r>
            <a:endParaRPr lang="zh-CN" sz="2000" dirty="0"/>
          </a:p>
        </p:txBody>
      </p:sp>
      <p:sp>
        <p:nvSpPr>
          <p:cNvPr id="3" name="Text 1"/>
          <p:cNvSpPr/>
          <p:nvPr/>
        </p:nvSpPr>
        <p:spPr>
          <a:xfrm>
            <a:off x="523577" y="933301"/>
            <a:ext cx="391373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今天需要完成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1188839"/>
            <a:ext cx="4370933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172720" indent="-172720">
              <a:lnSpc>
                <a:spcPct val="123000"/>
              </a:lnSpc>
              <a:buSzPct val="100000"/>
              <a:buChar char="​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组建项目团队，确认岗位分工</a:t>
            </a:r>
            <a:endParaRPr lang="zh-CN" sz="850" dirty="0"/>
          </a:p>
        </p:txBody>
      </p:sp>
      <p:sp>
        <p:nvSpPr>
          <p:cNvPr id="5" name="Shape 3"/>
          <p:cNvSpPr/>
          <p:nvPr/>
        </p:nvSpPr>
        <p:spPr>
          <a:xfrm>
            <a:off x="523577" y="1214958"/>
            <a:ext cx="110430" cy="110430"/>
          </a:xfrm>
          <a:prstGeom prst="roundRect">
            <a:avLst>
              <a:gd name="adj" fmla="val 42010"/>
            </a:avLst>
          </a:prstGeom>
          <a:noFill/>
          <a:ln w="9525">
            <a:solidFill>
              <a:srgbClr val="E851B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23577" y="1384250"/>
            <a:ext cx="4370933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172720" indent="-172720">
              <a:lnSpc>
                <a:spcPct val="123000"/>
              </a:lnSpc>
              <a:buSzPct val="100000"/>
              <a:buChar char="​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领取项目任务书与活页工作页</a:t>
            </a:r>
            <a:endParaRPr lang="zh-CN" sz="850" dirty="0"/>
          </a:p>
        </p:txBody>
      </p:sp>
      <p:sp>
        <p:nvSpPr>
          <p:cNvPr id="7" name="Shape 5"/>
          <p:cNvSpPr/>
          <p:nvPr/>
        </p:nvSpPr>
        <p:spPr>
          <a:xfrm>
            <a:off x="523577" y="1410370"/>
            <a:ext cx="110430" cy="110430"/>
          </a:xfrm>
          <a:prstGeom prst="roundRect">
            <a:avLst>
              <a:gd name="adj" fmla="val 42010"/>
            </a:avLst>
          </a:prstGeom>
          <a:noFill/>
          <a:ln w="9525">
            <a:solidFill>
              <a:srgbClr val="E851B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23577" y="1579662"/>
            <a:ext cx="4370933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172720" indent="-172720">
              <a:lnSpc>
                <a:spcPct val="123000"/>
              </a:lnSpc>
              <a:buSzPct val="100000"/>
              <a:buChar char="​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建立项目文件目录，确定命名规则</a:t>
            </a:r>
            <a:endParaRPr lang="zh-CN" sz="850" dirty="0"/>
          </a:p>
        </p:txBody>
      </p:sp>
      <p:sp>
        <p:nvSpPr>
          <p:cNvPr id="9" name="Shape 7"/>
          <p:cNvSpPr/>
          <p:nvPr/>
        </p:nvSpPr>
        <p:spPr>
          <a:xfrm>
            <a:off x="523577" y="1605781"/>
            <a:ext cx="110430" cy="110430"/>
          </a:xfrm>
          <a:prstGeom prst="roundRect">
            <a:avLst>
              <a:gd name="adj" fmla="val 42010"/>
            </a:avLst>
          </a:prstGeom>
          <a:noFill/>
          <a:ln w="9525">
            <a:solidFill>
              <a:srgbClr val="E851B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23577" y="1775073"/>
            <a:ext cx="4370933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172720" indent="-172720">
              <a:lnSpc>
                <a:spcPct val="123000"/>
              </a:lnSpc>
              <a:buSzPct val="100000"/>
              <a:buChar char="​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选择产品方向并说明选择理由</a:t>
            </a:r>
            <a:endParaRPr lang="zh-CN" sz="850" dirty="0"/>
          </a:p>
        </p:txBody>
      </p:sp>
      <p:sp>
        <p:nvSpPr>
          <p:cNvPr id="11" name="Shape 9"/>
          <p:cNvSpPr/>
          <p:nvPr/>
        </p:nvSpPr>
        <p:spPr>
          <a:xfrm>
            <a:off x="523577" y="1801192"/>
            <a:ext cx="110430" cy="110430"/>
          </a:xfrm>
          <a:prstGeom prst="roundRect">
            <a:avLst>
              <a:gd name="adj" fmla="val 42010"/>
            </a:avLst>
          </a:prstGeom>
          <a:noFill/>
          <a:ln w="9525">
            <a:solidFill>
              <a:srgbClr val="E851B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23577" y="1970484"/>
            <a:ext cx="4370933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172720" indent="-172720">
              <a:lnSpc>
                <a:spcPct val="123000"/>
              </a:lnSpc>
              <a:buSzPct val="100000"/>
              <a:buChar char="​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准备老人与护理人员访谈提纲</a:t>
            </a:r>
            <a:endParaRPr lang="zh-CN" sz="850" dirty="0"/>
          </a:p>
        </p:txBody>
      </p:sp>
      <p:sp>
        <p:nvSpPr>
          <p:cNvPr id="13" name="Shape 11"/>
          <p:cNvSpPr/>
          <p:nvPr/>
        </p:nvSpPr>
        <p:spPr>
          <a:xfrm>
            <a:off x="523577" y="1996604"/>
            <a:ext cx="110430" cy="110430"/>
          </a:xfrm>
          <a:prstGeom prst="roundRect">
            <a:avLst>
              <a:gd name="adj" fmla="val 42010"/>
            </a:avLst>
          </a:prstGeom>
          <a:noFill/>
          <a:ln w="9525">
            <a:solidFill>
              <a:srgbClr val="E851B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23577" y="2165896"/>
            <a:ext cx="4370933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172720" indent="-172720">
              <a:lnSpc>
                <a:spcPct val="123000"/>
              </a:lnSpc>
              <a:buSzPct val="100000"/>
              <a:buChar char="​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了解孤独感与情感需求评估工具</a:t>
            </a:r>
            <a:endParaRPr lang="zh-CN" sz="850" dirty="0"/>
          </a:p>
        </p:txBody>
      </p:sp>
      <p:sp>
        <p:nvSpPr>
          <p:cNvPr id="15" name="Shape 13"/>
          <p:cNvSpPr/>
          <p:nvPr/>
        </p:nvSpPr>
        <p:spPr>
          <a:xfrm>
            <a:off x="523577" y="2192015"/>
            <a:ext cx="110430" cy="110430"/>
          </a:xfrm>
          <a:prstGeom prst="roundRect">
            <a:avLst>
              <a:gd name="adj" fmla="val 42010"/>
            </a:avLst>
          </a:prstGeom>
          <a:noFill/>
          <a:ln w="9525">
            <a:solidFill>
              <a:srgbClr val="E851B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23577" y="2361307"/>
            <a:ext cx="4370933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172720" indent="-172720">
              <a:lnSpc>
                <a:spcPct val="123000"/>
              </a:lnSpc>
              <a:buSzPct val="100000"/>
              <a:buChar char="​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明确知情同意与隐私保护要求</a:t>
            </a:r>
            <a:endParaRPr lang="zh-CN" sz="850" dirty="0"/>
          </a:p>
        </p:txBody>
      </p:sp>
      <p:sp>
        <p:nvSpPr>
          <p:cNvPr id="17" name="Shape 15"/>
          <p:cNvSpPr/>
          <p:nvPr/>
        </p:nvSpPr>
        <p:spPr>
          <a:xfrm>
            <a:off x="523577" y="2387426"/>
            <a:ext cx="110430" cy="110430"/>
          </a:xfrm>
          <a:prstGeom prst="roundRect">
            <a:avLst>
              <a:gd name="adj" fmla="val 42010"/>
            </a:avLst>
          </a:prstGeom>
          <a:noFill/>
          <a:ln w="9525">
            <a:solidFill>
              <a:srgbClr val="E851B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23577" y="2617291"/>
            <a:ext cx="391373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工具准备</a:t>
            </a:r>
            <a:endParaRPr lang="zh-CN" sz="1000" dirty="0"/>
          </a:p>
        </p:txBody>
      </p:sp>
      <p:sp>
        <p:nvSpPr>
          <p:cNvPr id="19" name="Shape 17"/>
          <p:cNvSpPr/>
          <p:nvPr/>
        </p:nvSpPr>
        <p:spPr>
          <a:xfrm>
            <a:off x="523577" y="2945160"/>
            <a:ext cx="55215" cy="55215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0" name="Text 18"/>
          <p:cNvSpPr/>
          <p:nvPr/>
        </p:nvSpPr>
        <p:spPr>
          <a:xfrm>
            <a:off x="671959" y="2884438"/>
            <a:ext cx="1750219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界面与交互原型工具</a:t>
            </a:r>
            <a:endParaRPr lang="zh-CN" sz="850" dirty="0"/>
          </a:p>
        </p:txBody>
      </p:sp>
      <p:sp>
        <p:nvSpPr>
          <p:cNvPr id="21" name="Shape 19"/>
          <p:cNvSpPr/>
          <p:nvPr/>
        </p:nvSpPr>
        <p:spPr>
          <a:xfrm>
            <a:off x="2538636" y="2945160"/>
            <a:ext cx="55215" cy="55215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2" name="Text 20"/>
          <p:cNvSpPr/>
          <p:nvPr/>
        </p:nvSpPr>
        <p:spPr>
          <a:xfrm>
            <a:off x="2687017" y="2884438"/>
            <a:ext cx="1750293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AI对话与文本工具</a:t>
            </a:r>
            <a:endParaRPr lang="zh-CN" sz="850" dirty="0"/>
          </a:p>
        </p:txBody>
      </p:sp>
      <p:sp>
        <p:nvSpPr>
          <p:cNvPr id="23" name="Shape 21"/>
          <p:cNvSpPr/>
          <p:nvPr/>
        </p:nvSpPr>
        <p:spPr>
          <a:xfrm>
            <a:off x="523577" y="3294311"/>
            <a:ext cx="55215" cy="55215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4" name="Text 22"/>
          <p:cNvSpPr/>
          <p:nvPr/>
        </p:nvSpPr>
        <p:spPr>
          <a:xfrm>
            <a:off x="671959" y="3233589"/>
            <a:ext cx="1750219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语音识别与合成工具</a:t>
            </a:r>
            <a:endParaRPr lang="zh-CN" sz="850" dirty="0"/>
          </a:p>
        </p:txBody>
      </p:sp>
      <p:sp>
        <p:nvSpPr>
          <p:cNvPr id="25" name="Shape 23"/>
          <p:cNvSpPr/>
          <p:nvPr/>
        </p:nvSpPr>
        <p:spPr>
          <a:xfrm>
            <a:off x="2538636" y="3294311"/>
            <a:ext cx="55215" cy="55215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6" name="Text 24"/>
          <p:cNvSpPr/>
          <p:nvPr/>
        </p:nvSpPr>
        <p:spPr>
          <a:xfrm>
            <a:off x="2687017" y="3233589"/>
            <a:ext cx="1750293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硬件原型与协作文档工具</a:t>
            </a:r>
            <a:endParaRPr lang="zh-CN" sz="850" dirty="0"/>
          </a:p>
        </p:txBody>
      </p:sp>
      <p:sp>
        <p:nvSpPr>
          <p:cNvPr id="27" name="Text 25"/>
          <p:cNvSpPr/>
          <p:nvPr/>
        </p:nvSpPr>
        <p:spPr>
          <a:xfrm>
            <a:off x="4711452" y="933301"/>
            <a:ext cx="391373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选择产品方向时需回答</a:t>
            </a:r>
            <a:endParaRPr lang="zh-CN" sz="1000" dirty="0"/>
          </a:p>
        </p:txBody>
      </p:sp>
      <p:pic>
        <p:nvPicPr>
          <p:cNvPr id="28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11452" y="1200448"/>
            <a:ext cx="1910283" cy="729258"/>
          </a:xfrm>
          <a:prstGeom prst="rect">
            <a:avLst/>
          </a:prstGeom>
        </p:spPr>
      </p:pic>
      <p:sp>
        <p:nvSpPr>
          <p:cNvPr id="29" name="Text 26"/>
          <p:cNvSpPr/>
          <p:nvPr/>
        </p:nvSpPr>
        <p:spPr>
          <a:xfrm>
            <a:off x="5600291" y="1283271"/>
            <a:ext cx="132531" cy="1656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000" dirty="0"/>
          </a:p>
        </p:txBody>
      </p:sp>
      <p:sp>
        <p:nvSpPr>
          <p:cNvPr id="30" name="Text 27"/>
          <p:cNvSpPr/>
          <p:nvPr/>
        </p:nvSpPr>
        <p:spPr>
          <a:xfrm>
            <a:off x="4836170" y="1642170"/>
            <a:ext cx="166084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目标老人是谁？</a:t>
            </a:r>
            <a:endParaRPr lang="zh-CN" sz="850" dirty="0"/>
          </a:p>
        </p:txBody>
      </p:sp>
      <p:pic>
        <p:nvPicPr>
          <p:cNvPr id="3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14902" y="1200448"/>
            <a:ext cx="1910283" cy="729258"/>
          </a:xfrm>
          <a:prstGeom prst="rect">
            <a:avLst/>
          </a:prstGeom>
        </p:spPr>
      </p:pic>
      <p:sp>
        <p:nvSpPr>
          <p:cNvPr id="32" name="Text 28"/>
          <p:cNvSpPr/>
          <p:nvPr/>
        </p:nvSpPr>
        <p:spPr>
          <a:xfrm>
            <a:off x="7603741" y="1283271"/>
            <a:ext cx="132531" cy="1656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000" dirty="0"/>
          </a:p>
        </p:txBody>
      </p:sp>
      <p:sp>
        <p:nvSpPr>
          <p:cNvPr id="33" name="Text 29"/>
          <p:cNvSpPr/>
          <p:nvPr/>
        </p:nvSpPr>
        <p:spPr>
          <a:xfrm>
            <a:off x="6839620" y="1642170"/>
            <a:ext cx="166084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主要使用场景是什么？</a:t>
            </a:r>
            <a:endParaRPr lang="zh-CN" sz="850" dirty="0"/>
          </a:p>
        </p:txBody>
      </p:sp>
      <p:pic>
        <p:nvPicPr>
          <p:cNvPr id="34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11452" y="2022872"/>
            <a:ext cx="1910283" cy="729258"/>
          </a:xfrm>
          <a:prstGeom prst="rect">
            <a:avLst/>
          </a:prstGeom>
        </p:spPr>
      </p:pic>
      <p:sp>
        <p:nvSpPr>
          <p:cNvPr id="35" name="Text 30"/>
          <p:cNvSpPr/>
          <p:nvPr/>
        </p:nvSpPr>
        <p:spPr>
          <a:xfrm>
            <a:off x="5600291" y="2105695"/>
            <a:ext cx="132531" cy="1656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000" dirty="0"/>
          </a:p>
        </p:txBody>
      </p:sp>
      <p:sp>
        <p:nvSpPr>
          <p:cNvPr id="36" name="Text 31"/>
          <p:cNvSpPr/>
          <p:nvPr/>
        </p:nvSpPr>
        <p:spPr>
          <a:xfrm>
            <a:off x="4836170" y="2464594"/>
            <a:ext cx="166084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为什么选择这种产品形态？</a:t>
            </a:r>
            <a:endParaRPr lang="zh-CN" sz="850" dirty="0"/>
          </a:p>
        </p:txBody>
      </p:sp>
      <p:pic>
        <p:nvPicPr>
          <p:cNvPr id="37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14902" y="2022872"/>
            <a:ext cx="1910283" cy="729258"/>
          </a:xfrm>
          <a:prstGeom prst="rect">
            <a:avLst/>
          </a:prstGeom>
        </p:spPr>
      </p:pic>
      <p:sp>
        <p:nvSpPr>
          <p:cNvPr id="38" name="Text 32"/>
          <p:cNvSpPr/>
          <p:nvPr/>
        </p:nvSpPr>
        <p:spPr>
          <a:xfrm>
            <a:off x="7603741" y="2105695"/>
            <a:ext cx="132531" cy="1656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000" dirty="0"/>
          </a:p>
        </p:txBody>
      </p:sp>
      <p:sp>
        <p:nvSpPr>
          <p:cNvPr id="39" name="Text 33"/>
          <p:cNvSpPr/>
          <p:nvPr/>
        </p:nvSpPr>
        <p:spPr>
          <a:xfrm>
            <a:off x="6839620" y="2464594"/>
            <a:ext cx="166084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核心情感需求是什么？</a:t>
            </a:r>
            <a:endParaRPr lang="zh-CN" sz="850" dirty="0"/>
          </a:p>
        </p:txBody>
      </p:sp>
      <p:pic>
        <p:nvPicPr>
          <p:cNvPr id="40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11452" y="2845296"/>
            <a:ext cx="3913733" cy="729258"/>
          </a:xfrm>
          <a:prstGeom prst="rect">
            <a:avLst/>
          </a:prstGeom>
        </p:spPr>
      </p:pic>
      <p:sp>
        <p:nvSpPr>
          <p:cNvPr id="41" name="Text 34"/>
          <p:cNvSpPr/>
          <p:nvPr/>
        </p:nvSpPr>
        <p:spPr>
          <a:xfrm>
            <a:off x="6602053" y="2928119"/>
            <a:ext cx="132531" cy="1656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000" dirty="0"/>
          </a:p>
        </p:txBody>
      </p:sp>
      <p:sp>
        <p:nvSpPr>
          <p:cNvPr id="42" name="Text 35"/>
          <p:cNvSpPr/>
          <p:nvPr/>
        </p:nvSpPr>
        <p:spPr>
          <a:xfrm>
            <a:off x="4836170" y="3287018"/>
            <a:ext cx="366429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需要哪些技术能力？</a:t>
            </a:r>
            <a:endParaRPr lang="zh-CN" sz="850" dirty="0"/>
          </a:p>
        </p:txBody>
      </p:sp>
      <p:sp>
        <p:nvSpPr>
          <p:cNvPr id="43" name="Shape 36"/>
          <p:cNvSpPr/>
          <p:nvPr/>
        </p:nvSpPr>
        <p:spPr>
          <a:xfrm>
            <a:off x="4711452" y="3679329"/>
            <a:ext cx="3913733" cy="548580"/>
          </a:xfrm>
          <a:prstGeom prst="roundRect">
            <a:avLst>
              <a:gd name="adj" fmla="val 8457"/>
            </a:avLst>
          </a:prstGeom>
          <a:solidFill>
            <a:srgbClr val="F9D2EB"/>
          </a:solidFill>
          <a:ln/>
        </p:spPr>
      </p:sp>
      <p:pic>
        <p:nvPicPr>
          <p:cNvPr id="44" name="Image 5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21882" y="3835003"/>
            <a:ext cx="138038" cy="110430"/>
          </a:xfrm>
          <a:prstGeom prst="rect">
            <a:avLst/>
          </a:prstGeom>
        </p:spPr>
      </p:pic>
      <p:sp>
        <p:nvSpPr>
          <p:cNvPr id="45" name="Text 37"/>
          <p:cNvSpPr/>
          <p:nvPr/>
        </p:nvSpPr>
        <p:spPr>
          <a:xfrm>
            <a:off x="5070351" y="3790801"/>
            <a:ext cx="3444404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下一阶段：项目四知识讲解将系统学习老年心理与情感需求、大模型对话引擎、多模态情感识别、AI人格、适老化语音交互与伦理规范。</a:t>
            </a:r>
            <a:endParaRPr lang="zh-CN" sz="850" dirty="0"/>
          </a:p>
        </p:txBody>
      </p:sp>
      <p:sp>
        <p:nvSpPr>
          <p:cNvPr id="46" name="Text 38"/>
          <p:cNvSpPr/>
          <p:nvPr/>
        </p:nvSpPr>
        <p:spPr>
          <a:xfrm>
            <a:off x="4877098" y="4416549"/>
            <a:ext cx="4205288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先理解老人，再设计人格；先定义关系，再设计机器人。</a:t>
            </a:r>
            <a:endParaRPr lang="zh-CN" sz="850" dirty="0"/>
          </a:p>
        </p:txBody>
      </p:sp>
      <p:sp>
        <p:nvSpPr>
          <p:cNvPr id="47" name="Shape 39"/>
          <p:cNvSpPr/>
          <p:nvPr/>
        </p:nvSpPr>
        <p:spPr>
          <a:xfrm>
            <a:off x="4711452" y="4332684"/>
            <a:ext cx="14288" cy="330547"/>
          </a:xfrm>
          <a:prstGeom prst="roundRect">
            <a:avLst>
              <a:gd name="adj" fmla="val 49998"/>
            </a:avLst>
          </a:prstGeom>
          <a:solidFill>
            <a:srgbClr val="E851B2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02506"/>
            <a:ext cx="8096845" cy="372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从"守护老人安全"走向"回应老人情感"</a:t>
            </a:r>
            <a:endParaRPr lang="zh-CN" sz="2300" dirty="0"/>
          </a:p>
        </p:txBody>
      </p:sp>
      <p:sp>
        <p:nvSpPr>
          <p:cNvPr id="3" name="Text 1"/>
          <p:cNvSpPr/>
          <p:nvPr/>
        </p:nvSpPr>
        <p:spPr>
          <a:xfrm>
            <a:off x="523577" y="1021110"/>
            <a:ext cx="8554045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智慧养老不仅要守住生命安全，也要回应精神与情感需求。项目四标志着一次关键的能力升级。</a:t>
            </a:r>
            <a:endParaRPr lang="zh-CN" sz="950" dirty="0"/>
          </a:p>
        </p:txBody>
      </p:sp>
      <p:sp>
        <p:nvSpPr>
          <p:cNvPr id="4" name="Text 2"/>
          <p:cNvSpPr/>
          <p:nvPr/>
        </p:nvSpPr>
        <p:spPr>
          <a:xfrm>
            <a:off x="523577" y="1481733"/>
            <a:ext cx="3893716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前序项目重点解决</a:t>
            </a:r>
            <a:endParaRPr lang="zh-CN" sz="11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806401"/>
            <a:ext cx="3893716" cy="79585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21816" y="1947490"/>
            <a:ext cx="3554388" cy="191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🛡️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安全监护</a:t>
            </a:r>
            <a:endParaRPr lang="zh-CN" sz="1150" dirty="0"/>
          </a:p>
        </p:txBody>
      </p:sp>
      <p:sp>
        <p:nvSpPr>
          <p:cNvPr id="7" name="Text 4"/>
          <p:cNvSpPr/>
          <p:nvPr/>
        </p:nvSpPr>
        <p:spPr>
          <a:xfrm>
            <a:off x="721816" y="2261518"/>
            <a:ext cx="3554388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老人会不会跌倒，异常能不能及时发现</a:t>
            </a:r>
            <a:endParaRPr lang="zh-CN" sz="9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2725043"/>
            <a:ext cx="3893716" cy="79585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21816" y="2866132"/>
            <a:ext cx="3554388" cy="191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🔗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设备协同</a:t>
            </a:r>
            <a:endParaRPr lang="zh-CN" sz="1150" dirty="0"/>
          </a:p>
        </p:txBody>
      </p:sp>
      <p:sp>
        <p:nvSpPr>
          <p:cNvPr id="10" name="Text 6"/>
          <p:cNvSpPr/>
          <p:nvPr/>
        </p:nvSpPr>
        <p:spPr>
          <a:xfrm>
            <a:off x="721816" y="3180159"/>
            <a:ext cx="3554388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机构风险闭环，平台与人员协同</a:t>
            </a:r>
            <a:endParaRPr lang="zh-CN" sz="9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3643685"/>
            <a:ext cx="3893716" cy="79585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21816" y="3784774"/>
            <a:ext cx="3554388" cy="191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📡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风险监测</a:t>
            </a:r>
            <a:endParaRPr lang="zh-CN" sz="1150" dirty="0"/>
          </a:p>
        </p:txBody>
      </p:sp>
      <p:sp>
        <p:nvSpPr>
          <p:cNvPr id="13" name="Text 8"/>
          <p:cNvSpPr/>
          <p:nvPr/>
        </p:nvSpPr>
        <p:spPr>
          <a:xfrm>
            <a:off x="721816" y="4098801"/>
            <a:ext cx="3554388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雷达、手环、安全告警与平台管理</a:t>
            </a:r>
            <a:endParaRPr lang="zh-CN" sz="950" dirty="0"/>
          </a:p>
        </p:txBody>
      </p:sp>
      <p:sp>
        <p:nvSpPr>
          <p:cNvPr id="14" name="Shape 9"/>
          <p:cNvSpPr/>
          <p:nvPr/>
        </p:nvSpPr>
        <p:spPr>
          <a:xfrm>
            <a:off x="4640163" y="1358950"/>
            <a:ext cx="4076328" cy="3382045"/>
          </a:xfrm>
          <a:prstGeom prst="roundRect">
            <a:avLst>
              <a:gd name="adj" fmla="val 2700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15" name="Text 10"/>
          <p:cNvSpPr/>
          <p:nvPr/>
        </p:nvSpPr>
        <p:spPr>
          <a:xfrm>
            <a:off x="4766965" y="1481733"/>
            <a:ext cx="3822725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项目四关注的新问题</a:t>
            </a:r>
            <a:endParaRPr lang="zh-CN" sz="1150" dirty="0"/>
          </a:p>
        </p:txBody>
      </p:sp>
      <p:sp>
        <p:nvSpPr>
          <p:cNvPr id="16" name="Text 11"/>
          <p:cNvSpPr/>
          <p:nvPr/>
        </p:nvSpPr>
        <p:spPr>
          <a:xfrm>
            <a:off x="4766965" y="1790998"/>
            <a:ext cx="3822725" cy="3993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老人虽然安全，但是否仍然孤独？有人照料生活，是否有人愿意听他说话？有智能设备，是否有真正自然的情感交流？</a:t>
            </a:r>
            <a:endParaRPr lang="zh-CN" sz="950" dirty="0"/>
          </a:p>
        </p:txBody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14515" y="2332360"/>
            <a:ext cx="190202" cy="19020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179070" y="2328490"/>
            <a:ext cx="3410620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风险监测 → 情感理解</a:t>
            </a:r>
            <a:endParaRPr lang="zh-CN" sz="1150" dirty="0"/>
          </a:p>
        </p:txBody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14515" y="2962349"/>
            <a:ext cx="190202" cy="190202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5179070" y="2958480"/>
            <a:ext cx="3410620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设备控制 → 自然对话</a:t>
            </a:r>
            <a:endParaRPr lang="zh-CN" sz="1150" dirty="0"/>
          </a:p>
        </p:txBody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814515" y="3592339"/>
            <a:ext cx="190202" cy="190202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5179070" y="3588469"/>
            <a:ext cx="3410620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功能设计 → AI人格设计</a:t>
            </a:r>
            <a:endParaRPr lang="zh-CN" sz="1150" dirty="0"/>
          </a:p>
        </p:txBody>
      </p:sp>
      <p:pic>
        <p:nvPicPr>
          <p:cNvPr id="23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814515" y="4222328"/>
            <a:ext cx="190202" cy="190202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5179070" y="4218459"/>
            <a:ext cx="3410620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单次交互 → 长期陪伴关系</a:t>
            </a:r>
            <a:endParaRPr lang="zh-CN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461665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孤独，是一种看不见的养老风险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3952577" y="1173807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通常最先关注的问题</a:t>
            </a:r>
            <a:endParaRPr lang="zh-CN" sz="1200" dirty="0"/>
          </a:p>
        </p:txBody>
      </p:sp>
      <p:sp>
        <p:nvSpPr>
          <p:cNvPr id="5" name="Shape 2"/>
          <p:cNvSpPr/>
          <p:nvPr/>
        </p:nvSpPr>
        <p:spPr>
          <a:xfrm>
            <a:off x="3952577" y="1513582"/>
            <a:ext cx="2174230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088234" y="1649239"/>
            <a:ext cx="19029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吃饭与睡眠</a:t>
            </a:r>
            <a:endParaRPr lang="zh-CN" sz="1200" dirty="0"/>
          </a:p>
        </p:txBody>
      </p:sp>
      <p:sp>
        <p:nvSpPr>
          <p:cNvPr id="7" name="Shape 4"/>
          <p:cNvSpPr/>
          <p:nvPr/>
        </p:nvSpPr>
        <p:spPr>
          <a:xfrm>
            <a:off x="3952577" y="2108299"/>
            <a:ext cx="2174230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088234" y="2243956"/>
            <a:ext cx="19029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用药与跌倒</a:t>
            </a:r>
            <a:endParaRPr lang="zh-CN" sz="1200" dirty="0"/>
          </a:p>
        </p:txBody>
      </p:sp>
      <p:sp>
        <p:nvSpPr>
          <p:cNvPr id="9" name="Shape 6"/>
          <p:cNvSpPr/>
          <p:nvPr/>
        </p:nvSpPr>
        <p:spPr>
          <a:xfrm>
            <a:off x="3952577" y="2703016"/>
            <a:ext cx="2174230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088234" y="2838673"/>
            <a:ext cx="19029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走失与突发疾病</a:t>
            </a:r>
            <a:endParaRPr lang="zh-CN" sz="1200" dirty="0"/>
          </a:p>
        </p:txBody>
      </p:sp>
      <p:sp>
        <p:nvSpPr>
          <p:cNvPr id="11" name="Text 8"/>
          <p:cNvSpPr/>
          <p:nvPr/>
        </p:nvSpPr>
        <p:spPr>
          <a:xfrm>
            <a:off x="3952577" y="3314105"/>
            <a:ext cx="21742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这些问题看得见，也容易被记录。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但老人的孤独往往不容易被发现。</a:t>
            </a:r>
            <a:endParaRPr lang="zh-CN" sz="1000" dirty="0"/>
          </a:p>
        </p:txBody>
      </p:sp>
      <p:sp>
        <p:nvSpPr>
          <p:cNvPr id="12" name="Text 9"/>
          <p:cNvSpPr/>
          <p:nvPr/>
        </p:nvSpPr>
        <p:spPr>
          <a:xfrm>
            <a:off x="4148882" y="3997970"/>
            <a:ext cx="1977926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"我不怕死，我怕没人说话。"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——一位独居老人</a:t>
            </a:r>
            <a:endParaRPr lang="zh-CN" sz="1000" dirty="0"/>
          </a:p>
        </p:txBody>
      </p:sp>
      <p:sp>
        <p:nvSpPr>
          <p:cNvPr id="13" name="Shape 10"/>
          <p:cNvSpPr/>
          <p:nvPr/>
        </p:nvSpPr>
        <p:spPr>
          <a:xfrm>
            <a:off x="3952577" y="3880172"/>
            <a:ext cx="14288" cy="654397"/>
          </a:xfrm>
          <a:prstGeom prst="roundRect">
            <a:avLst>
              <a:gd name="adj" fmla="val 49998"/>
            </a:avLst>
          </a:prstGeom>
          <a:solidFill>
            <a:srgbClr val="E851B2"/>
          </a:solidFill>
          <a:ln/>
        </p:spPr>
      </p:sp>
      <p:sp>
        <p:nvSpPr>
          <p:cNvPr id="14" name="Text 11"/>
          <p:cNvSpPr/>
          <p:nvPr/>
        </p:nvSpPr>
        <p:spPr>
          <a:xfrm>
            <a:off x="6450955" y="1173807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孤独的常见表现</a:t>
            </a:r>
            <a:endParaRPr lang="zh-CN" sz="1200" dirty="0"/>
          </a:p>
        </p:txBody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36668" y="1499295"/>
            <a:ext cx="2188518" cy="237976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6610424" y="1513582"/>
            <a:ext cx="201476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长时间沉默，减少与他人交流</a:t>
            </a:r>
            <a:endParaRPr lang="zh-CN" sz="1000" dirty="0"/>
          </a:p>
        </p:txBody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36668" y="1970484"/>
            <a:ext cx="2188518" cy="23797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610424" y="1984772"/>
            <a:ext cx="201476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不愿参加活动，反复讲述过去</a:t>
            </a:r>
            <a:endParaRPr lang="zh-CN" sz="1000" dirty="0"/>
          </a:p>
        </p:txBody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36668" y="2441674"/>
            <a:ext cx="2188518" cy="23797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610424" y="2455962"/>
            <a:ext cx="201476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情绪低落，对生活失去兴趣</a:t>
            </a:r>
            <a:endParaRPr lang="zh-CN" sz="1000" dirty="0"/>
          </a:p>
        </p:txBody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36668" y="2912864"/>
            <a:ext cx="2188518" cy="237976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6610424" y="2927152"/>
            <a:ext cx="201476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逐渐与家庭和社会脱离联系</a:t>
            </a:r>
            <a:endParaRPr lang="zh-CN" sz="1000" dirty="0"/>
          </a:p>
        </p:txBody>
      </p:sp>
      <p:sp>
        <p:nvSpPr>
          <p:cNvPr id="23" name="Shape 16"/>
          <p:cNvSpPr/>
          <p:nvPr/>
        </p:nvSpPr>
        <p:spPr>
          <a:xfrm>
            <a:off x="6450955" y="3283818"/>
            <a:ext cx="2174230" cy="1138535"/>
          </a:xfrm>
          <a:prstGeom prst="roundRect">
            <a:avLst>
              <a:gd name="adj" fmla="val 4829"/>
            </a:avLst>
          </a:prstGeom>
          <a:solidFill>
            <a:srgbClr val="F9D2EB"/>
          </a:solidFill>
          <a:ln/>
        </p:spPr>
      </p:sp>
      <p:pic>
        <p:nvPicPr>
          <p:cNvPr id="24" name="Image 5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1849" y="3475658"/>
            <a:ext cx="163637" cy="130894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6876380" y="3434283"/>
            <a:ext cx="1617911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孤独不是"老人想得太多"，它可能持续影响情绪状态、认知活动、社会参与与生活意愿。</a:t>
            </a:r>
            <a:endParaRPr lang="zh-CN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9606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传统陪伴方式为什么仍然存在空白？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342802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每一种陪伴方式都有其真实价值，也都面临客观局限。情感陪护机器人的使命，是补充这些服务难以覆盖的时间与场景。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699468"/>
            <a:ext cx="836563" cy="51702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2380134"/>
            <a:ext cx="190142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子女陪伴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523577" y="2651150"/>
            <a:ext cx="1901428" cy="9161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价值：</a:t>
            </a:r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亲情最真实，情感联结最强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局限：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异地工作、节奏快，探望时间有限，无法全天陪伴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8642" y="1699468"/>
            <a:ext cx="836637" cy="51702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588642" y="2380134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社区关怀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2588642" y="2651150"/>
            <a:ext cx="1901503" cy="11255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价值：</a:t>
            </a:r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提供活动、探访和社会参与机会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局限：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服务时间有限，难以替代个性化交流，老人回家后仍可能独处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3781" y="1699468"/>
            <a:ext cx="836637" cy="51702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653781" y="2380134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机构照料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4653781" y="2651150"/>
            <a:ext cx="1901503" cy="706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价值：</a:t>
            </a:r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提供生活照护和安全保障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局限：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护理人员工作量大，难以与每位老人长期深入交流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8920" y="1699468"/>
            <a:ext cx="836637" cy="51702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718920" y="2380134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电话与视频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6718920" y="2651150"/>
            <a:ext cx="1901503" cy="91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价值：</a:t>
            </a:r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能够维持家庭联系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局限：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依赖子女主动发起，交互时间短，无法持续响应随时出现的倾诉需求</a:t>
            </a:r>
            <a:endParaRPr lang="zh-CN" sz="1000" dirty="0"/>
          </a:p>
        </p:txBody>
      </p:sp>
      <p:sp>
        <p:nvSpPr>
          <p:cNvPr id="16" name="Shape 10"/>
          <p:cNvSpPr/>
          <p:nvPr/>
        </p:nvSpPr>
        <p:spPr>
          <a:xfrm>
            <a:off x="523577" y="3923928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472" y="4111005"/>
            <a:ext cx="163637" cy="130894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949003" y="4087490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AI陪护机器人不是替代亲人、护理人员和社会活动，而是在真实陪伴缺席时延续情感连接。</a:t>
            </a:r>
            <a:endParaRPr lang="zh-CN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01315"/>
            <a:ext cx="8096845" cy="336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老人需要的不是一种陪伴，而是四个层次</a:t>
            </a:r>
            <a:endParaRPr lang="zh-CN" sz="2100" dirty="0"/>
          </a:p>
        </p:txBody>
      </p:sp>
      <p:sp>
        <p:nvSpPr>
          <p:cNvPr id="3" name="Text 1"/>
          <p:cNvSpPr/>
          <p:nvPr/>
        </p:nvSpPr>
        <p:spPr>
          <a:xfrm>
            <a:off x="523577" y="938585"/>
            <a:ext cx="8554045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情感陪护产品的设计，需要从最基础的安全感出发，逐层回应老人更深层的精神需求。</a:t>
            </a:r>
            <a:endParaRPr lang="zh-CN" sz="9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46759" y="1223070"/>
            <a:ext cx="1001911" cy="39744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467198" y="1363563"/>
            <a:ext cx="161032" cy="2012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3163193" y="1337593"/>
            <a:ext cx="5342706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乐趣感</a:t>
            </a:r>
            <a:endParaRPr lang="zh-CN" sz="1050" dirty="0"/>
          </a:p>
        </p:txBody>
      </p:sp>
      <p:sp>
        <p:nvSpPr>
          <p:cNvPr id="7" name="Shape 4"/>
          <p:cNvSpPr/>
          <p:nvPr/>
        </p:nvSpPr>
        <p:spPr>
          <a:xfrm>
            <a:off x="3077245" y="1628849"/>
            <a:ext cx="5514603" cy="714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803" y="1649090"/>
            <a:ext cx="2003896" cy="39744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467198" y="1747168"/>
            <a:ext cx="161032" cy="2012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3664223" y="1763613"/>
            <a:ext cx="4841677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价值感</a:t>
            </a:r>
            <a:endParaRPr lang="zh-CN" sz="1050" dirty="0"/>
          </a:p>
        </p:txBody>
      </p:sp>
      <p:sp>
        <p:nvSpPr>
          <p:cNvPr id="11" name="Shape 7"/>
          <p:cNvSpPr/>
          <p:nvPr/>
        </p:nvSpPr>
        <p:spPr>
          <a:xfrm>
            <a:off x="3578275" y="2054870"/>
            <a:ext cx="5013573" cy="714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773" y="2075111"/>
            <a:ext cx="3005882" cy="39744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467124" y="2173188"/>
            <a:ext cx="161032" cy="2012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250" dirty="0"/>
          </a:p>
        </p:txBody>
      </p:sp>
      <p:sp>
        <p:nvSpPr>
          <p:cNvPr id="14" name="Text 9"/>
          <p:cNvSpPr/>
          <p:nvPr/>
        </p:nvSpPr>
        <p:spPr>
          <a:xfrm>
            <a:off x="4165178" y="2189634"/>
            <a:ext cx="4340721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倾诉感</a:t>
            </a:r>
            <a:endParaRPr lang="zh-CN" sz="1050" dirty="0"/>
          </a:p>
        </p:txBody>
      </p:sp>
      <p:sp>
        <p:nvSpPr>
          <p:cNvPr id="15" name="Shape 10"/>
          <p:cNvSpPr/>
          <p:nvPr/>
        </p:nvSpPr>
        <p:spPr>
          <a:xfrm>
            <a:off x="4079230" y="2480890"/>
            <a:ext cx="4512618" cy="714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818" y="2501131"/>
            <a:ext cx="4007867" cy="397446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2467198" y="2599209"/>
            <a:ext cx="161032" cy="2012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250" dirty="0"/>
          </a:p>
        </p:txBody>
      </p:sp>
      <p:sp>
        <p:nvSpPr>
          <p:cNvPr id="18" name="Text 12"/>
          <p:cNvSpPr/>
          <p:nvPr/>
        </p:nvSpPr>
        <p:spPr>
          <a:xfrm>
            <a:off x="4666208" y="2615654"/>
            <a:ext cx="3839691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安全感</a:t>
            </a:r>
            <a:endParaRPr lang="zh-CN" sz="1050" dirty="0"/>
          </a:p>
        </p:txBody>
      </p:sp>
      <p:sp>
        <p:nvSpPr>
          <p:cNvPr id="19" name="Shape 13"/>
          <p:cNvSpPr/>
          <p:nvPr/>
        </p:nvSpPr>
        <p:spPr>
          <a:xfrm>
            <a:off x="523577" y="3011314"/>
            <a:ext cx="3998342" cy="815355"/>
          </a:xfrm>
          <a:prstGeom prst="roundRect">
            <a:avLst>
              <a:gd name="adj" fmla="val 59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4"/>
          <p:cNvSpPr/>
          <p:nvPr/>
        </p:nvSpPr>
        <p:spPr>
          <a:xfrm>
            <a:off x="642863" y="3130600"/>
            <a:ext cx="3759771" cy="173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🛡️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安全感</a:t>
            </a:r>
            <a:endParaRPr lang="zh-CN" sz="1050" dirty="0"/>
          </a:p>
        </p:txBody>
      </p:sp>
      <p:sp>
        <p:nvSpPr>
          <p:cNvPr id="21" name="Text 15"/>
          <p:cNvSpPr/>
          <p:nvPr/>
        </p:nvSpPr>
        <p:spPr>
          <a:xfrm>
            <a:off x="642863" y="3363888"/>
            <a:ext cx="3759771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有人在意我，需要帮助时有人回应。机器人可提供：晨间问候、健康提醒、夜间呼叫、异常通知。</a:t>
            </a:r>
            <a:endParaRPr lang="zh-CN" sz="900" dirty="0"/>
          </a:p>
        </p:txBody>
      </p:sp>
      <p:sp>
        <p:nvSpPr>
          <p:cNvPr id="22" name="Shape 16"/>
          <p:cNvSpPr/>
          <p:nvPr/>
        </p:nvSpPr>
        <p:spPr>
          <a:xfrm>
            <a:off x="4622081" y="3011314"/>
            <a:ext cx="3998342" cy="815355"/>
          </a:xfrm>
          <a:prstGeom prst="roundRect">
            <a:avLst>
              <a:gd name="adj" fmla="val 59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4741366" y="3130600"/>
            <a:ext cx="3759771" cy="173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💬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倾诉感</a:t>
            </a:r>
            <a:endParaRPr lang="zh-CN" sz="1050" dirty="0"/>
          </a:p>
        </p:txBody>
      </p:sp>
      <p:sp>
        <p:nvSpPr>
          <p:cNvPr id="24" name="Text 18"/>
          <p:cNvSpPr/>
          <p:nvPr/>
        </p:nvSpPr>
        <p:spPr>
          <a:xfrm>
            <a:off x="4741366" y="3363888"/>
            <a:ext cx="3759771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有人愿意听我说话，不催促、不打断，重复讲述也不会不耐烦。机器人可提供耐心倾听与情绪回应。</a:t>
            </a:r>
            <a:endParaRPr lang="zh-CN" sz="900" dirty="0"/>
          </a:p>
        </p:txBody>
      </p:sp>
      <p:sp>
        <p:nvSpPr>
          <p:cNvPr id="25" name="Shape 19"/>
          <p:cNvSpPr/>
          <p:nvPr/>
        </p:nvSpPr>
        <p:spPr>
          <a:xfrm>
            <a:off x="523577" y="3926830"/>
            <a:ext cx="3998342" cy="815355"/>
          </a:xfrm>
          <a:prstGeom prst="roundRect">
            <a:avLst>
              <a:gd name="adj" fmla="val 59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642863" y="4046116"/>
            <a:ext cx="3759771" cy="173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🌟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价值感</a:t>
            </a:r>
            <a:endParaRPr lang="zh-CN" sz="1050" dirty="0"/>
          </a:p>
        </p:txBody>
      </p:sp>
      <p:sp>
        <p:nvSpPr>
          <p:cNvPr id="27" name="Text 21"/>
          <p:cNvSpPr/>
          <p:nvPr/>
        </p:nvSpPr>
        <p:spPr>
          <a:xfrm>
            <a:off x="642863" y="4279404"/>
            <a:ext cx="3759771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我的经历有意义，记忆值得被保存。机器人可提供回忆引导、家庭故事整理与兴趣内容创作。</a:t>
            </a:r>
            <a:endParaRPr lang="zh-CN" sz="900" dirty="0"/>
          </a:p>
        </p:txBody>
      </p:sp>
      <p:sp>
        <p:nvSpPr>
          <p:cNvPr id="28" name="Shape 22"/>
          <p:cNvSpPr/>
          <p:nvPr/>
        </p:nvSpPr>
        <p:spPr>
          <a:xfrm>
            <a:off x="4622081" y="3926830"/>
            <a:ext cx="3998342" cy="815355"/>
          </a:xfrm>
          <a:prstGeom prst="roundRect">
            <a:avLst>
              <a:gd name="adj" fmla="val 59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9" name="Text 23"/>
          <p:cNvSpPr/>
          <p:nvPr/>
        </p:nvSpPr>
        <p:spPr>
          <a:xfrm>
            <a:off x="4741366" y="4046116"/>
            <a:ext cx="3759771" cy="173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🎶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乐趣感</a:t>
            </a:r>
            <a:endParaRPr lang="zh-CN" sz="1050" dirty="0"/>
          </a:p>
        </p:txBody>
      </p:sp>
      <p:sp>
        <p:nvSpPr>
          <p:cNvPr id="30" name="Text 24"/>
          <p:cNvSpPr/>
          <p:nvPr/>
        </p:nvSpPr>
        <p:spPr>
          <a:xfrm>
            <a:off x="4741366" y="4279404"/>
            <a:ext cx="3759771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每天仍有值得期待的事。机器人可提供戏曲音乐、猜谜下棋、故事互动与照片回忆。</a:t>
            </a:r>
            <a:endParaRPr lang="zh-CN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5585"/>
            <a:ext cx="8096845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老人的一天，就是陪护产品的场景地图</a:t>
            </a:r>
            <a:endParaRPr lang="zh-CN" sz="2150" dirty="0"/>
          </a:p>
        </p:txBody>
      </p:sp>
      <p:sp>
        <p:nvSpPr>
          <p:cNvPr id="3" name="Text 1"/>
          <p:cNvSpPr/>
          <p:nvPr/>
        </p:nvSpPr>
        <p:spPr>
          <a:xfrm>
            <a:off x="523577" y="959421"/>
            <a:ext cx="8554045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机器人不能永远等待老人主动提问，应根据时间、老人习惯和授权信息，设置适度的主动关怀触点。</a:t>
            </a:r>
            <a:endParaRPr lang="zh-CN" sz="900" dirty="0"/>
          </a:p>
        </p:txBody>
      </p:sp>
      <p:sp>
        <p:nvSpPr>
          <p:cNvPr id="4" name="Shape 2"/>
          <p:cNvSpPr/>
          <p:nvPr/>
        </p:nvSpPr>
        <p:spPr>
          <a:xfrm>
            <a:off x="4564856" y="1261170"/>
            <a:ext cx="14288" cy="3486745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5" name="Shape 3"/>
          <p:cNvSpPr/>
          <p:nvPr/>
        </p:nvSpPr>
        <p:spPr>
          <a:xfrm>
            <a:off x="4096978" y="1387450"/>
            <a:ext cx="355848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6" name="Shape 4"/>
          <p:cNvSpPr/>
          <p:nvPr/>
        </p:nvSpPr>
        <p:spPr>
          <a:xfrm>
            <a:off x="4438538" y="1261170"/>
            <a:ext cx="266923" cy="266923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488247" y="1289931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23577" y="1301948"/>
            <a:ext cx="3455268" cy="17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🌅</a:t>
            </a:r>
            <a:pPr algn="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晨间</a:t>
            </a:r>
            <a:endParaRPr lang="zh-CN" sz="1050" dirty="0"/>
          </a:p>
        </p:txBody>
      </p:sp>
      <p:sp>
        <p:nvSpPr>
          <p:cNvPr id="9" name="Text 7"/>
          <p:cNvSpPr/>
          <p:nvPr/>
        </p:nvSpPr>
        <p:spPr>
          <a:xfrm>
            <a:off x="523577" y="1545654"/>
            <a:ext cx="3455268" cy="4260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ct val="127000"/>
              </a:lnSpc>
              <a:spcAft>
                <a:spcPts val="500"/>
              </a:spcAft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起床问候、天气播报、用药提醒、询问睡眠状态</a:t>
            </a:r>
            <a:endParaRPr lang="zh-CN" sz="900" dirty="0"/>
          </a:p>
          <a:p>
            <a:pPr algn="r" indent="0" marL="0">
              <a:lnSpc>
                <a:spcPct val="127000"/>
              </a:lnSpc>
              <a:buNone/>
            </a:pPr>
            <a:r>
              <a:rPr lang="zh-CN" altLang="en-US" sz="90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需求：被关心与安全感</a:t>
            </a:r>
            <a:endParaRPr lang="zh-CN" sz="900" dirty="0"/>
          </a:p>
        </p:txBody>
      </p:sp>
      <p:sp>
        <p:nvSpPr>
          <p:cNvPr id="10" name="Shape 8"/>
          <p:cNvSpPr/>
          <p:nvPr/>
        </p:nvSpPr>
        <p:spPr>
          <a:xfrm>
            <a:off x="4691174" y="2076971"/>
            <a:ext cx="355848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1" name="Shape 9"/>
          <p:cNvSpPr/>
          <p:nvPr/>
        </p:nvSpPr>
        <p:spPr>
          <a:xfrm>
            <a:off x="4438538" y="1950690"/>
            <a:ext cx="266923" cy="266923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88247" y="1979451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165154" y="1991469"/>
            <a:ext cx="3455268" cy="17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☀️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日间</a:t>
            </a:r>
            <a:endParaRPr lang="zh-CN" sz="1050" dirty="0"/>
          </a:p>
        </p:txBody>
      </p:sp>
      <p:sp>
        <p:nvSpPr>
          <p:cNvPr id="14" name="Text 12"/>
          <p:cNvSpPr/>
          <p:nvPr/>
        </p:nvSpPr>
        <p:spPr>
          <a:xfrm>
            <a:off x="5165154" y="2235175"/>
            <a:ext cx="3455268" cy="4260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7000"/>
              </a:lnSpc>
              <a:spcAft>
                <a:spcPts val="500"/>
              </a:spcAft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聊天陪伴、播放戏曲、阅读新闻、引导回忆分享</a:t>
            </a:r>
            <a:endParaRPr lang="zh-CN" sz="9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需求：倾诉与兴趣</a:t>
            </a:r>
            <a:endParaRPr lang="zh-CN" sz="900" dirty="0"/>
          </a:p>
        </p:txBody>
      </p:sp>
      <p:sp>
        <p:nvSpPr>
          <p:cNvPr id="15" name="Shape 13"/>
          <p:cNvSpPr/>
          <p:nvPr/>
        </p:nvSpPr>
        <p:spPr>
          <a:xfrm>
            <a:off x="4096978" y="2679353"/>
            <a:ext cx="355848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6" name="Shape 14"/>
          <p:cNvSpPr/>
          <p:nvPr/>
        </p:nvSpPr>
        <p:spPr>
          <a:xfrm>
            <a:off x="4438538" y="2553072"/>
            <a:ext cx="266923" cy="266923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488247" y="2581833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23577" y="2593851"/>
            <a:ext cx="3455268" cy="17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🌤️</a:t>
            </a:r>
            <a:pPr algn="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午后</a:t>
            </a:r>
            <a:endParaRPr lang="zh-CN" sz="1050" dirty="0"/>
          </a:p>
        </p:txBody>
      </p:sp>
      <p:sp>
        <p:nvSpPr>
          <p:cNvPr id="19" name="Text 17"/>
          <p:cNvSpPr/>
          <p:nvPr/>
        </p:nvSpPr>
        <p:spPr>
          <a:xfrm>
            <a:off x="523577" y="2837557"/>
            <a:ext cx="3455268" cy="4260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ct val="127000"/>
              </a:lnSpc>
              <a:spcAft>
                <a:spcPts val="500"/>
              </a:spcAft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猜谜下棋、协助视频通话、提醒活动与饮水</a:t>
            </a:r>
            <a:endParaRPr lang="zh-CN" sz="900" dirty="0"/>
          </a:p>
          <a:p>
            <a:pPr algn="r" indent="0" marL="0">
              <a:lnSpc>
                <a:spcPct val="127000"/>
              </a:lnSpc>
              <a:buNone/>
            </a:pPr>
            <a:r>
              <a:rPr lang="zh-CN" altLang="en-US" sz="90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需求：价值感与参与感</a:t>
            </a:r>
            <a:endParaRPr lang="zh-CN" sz="900" dirty="0"/>
          </a:p>
        </p:txBody>
      </p:sp>
      <p:sp>
        <p:nvSpPr>
          <p:cNvPr id="20" name="Shape 18"/>
          <p:cNvSpPr/>
          <p:nvPr/>
        </p:nvSpPr>
        <p:spPr>
          <a:xfrm>
            <a:off x="4691174" y="3281809"/>
            <a:ext cx="355848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1" name="Shape 19"/>
          <p:cNvSpPr/>
          <p:nvPr/>
        </p:nvSpPr>
        <p:spPr>
          <a:xfrm>
            <a:off x="4438538" y="3155528"/>
            <a:ext cx="266923" cy="266923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488247" y="3184289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165154" y="3196307"/>
            <a:ext cx="3455268" cy="17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🌙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晚间</a:t>
            </a:r>
            <a:endParaRPr lang="zh-CN" sz="1050" dirty="0"/>
          </a:p>
        </p:txBody>
      </p:sp>
      <p:sp>
        <p:nvSpPr>
          <p:cNvPr id="24" name="Text 22"/>
          <p:cNvSpPr/>
          <p:nvPr/>
        </p:nvSpPr>
        <p:spPr>
          <a:xfrm>
            <a:off x="5165154" y="3440013"/>
            <a:ext cx="3455268" cy="4260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7000"/>
              </a:lnSpc>
              <a:spcAft>
                <a:spcPts val="500"/>
              </a:spcAft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回顾一天、助眠音乐、与家人分享今日状态、温和晚安</a:t>
            </a:r>
            <a:endParaRPr lang="zh-CN" sz="9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需求：安宁与情感连接</a:t>
            </a:r>
            <a:endParaRPr lang="zh-CN" sz="900" dirty="0"/>
          </a:p>
        </p:txBody>
      </p:sp>
      <p:sp>
        <p:nvSpPr>
          <p:cNvPr id="25" name="Shape 23"/>
          <p:cNvSpPr/>
          <p:nvPr/>
        </p:nvSpPr>
        <p:spPr>
          <a:xfrm>
            <a:off x="4096978" y="3884265"/>
            <a:ext cx="355848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6" name="Shape 24"/>
          <p:cNvSpPr/>
          <p:nvPr/>
        </p:nvSpPr>
        <p:spPr>
          <a:xfrm>
            <a:off x="4438538" y="3757985"/>
            <a:ext cx="266923" cy="266923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488247" y="3786746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23577" y="3798763"/>
            <a:ext cx="3455268" cy="17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🌃</a:t>
            </a:r>
            <a:pPr algn="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夜间</a:t>
            </a:r>
            <a:endParaRPr lang="zh-CN" sz="1050" dirty="0"/>
          </a:p>
        </p:txBody>
      </p:sp>
      <p:sp>
        <p:nvSpPr>
          <p:cNvPr id="29" name="Text 27"/>
          <p:cNvSpPr/>
          <p:nvPr/>
        </p:nvSpPr>
        <p:spPr>
          <a:xfrm>
            <a:off x="523577" y="4042470"/>
            <a:ext cx="3455268" cy="4260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ct val="127000"/>
              </a:lnSpc>
              <a:spcAft>
                <a:spcPts val="500"/>
              </a:spcAft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语音呼叫、离床异常联动、紧急联系、安抚焦虑情绪</a:t>
            </a:r>
            <a:endParaRPr lang="zh-CN" sz="900" dirty="0"/>
          </a:p>
          <a:p>
            <a:pPr algn="r" indent="0" marL="0">
              <a:lnSpc>
                <a:spcPct val="127000"/>
              </a:lnSpc>
              <a:buNone/>
            </a:pPr>
            <a:r>
              <a:rPr lang="zh-CN" altLang="en-US" sz="90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需求：安全感</a:t>
            </a:r>
            <a:endParaRPr lang="zh-CN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385465"/>
            <a:ext cx="4667845" cy="240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5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一位"AI朋友"至少需要具备四项能力</a:t>
            </a:r>
            <a:endParaRPr lang="zh-CN" sz="15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577" y="702692"/>
            <a:ext cx="163637" cy="16363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23577" y="930176"/>
            <a:ext cx="4667845" cy="120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自然对话</a:t>
            </a:r>
            <a:endParaRPr lang="zh-CN" sz="750" dirty="0"/>
          </a:p>
        </p:txBody>
      </p:sp>
      <p:sp>
        <p:nvSpPr>
          <p:cNvPr id="6" name="Text 2"/>
          <p:cNvSpPr/>
          <p:nvPr/>
        </p:nvSpPr>
        <p:spPr>
          <a:xfrm>
            <a:off x="523577" y="1081162"/>
            <a:ext cx="4667845" cy="106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理解老人口齿不清、表达重复、话题跳跃与方言表达，以耐心、自然的语言持续回应。</a:t>
            </a:r>
            <a:endParaRPr lang="zh-CN" sz="6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577" y="1289819"/>
            <a:ext cx="163637" cy="16363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23577" y="1517303"/>
            <a:ext cx="4667845" cy="120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情感理解</a:t>
            </a:r>
            <a:endParaRPr lang="zh-CN" sz="750" dirty="0"/>
          </a:p>
        </p:txBody>
      </p:sp>
      <p:sp>
        <p:nvSpPr>
          <p:cNvPr id="9" name="Text 4"/>
          <p:cNvSpPr/>
          <p:nvPr/>
        </p:nvSpPr>
        <p:spPr>
          <a:xfrm>
            <a:off x="523577" y="1668289"/>
            <a:ext cx="4667845" cy="106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结合说话内容、语速、音高、停顿与面部表情，综合判断老人可能的情绪状态。</a:t>
            </a:r>
            <a:endParaRPr lang="zh-CN" sz="6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577" y="1876946"/>
            <a:ext cx="163637" cy="16363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23577" y="2104430"/>
            <a:ext cx="4667845" cy="120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长期记忆</a:t>
            </a:r>
            <a:endParaRPr lang="zh-CN" sz="750" dirty="0"/>
          </a:p>
        </p:txBody>
      </p:sp>
      <p:sp>
        <p:nvSpPr>
          <p:cNvPr id="12" name="Text 6"/>
          <p:cNvSpPr/>
          <p:nvPr/>
        </p:nvSpPr>
        <p:spPr>
          <a:xfrm>
            <a:off x="523577" y="2255416"/>
            <a:ext cx="4667845" cy="106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在老人授权范围内记住称呼、兴趣、家庭成员、喜欢的戏曲和过去讲过的故事。</a:t>
            </a:r>
            <a:endParaRPr lang="zh-CN" sz="6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577" y="2464073"/>
            <a:ext cx="163637" cy="163637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523577" y="2691557"/>
            <a:ext cx="4667845" cy="120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主动关怀</a:t>
            </a:r>
            <a:endParaRPr lang="zh-CN" sz="750" dirty="0"/>
          </a:p>
        </p:txBody>
      </p:sp>
      <p:sp>
        <p:nvSpPr>
          <p:cNvPr id="15" name="Text 8"/>
          <p:cNvSpPr/>
          <p:nvPr/>
        </p:nvSpPr>
        <p:spPr>
          <a:xfrm>
            <a:off x="523577" y="2842543"/>
            <a:ext cx="4667845" cy="106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根据时间、老人习惯、近期情绪与健康提醒，适度主动发起温暖、有意义的交流。</a:t>
            </a:r>
            <a:endParaRPr lang="zh-CN" sz="600" dirty="0"/>
          </a:p>
        </p:txBody>
      </p:sp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3577" y="3006477"/>
            <a:ext cx="4667845" cy="1751558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4295126" y="4336822"/>
            <a:ext cx="704038" cy="127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持续陪伴</a:t>
            </a:r>
            <a:endParaRPr lang="zh-CN" sz="800" dirty="0"/>
          </a:p>
        </p:txBody>
      </p:sp>
      <p:sp>
        <p:nvSpPr>
          <p:cNvPr id="18" name="Text 10"/>
          <p:cNvSpPr/>
          <p:nvPr/>
        </p:nvSpPr>
        <p:spPr>
          <a:xfrm>
            <a:off x="3407845" y="4336822"/>
            <a:ext cx="704038" cy="127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回应</a:t>
            </a:r>
            <a:endParaRPr lang="zh-CN" sz="800" dirty="0"/>
          </a:p>
        </p:txBody>
      </p:sp>
      <p:sp>
        <p:nvSpPr>
          <p:cNvPr id="19" name="Text 11"/>
          <p:cNvSpPr/>
          <p:nvPr/>
        </p:nvSpPr>
        <p:spPr>
          <a:xfrm>
            <a:off x="2525387" y="4336822"/>
            <a:ext cx="704038" cy="127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记住</a:t>
            </a:r>
            <a:endParaRPr lang="zh-CN" sz="800" dirty="0"/>
          </a:p>
        </p:txBody>
      </p:sp>
      <p:sp>
        <p:nvSpPr>
          <p:cNvPr id="20" name="Text 12"/>
          <p:cNvSpPr/>
          <p:nvPr/>
        </p:nvSpPr>
        <p:spPr>
          <a:xfrm>
            <a:off x="1642929" y="4336822"/>
            <a:ext cx="704038" cy="127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理解</a:t>
            </a:r>
            <a:endParaRPr lang="zh-CN" sz="800" dirty="0"/>
          </a:p>
        </p:txBody>
      </p:sp>
      <p:sp>
        <p:nvSpPr>
          <p:cNvPr id="21" name="Text 13"/>
          <p:cNvSpPr/>
          <p:nvPr/>
        </p:nvSpPr>
        <p:spPr>
          <a:xfrm>
            <a:off x="741182" y="4336822"/>
            <a:ext cx="704038" cy="127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听见</a:t>
            </a:r>
            <a:endParaRPr lang="zh-CN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0545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AI可以陪伴，但不能越过伦理边界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52190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设计原则：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技术可以提供陪伴，但不能制造欺骗、替代真人或控制老人。以下五条边界是产品设计全过程的底线要求。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808857"/>
            <a:ext cx="2611636" cy="119910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25909" y="1954039"/>
            <a:ext cx="2264122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🪪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身份透明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725909" y="2234580"/>
            <a:ext cx="226412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机器人必须明确自己的AI身份，不能让老人误以为它是真实的人类家庭成员。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6108" y="1808857"/>
            <a:ext cx="2611710" cy="119910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68439" y="1954039"/>
            <a:ext cx="226419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👥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真人优先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3468439" y="2234580"/>
            <a:ext cx="226419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应鼓励老人联系家人、参加社区活动，保持真实社会连接，不替代真人关系。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08712" y="1808857"/>
            <a:ext cx="2611710" cy="119910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211044" y="1954039"/>
            <a:ext cx="226419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🏥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禁止诊断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6211044" y="2234580"/>
            <a:ext cx="226419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发现明显抑郁或危机言论时，停止普通陪聊，启动安全提示并联系授权人员或专业服务。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3138860"/>
            <a:ext cx="2611636" cy="119910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25909" y="3284041"/>
            <a:ext cx="2264122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🔒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隐私保护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725909" y="3564582"/>
            <a:ext cx="2264122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语音、照片、家庭故事和情绪数据必须获得知情同意，限定使用范围，允许删除与访问控制。</a:t>
            </a:r>
            <a:endParaRPr lang="zh-CN" sz="10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66108" y="3138860"/>
            <a:ext cx="2611710" cy="1199108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3468439" y="3284041"/>
            <a:ext cx="226419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⚖️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防止依赖</a:t>
            </a:r>
            <a:endParaRPr lang="zh-CN" sz="1200" dirty="0"/>
          </a:p>
        </p:txBody>
      </p:sp>
      <p:sp>
        <p:nvSpPr>
          <p:cNvPr id="18" name="Text 11"/>
          <p:cNvSpPr/>
          <p:nvPr/>
        </p:nvSpPr>
        <p:spPr>
          <a:xfrm>
            <a:off x="3468439" y="3564582"/>
            <a:ext cx="226419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可设置连续对话时间提醒、主动休息建议、真人联系提醒和社交活动推荐，避免过度依赖。</a:t>
            </a:r>
            <a:endParaRPr lang="zh-CN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5940"/>
            <a:ext cx="8096845" cy="282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7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本项目提供三种机器人产品方向</a:t>
            </a:r>
            <a:endParaRPr lang="zh-CN" sz="1750" dirty="0"/>
          </a:p>
        </p:txBody>
      </p:sp>
      <p:sp>
        <p:nvSpPr>
          <p:cNvPr id="3" name="Text 1"/>
          <p:cNvSpPr/>
          <p:nvPr/>
        </p:nvSpPr>
        <p:spPr>
          <a:xfrm>
            <a:off x="523577" y="799877"/>
            <a:ext cx="8554045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三种产品形态共享同一技术底座，学习者根据目标用户与使用场景选择其中一个方向深入设计。</a:t>
            </a:r>
            <a:endParaRPr lang="zh-CN" sz="7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012627"/>
            <a:ext cx="1531218" cy="191400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3014811"/>
            <a:ext cx="2640137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桌面陪伴机器人</a:t>
            </a:r>
            <a:endParaRPr lang="zh-CN" sz="850" dirty="0"/>
          </a:p>
        </p:txBody>
      </p:sp>
      <p:sp>
        <p:nvSpPr>
          <p:cNvPr id="6" name="Text 3"/>
          <p:cNvSpPr/>
          <p:nvPr/>
        </p:nvSpPr>
        <p:spPr>
          <a:xfrm>
            <a:off x="523577" y="3198540"/>
            <a:ext cx="2640137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体积小、圆润亲和，以语音和表情屏幕为主要交互方式。适用于独居家庭、老人居室和社区服务站。</a:t>
            </a:r>
            <a:endParaRPr lang="zh-CN" sz="7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1895" y="1012627"/>
            <a:ext cx="1531218" cy="191400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51895" y="3014811"/>
            <a:ext cx="2640137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仿生人形机器人</a:t>
            </a:r>
            <a:endParaRPr lang="zh-CN" sz="850" dirty="0"/>
          </a:p>
        </p:txBody>
      </p:sp>
      <p:sp>
        <p:nvSpPr>
          <p:cNvPr id="9" name="Text 5"/>
          <p:cNvSpPr/>
          <p:nvPr/>
        </p:nvSpPr>
        <p:spPr>
          <a:xfrm>
            <a:off x="3251895" y="3198540"/>
            <a:ext cx="2640137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具有人形轮廓，支持面部表情、眼神与手势动作。适用于公共活动空间、集体互动和康复活动场景。</a:t>
            </a:r>
            <a:endParaRPr lang="zh-CN" sz="7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0212" y="1012627"/>
            <a:ext cx="1531218" cy="191400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980212" y="3014811"/>
            <a:ext cx="2640137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动物型陪护机器人</a:t>
            </a:r>
            <a:endParaRPr lang="zh-CN" sz="850" dirty="0"/>
          </a:p>
        </p:txBody>
      </p:sp>
      <p:sp>
        <p:nvSpPr>
          <p:cNvPr id="12" name="Text 7"/>
          <p:cNvSpPr/>
          <p:nvPr/>
        </p:nvSpPr>
        <p:spPr>
          <a:xfrm>
            <a:off x="5980212" y="3198540"/>
            <a:ext cx="2640137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机器狗或其他动物形态，能够移动、跟随和动作互动。适用于户外活动、兴趣陪伴和认知训练场景。</a:t>
            </a:r>
            <a:endParaRPr lang="zh-CN" sz="750" dirty="0"/>
          </a:p>
        </p:txBody>
      </p:sp>
      <p:sp>
        <p:nvSpPr>
          <p:cNvPr id="13" name="Shape 8"/>
          <p:cNvSpPr/>
          <p:nvPr/>
        </p:nvSpPr>
        <p:spPr>
          <a:xfrm>
            <a:off x="523577" y="3544639"/>
            <a:ext cx="8096845" cy="1010096"/>
          </a:xfrm>
          <a:prstGeom prst="roundRect">
            <a:avLst>
              <a:gd name="adj" fmla="val 39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Shape 9"/>
          <p:cNvSpPr/>
          <p:nvPr/>
        </p:nvSpPr>
        <p:spPr>
          <a:xfrm>
            <a:off x="528340" y="3549402"/>
            <a:ext cx="4043660" cy="333524"/>
          </a:xfrm>
          <a:custGeom>
            <a:avLst/>
            <a:gdLst/>
            <a:ahLst/>
            <a:cxnLst/>
            <a:rect l="l" t="t" r="r" b="b"/>
            <a:pathLst>
              <a:path w="4043660" h="333524">
                <a:moveTo>
                  <a:pt x="33648" y="0"/>
                </a:moveTo>
                <a:lnTo>
                  <a:pt x="4043660" y="0"/>
                </a:lnTo>
                <a:lnTo>
                  <a:pt x="4043660" y="333524"/>
                </a:lnTo>
                <a:lnTo>
                  <a:pt x="0" y="333524"/>
                </a:lnTo>
                <a:lnTo>
                  <a:pt x="0" y="33648"/>
                </a:lnTo>
                <a:arcTo hR="33648" wR="33648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5" name="Text 10"/>
          <p:cNvSpPr/>
          <p:nvPr/>
        </p:nvSpPr>
        <p:spPr>
          <a:xfrm>
            <a:off x="624408" y="3645471"/>
            <a:ext cx="3851523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大模型对话</a:t>
            </a:r>
            <a:endParaRPr lang="zh-CN" sz="850" dirty="0"/>
          </a:p>
        </p:txBody>
      </p:sp>
      <p:sp>
        <p:nvSpPr>
          <p:cNvPr id="16" name="Shape 11"/>
          <p:cNvSpPr/>
          <p:nvPr/>
        </p:nvSpPr>
        <p:spPr>
          <a:xfrm>
            <a:off x="4572000" y="3549402"/>
            <a:ext cx="4043660" cy="333524"/>
          </a:xfrm>
          <a:custGeom>
            <a:avLst/>
            <a:gdLst/>
            <a:ahLst/>
            <a:cxnLst/>
            <a:rect l="l" t="t" r="r" b="b"/>
            <a:pathLst>
              <a:path w="4043660" h="333524">
                <a:moveTo>
                  <a:pt x="0" y="0"/>
                </a:moveTo>
                <a:lnTo>
                  <a:pt x="4010012" y="0"/>
                </a:lnTo>
                <a:arcTo hR="33648" wR="33648" stAng="16200000" swAng="5400000"/>
                <a:lnTo>
                  <a:pt x="4043660" y="333524"/>
                </a:lnTo>
                <a:lnTo>
                  <a:pt x="0" y="333524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7" name="Shape 12"/>
          <p:cNvSpPr/>
          <p:nvPr/>
        </p:nvSpPr>
        <p:spPr>
          <a:xfrm>
            <a:off x="4572000" y="3549402"/>
            <a:ext cx="14288" cy="33352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8" name="Text 13"/>
          <p:cNvSpPr/>
          <p:nvPr/>
        </p:nvSpPr>
        <p:spPr>
          <a:xfrm>
            <a:off x="4668069" y="3645471"/>
            <a:ext cx="3851523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语音交互</a:t>
            </a:r>
            <a:endParaRPr lang="zh-CN" sz="850" dirty="0"/>
          </a:p>
        </p:txBody>
      </p:sp>
      <p:sp>
        <p:nvSpPr>
          <p:cNvPr id="19" name="Shape 14"/>
          <p:cNvSpPr/>
          <p:nvPr/>
        </p:nvSpPr>
        <p:spPr>
          <a:xfrm>
            <a:off x="528340" y="3882926"/>
            <a:ext cx="4043660" cy="333524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20" name="Shape 15"/>
          <p:cNvSpPr/>
          <p:nvPr/>
        </p:nvSpPr>
        <p:spPr>
          <a:xfrm>
            <a:off x="528340" y="3882926"/>
            <a:ext cx="4043660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1" name="Text 16"/>
          <p:cNvSpPr/>
          <p:nvPr/>
        </p:nvSpPr>
        <p:spPr>
          <a:xfrm>
            <a:off x="624408" y="3978994"/>
            <a:ext cx="3851523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情感识别</a:t>
            </a:r>
            <a:endParaRPr lang="zh-CN" sz="850" dirty="0"/>
          </a:p>
        </p:txBody>
      </p:sp>
      <p:sp>
        <p:nvSpPr>
          <p:cNvPr id="22" name="Shape 17"/>
          <p:cNvSpPr/>
          <p:nvPr/>
        </p:nvSpPr>
        <p:spPr>
          <a:xfrm>
            <a:off x="4572000" y="3882926"/>
            <a:ext cx="4043660" cy="333524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23" name="Shape 18"/>
          <p:cNvSpPr/>
          <p:nvPr/>
        </p:nvSpPr>
        <p:spPr>
          <a:xfrm>
            <a:off x="4572000" y="3882926"/>
            <a:ext cx="14288" cy="33352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4" name="Shape 19"/>
          <p:cNvSpPr/>
          <p:nvPr/>
        </p:nvSpPr>
        <p:spPr>
          <a:xfrm>
            <a:off x="4572000" y="3882926"/>
            <a:ext cx="4043660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5" name="Text 20"/>
          <p:cNvSpPr/>
          <p:nvPr/>
        </p:nvSpPr>
        <p:spPr>
          <a:xfrm>
            <a:off x="4668069" y="3978994"/>
            <a:ext cx="3851523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AI人格</a:t>
            </a:r>
            <a:endParaRPr lang="zh-CN" sz="850" dirty="0"/>
          </a:p>
        </p:txBody>
      </p:sp>
      <p:sp>
        <p:nvSpPr>
          <p:cNvPr id="26" name="Shape 21"/>
          <p:cNvSpPr/>
          <p:nvPr/>
        </p:nvSpPr>
        <p:spPr>
          <a:xfrm>
            <a:off x="528340" y="4216450"/>
            <a:ext cx="4043660" cy="333524"/>
          </a:xfrm>
          <a:custGeom>
            <a:avLst/>
            <a:gdLst/>
            <a:ahLst/>
            <a:cxnLst/>
            <a:rect l="l" t="t" r="r" b="b"/>
            <a:pathLst>
              <a:path w="4043660" h="333524">
                <a:moveTo>
                  <a:pt x="0" y="0"/>
                </a:moveTo>
                <a:lnTo>
                  <a:pt x="4043660" y="0"/>
                </a:lnTo>
                <a:lnTo>
                  <a:pt x="4043660" y="333524"/>
                </a:lnTo>
                <a:lnTo>
                  <a:pt x="33648" y="333524"/>
                </a:lnTo>
                <a:arcTo hR="33648" wR="33648" stAng="5400000" swAng="5400000"/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27" name="Shape 22"/>
          <p:cNvSpPr/>
          <p:nvPr/>
        </p:nvSpPr>
        <p:spPr>
          <a:xfrm>
            <a:off x="528340" y="4216450"/>
            <a:ext cx="4043660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8" name="Text 23"/>
          <p:cNvSpPr/>
          <p:nvPr/>
        </p:nvSpPr>
        <p:spPr>
          <a:xfrm>
            <a:off x="624408" y="4312518"/>
            <a:ext cx="3851523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记忆管理</a:t>
            </a:r>
            <a:endParaRPr lang="zh-CN" sz="850" dirty="0"/>
          </a:p>
        </p:txBody>
      </p:sp>
      <p:sp>
        <p:nvSpPr>
          <p:cNvPr id="29" name="Shape 24"/>
          <p:cNvSpPr/>
          <p:nvPr/>
        </p:nvSpPr>
        <p:spPr>
          <a:xfrm>
            <a:off x="4572000" y="4216450"/>
            <a:ext cx="4043660" cy="333524"/>
          </a:xfrm>
          <a:custGeom>
            <a:avLst/>
            <a:gdLst/>
            <a:ahLst/>
            <a:cxnLst/>
            <a:rect l="l" t="t" r="r" b="b"/>
            <a:pathLst>
              <a:path w="4043660" h="333524">
                <a:moveTo>
                  <a:pt x="0" y="0"/>
                </a:moveTo>
                <a:lnTo>
                  <a:pt x="4043660" y="0"/>
                </a:lnTo>
                <a:lnTo>
                  <a:pt x="4043660" y="299875"/>
                </a:lnTo>
                <a:arcTo hR="33648" wR="33648" stAng="0" swAng="5400000"/>
                <a:lnTo>
                  <a:pt x="0" y="333524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30" name="Shape 25"/>
          <p:cNvSpPr/>
          <p:nvPr/>
        </p:nvSpPr>
        <p:spPr>
          <a:xfrm>
            <a:off x="4572000" y="4216450"/>
            <a:ext cx="14288" cy="33352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31" name="Shape 26"/>
          <p:cNvSpPr/>
          <p:nvPr/>
        </p:nvSpPr>
        <p:spPr>
          <a:xfrm>
            <a:off x="4572000" y="4216450"/>
            <a:ext cx="4043660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32" name="Text 27"/>
          <p:cNvSpPr/>
          <p:nvPr/>
        </p:nvSpPr>
        <p:spPr>
          <a:xfrm>
            <a:off x="4668069" y="4312518"/>
            <a:ext cx="3851523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安全边界</a:t>
            </a:r>
            <a:endParaRPr lang="zh-CN" sz="850" dirty="0"/>
          </a:p>
        </p:txBody>
      </p:sp>
      <p:sp>
        <p:nvSpPr>
          <p:cNvPr id="33" name="Text 28"/>
          <p:cNvSpPr/>
          <p:nvPr/>
        </p:nvSpPr>
        <p:spPr>
          <a:xfrm>
            <a:off x="294977" y="4634136"/>
            <a:ext cx="8554045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↑ 三种形态的共同技术底座</a:t>
            </a:r>
            <a:endParaRPr lang="zh-CN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2026-08-01T08:09:30Z</dcterms:created>
  <dcterms:modified xsi:type="dcterms:W3CDTF">2026-08-01T08:09:30Z</dcterms:modified>
</cp:coreProperties>
</file>