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svg"/><Relationship Id="rId3" Type="http://schemas.openxmlformats.org/officeDocument/2006/relationships/image" Target="../media/image-1-3.png"/><Relationship Id="rId4" Type="http://schemas.openxmlformats.org/officeDocument/2006/relationships/image" Target="../media/image-1-4.svg"/><Relationship Id="rId5" Type="http://schemas.openxmlformats.org/officeDocument/2006/relationships/image" Target="../media/image-1-1.png"/><Relationship Id="rId6" Type="http://schemas.openxmlformats.org/officeDocument/2006/relationships/image" Target="../media/image-1-2.svg"/><Relationship Id="rId7" Type="http://schemas.openxmlformats.org/officeDocument/2006/relationships/image" Target="../media/image-1-7.png"/><Relationship Id="rId8" Type="http://schemas.openxmlformats.org/officeDocument/2006/relationships/image" Target="../media/image-1-8.svg"/><Relationship Id="rId9" Type="http://schemas.openxmlformats.org/officeDocument/2006/relationships/image" Target="../media/image-1-1.png"/><Relationship Id="rId10" Type="http://schemas.openxmlformats.org/officeDocument/2006/relationships/image" Target="../media/image-1-2.svg"/><Relationship Id="rId11" Type="http://schemas.openxmlformats.org/officeDocument/2006/relationships/image" Target="../media/image-1-11.png"/><Relationship Id="rId12" Type="http://schemas.openxmlformats.org/officeDocument/2006/relationships/image" Target="../media/image-1-12.svg"/><Relationship Id="rId13" Type="http://schemas.openxmlformats.org/officeDocument/2006/relationships/image" Target="../media/image-1-1.png"/><Relationship Id="rId14" Type="http://schemas.openxmlformats.org/officeDocument/2006/relationships/image" Target="../media/image-1-2.svg"/><Relationship Id="rId15" Type="http://schemas.openxmlformats.org/officeDocument/2006/relationships/image" Target="../media/image-1-15.png"/><Relationship Id="rId16" Type="http://schemas.openxmlformats.org/officeDocument/2006/relationships/image" Target="../media/image-1-16.svg"/><Relationship Id="rId17" Type="http://schemas.openxmlformats.org/officeDocument/2006/relationships/image" Target="../media/image-1-17.png"/><Relationship Id="rId18" Type="http://schemas.openxmlformats.org/officeDocument/2006/relationships/image" Target="../media/image-1-18.svg"/><Relationship Id="rId19" Type="http://schemas.openxmlformats.org/officeDocument/2006/relationships/image" Target="../media/image-1-19.png"/><Relationship Id="rId20" Type="http://schemas.openxmlformats.org/officeDocument/2006/relationships/image" Target="../media/image-1-20.svg"/><Relationship Id="rId21" Type="http://schemas.openxmlformats.org/officeDocument/2006/relationships/image" Target="../media/image-1-17.png"/><Relationship Id="rId22" Type="http://schemas.openxmlformats.org/officeDocument/2006/relationships/image" Target="../media/image-1-18.svg"/><Relationship Id="rId23" Type="http://schemas.openxmlformats.org/officeDocument/2006/relationships/image" Target="../media/image-1-23.png"/><Relationship Id="rId24" Type="http://schemas.openxmlformats.org/officeDocument/2006/relationships/image" Target="../media/image-1-24.svg"/><Relationship Id="rId25" Type="http://schemas.openxmlformats.org/officeDocument/2006/relationships/image" Target="../media/image-1-17.png"/><Relationship Id="rId26" Type="http://schemas.openxmlformats.org/officeDocument/2006/relationships/image" Target="../media/image-1-18.svg"/><Relationship Id="rId27" Type="http://schemas.openxmlformats.org/officeDocument/2006/relationships/image" Target="../media/image-1-27.png"/><Relationship Id="rId28" Type="http://schemas.openxmlformats.org/officeDocument/2006/relationships/image" Target="../media/image-1-28.svg"/><Relationship Id="rId29" Type="http://schemas.openxmlformats.org/officeDocument/2006/relationships/image" Target="../media/image-1-17.png"/><Relationship Id="rId30" Type="http://schemas.openxmlformats.org/officeDocument/2006/relationships/image" Target="../media/image-1-18.svg"/><Relationship Id="rId31" Type="http://schemas.openxmlformats.org/officeDocument/2006/relationships/image" Target="../media/image-1-31.png"/><Relationship Id="rId32" Type="http://schemas.openxmlformats.org/officeDocument/2006/relationships/image" Target="../media/image-1-32.svg"/><Relationship Id="rId33" Type="http://schemas.openxmlformats.org/officeDocument/2006/relationships/slideLayout" Target="../slideLayouts/slideLayout2.xml"/><Relationship Id="rId3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1.png"/><Relationship Id="rId4" Type="http://schemas.openxmlformats.org/officeDocument/2006/relationships/image" Target="../media/image-16-2.svg"/><Relationship Id="rId5" Type="http://schemas.openxmlformats.org/officeDocument/2006/relationships/image" Target="../media/image-16-1.png"/><Relationship Id="rId6" Type="http://schemas.openxmlformats.org/officeDocument/2006/relationships/image" Target="../media/image-16-2.svg"/><Relationship Id="rId7" Type="http://schemas.openxmlformats.org/officeDocument/2006/relationships/image" Target="../media/image-16-1.png"/><Relationship Id="rId8" Type="http://schemas.openxmlformats.org/officeDocument/2006/relationships/image" Target="../media/image-16-2.svg"/><Relationship Id="rId9" Type="http://schemas.openxmlformats.org/officeDocument/2006/relationships/image" Target="../media/image-16-9.png"/><Relationship Id="rId10" Type="http://schemas.openxmlformats.org/officeDocument/2006/relationships/image" Target="../media/image-16-10.svg"/><Relationship Id="rId11" Type="http://schemas.openxmlformats.org/officeDocument/2006/relationships/image" Target="../media/image-16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3.png"/><Relationship Id="rId4" Type="http://schemas.openxmlformats.org/officeDocument/2006/relationships/image" Target="../media/image-17-4.svg"/><Relationship Id="rId5" Type="http://schemas.openxmlformats.org/officeDocument/2006/relationships/image" Target="../media/image-17-5.png"/><Relationship Id="rId6" Type="http://schemas.openxmlformats.org/officeDocument/2006/relationships/image" Target="../media/image-17-6.svg"/><Relationship Id="rId7" Type="http://schemas.openxmlformats.org/officeDocument/2006/relationships/image" Target="../media/image-17-7.png"/><Relationship Id="rId8" Type="http://schemas.openxmlformats.org/officeDocument/2006/relationships/image" Target="../media/image-17-8.svg"/><Relationship Id="rId9" Type="http://schemas.openxmlformats.org/officeDocument/2006/relationships/image" Target="../media/image-17-9.png"/><Relationship Id="rId10" Type="http://schemas.openxmlformats.org/officeDocument/2006/relationships/image" Target="../media/image-17-10.svg"/><Relationship Id="rId11" Type="http://schemas.openxmlformats.org/officeDocument/2006/relationships/image" Target="../media/image-17-11.png"/><Relationship Id="rId12" Type="http://schemas.openxmlformats.org/officeDocument/2006/relationships/image" Target="../media/image-17-12.svg"/><Relationship Id="rId13" Type="http://schemas.openxmlformats.org/officeDocument/2006/relationships/image" Target="../media/image-17-13.png"/><Relationship Id="rId14" Type="http://schemas.openxmlformats.org/officeDocument/2006/relationships/image" Target="../media/image-17-14.svg"/><Relationship Id="rId15" Type="http://schemas.openxmlformats.org/officeDocument/2006/relationships/image" Target="../media/image-17-15.png"/><Relationship Id="rId16" Type="http://schemas.openxmlformats.org/officeDocument/2006/relationships/image" Target="../media/image-17-16.svg"/><Relationship Id="rId17" Type="http://schemas.openxmlformats.org/officeDocument/2006/relationships/image" Target="../media/image-17-17.png"/><Relationship Id="rId18" Type="http://schemas.openxmlformats.org/officeDocument/2006/relationships/image" Target="../media/image-17-18.svg"/><Relationship Id="rId19" Type="http://schemas.openxmlformats.org/officeDocument/2006/relationships/image" Target="../media/image-17-19.png"/><Relationship Id="rId20" Type="http://schemas.openxmlformats.org/officeDocument/2006/relationships/image" Target="../media/image-17-20.svg"/><Relationship Id="rId21" Type="http://schemas.openxmlformats.org/officeDocument/2006/relationships/slideLayout" Target="../slideLayouts/slideLayout2.xml"/><Relationship Id="rId2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1.png"/><Relationship Id="rId4" Type="http://schemas.openxmlformats.org/officeDocument/2006/relationships/image" Target="../media/image-19-2.svg"/><Relationship Id="rId5" Type="http://schemas.openxmlformats.org/officeDocument/2006/relationships/image" Target="../media/image-19-5.png"/><Relationship Id="rId6" Type="http://schemas.openxmlformats.org/officeDocument/2006/relationships/image" Target="../media/image-19-6.svg"/><Relationship Id="rId7" Type="http://schemas.openxmlformats.org/officeDocument/2006/relationships/image" Target="../media/image-19-5.png"/><Relationship Id="rId8" Type="http://schemas.openxmlformats.org/officeDocument/2006/relationships/image" Target="../media/image-19-6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svg"/><Relationship Id="rId3" Type="http://schemas.openxmlformats.org/officeDocument/2006/relationships/image" Target="../media/image-21-3.png"/><Relationship Id="rId4" Type="http://schemas.openxmlformats.org/officeDocument/2006/relationships/image" Target="../media/image-21-4.svg"/><Relationship Id="rId5" Type="http://schemas.openxmlformats.org/officeDocument/2006/relationships/image" Target="../media/image-21-5.png"/><Relationship Id="rId6" Type="http://schemas.openxmlformats.org/officeDocument/2006/relationships/image" Target="../media/image-21-6.svg"/><Relationship Id="rId7" Type="http://schemas.openxmlformats.org/officeDocument/2006/relationships/image" Target="../media/image-21-7.png"/><Relationship Id="rId8" Type="http://schemas.openxmlformats.org/officeDocument/2006/relationships/image" Target="../media/image-21-8.svg"/><Relationship Id="rId9" Type="http://schemas.openxmlformats.org/officeDocument/2006/relationships/image" Target="../media/image-21-9.png"/><Relationship Id="rId10" Type="http://schemas.openxmlformats.org/officeDocument/2006/relationships/image" Target="../media/image-21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1.png"/><Relationship Id="rId4" Type="http://schemas.openxmlformats.org/officeDocument/2006/relationships/image" Target="../media/image-23-2.svg"/><Relationship Id="rId5" Type="http://schemas.openxmlformats.org/officeDocument/2006/relationships/image" Target="../media/image-23-1.png"/><Relationship Id="rId6" Type="http://schemas.openxmlformats.org/officeDocument/2006/relationships/image" Target="../media/image-23-2.svg"/><Relationship Id="rId7" Type="http://schemas.openxmlformats.org/officeDocument/2006/relationships/image" Target="../media/image-23-1.png"/><Relationship Id="rId8" Type="http://schemas.openxmlformats.org/officeDocument/2006/relationships/image" Target="../media/image-23-2.svg"/><Relationship Id="rId9" Type="http://schemas.openxmlformats.org/officeDocument/2006/relationships/image" Target="../media/image-23-9.png"/><Relationship Id="rId10" Type="http://schemas.openxmlformats.org/officeDocument/2006/relationships/image" Target="../media/image-23-10.svg"/><Relationship Id="rId11" Type="http://schemas.openxmlformats.org/officeDocument/2006/relationships/image" Target="../media/image-23-9.png"/><Relationship Id="rId12" Type="http://schemas.openxmlformats.org/officeDocument/2006/relationships/image" Target="../media/image-23-10.svg"/><Relationship Id="rId13" Type="http://schemas.openxmlformats.org/officeDocument/2006/relationships/image" Target="../media/image-23-13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svg"/><Relationship Id="rId4" Type="http://schemas.openxmlformats.org/officeDocument/2006/relationships/image" Target="../media/image-24-2.png"/><Relationship Id="rId5" Type="http://schemas.openxmlformats.org/officeDocument/2006/relationships/image" Target="../media/image-24-3.svg"/><Relationship Id="rId6" Type="http://schemas.openxmlformats.org/officeDocument/2006/relationships/image" Target="../media/image-24-6.png"/><Relationship Id="rId7" Type="http://schemas.openxmlformats.org/officeDocument/2006/relationships/image" Target="../media/image-24-7.svg"/><Relationship Id="rId8" Type="http://schemas.openxmlformats.org/officeDocument/2006/relationships/image" Target="../media/image-24-6.png"/><Relationship Id="rId9" Type="http://schemas.openxmlformats.org/officeDocument/2006/relationships/image" Target="../media/image-24-7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svg"/><Relationship Id="rId4" Type="http://schemas.openxmlformats.org/officeDocument/2006/relationships/image" Target="../media/image-26-2.png"/><Relationship Id="rId5" Type="http://schemas.openxmlformats.org/officeDocument/2006/relationships/image" Target="../media/image-26-3.svg"/><Relationship Id="rId6" Type="http://schemas.openxmlformats.org/officeDocument/2006/relationships/image" Target="../media/image-26-2.png"/><Relationship Id="rId7" Type="http://schemas.openxmlformats.org/officeDocument/2006/relationships/image" Target="../media/image-26-3.svg"/><Relationship Id="rId8" Type="http://schemas.openxmlformats.org/officeDocument/2006/relationships/image" Target="../media/image-26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svg"/><Relationship Id="rId3" Type="http://schemas.openxmlformats.org/officeDocument/2006/relationships/image" Target="../media/image-28-1.png"/><Relationship Id="rId4" Type="http://schemas.openxmlformats.org/officeDocument/2006/relationships/image" Target="../media/image-28-2.svg"/><Relationship Id="rId5" Type="http://schemas.openxmlformats.org/officeDocument/2006/relationships/image" Target="../media/image-28-1.png"/><Relationship Id="rId6" Type="http://schemas.openxmlformats.org/officeDocument/2006/relationships/image" Target="../media/image-28-2.svg"/><Relationship Id="rId7" Type="http://schemas.openxmlformats.org/officeDocument/2006/relationships/image" Target="../media/image-28-1.png"/><Relationship Id="rId8" Type="http://schemas.openxmlformats.org/officeDocument/2006/relationships/image" Target="../media/image-28-2.svg"/><Relationship Id="rId9" Type="http://schemas.openxmlformats.org/officeDocument/2006/relationships/image" Target="../media/image-28-1.png"/><Relationship Id="rId10" Type="http://schemas.openxmlformats.org/officeDocument/2006/relationships/image" Target="../media/image-28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1.png"/><Relationship Id="rId4" Type="http://schemas.openxmlformats.org/officeDocument/2006/relationships/image" Target="../media/image-29-2.svg"/><Relationship Id="rId5" Type="http://schemas.openxmlformats.org/officeDocument/2006/relationships/image" Target="../media/image-29-1.png"/><Relationship Id="rId6" Type="http://schemas.openxmlformats.org/officeDocument/2006/relationships/image" Target="../media/image-29-2.svg"/><Relationship Id="rId7" Type="http://schemas.openxmlformats.org/officeDocument/2006/relationships/image" Target="../media/image-29-1.png"/><Relationship Id="rId8" Type="http://schemas.openxmlformats.org/officeDocument/2006/relationships/image" Target="../media/image-29-2.svg"/><Relationship Id="rId9" Type="http://schemas.openxmlformats.org/officeDocument/2006/relationships/image" Target="../media/image-29-1.png"/><Relationship Id="rId10" Type="http://schemas.openxmlformats.org/officeDocument/2006/relationships/image" Target="../media/image-29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svg"/><Relationship Id="rId3" Type="http://schemas.openxmlformats.org/officeDocument/2006/relationships/image" Target="../media/image-31-1.png"/><Relationship Id="rId4" Type="http://schemas.openxmlformats.org/officeDocument/2006/relationships/image" Target="../media/image-31-2.svg"/><Relationship Id="rId5" Type="http://schemas.openxmlformats.org/officeDocument/2006/relationships/image" Target="../media/image-31-1.png"/><Relationship Id="rId6" Type="http://schemas.openxmlformats.org/officeDocument/2006/relationships/image" Target="../media/image-31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png"/><Relationship Id="rId3" Type="http://schemas.openxmlformats.org/officeDocument/2006/relationships/image" Target="../media/image-32-3.png"/><Relationship Id="rId4" Type="http://schemas.openxmlformats.org/officeDocument/2006/relationships/image" Target="../media/image-32-4.png"/><Relationship Id="rId5" Type="http://schemas.openxmlformats.org/officeDocument/2006/relationships/image" Target="../media/image-16-11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svg"/><Relationship Id="rId3" Type="http://schemas.openxmlformats.org/officeDocument/2006/relationships/image" Target="../media/image-33-3.png"/><Relationship Id="rId4" Type="http://schemas.openxmlformats.org/officeDocument/2006/relationships/image" Target="../media/image-33-4.svg"/><Relationship Id="rId5" Type="http://schemas.openxmlformats.org/officeDocument/2006/relationships/image" Target="../media/image-33-5.png"/><Relationship Id="rId6" Type="http://schemas.openxmlformats.org/officeDocument/2006/relationships/image" Target="../media/image-33-6.svg"/><Relationship Id="rId7" Type="http://schemas.openxmlformats.org/officeDocument/2006/relationships/image" Target="../media/image-16-1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image" Target="../media/image-34-2.png"/><Relationship Id="rId3" Type="http://schemas.openxmlformats.org/officeDocument/2006/relationships/image" Target="../media/image-34-3.svg"/><Relationship Id="rId4" Type="http://schemas.openxmlformats.org/officeDocument/2006/relationships/image" Target="../media/image-34-2.png"/><Relationship Id="rId5" Type="http://schemas.openxmlformats.org/officeDocument/2006/relationships/image" Target="../media/image-34-3.svg"/><Relationship Id="rId6" Type="http://schemas.openxmlformats.org/officeDocument/2006/relationships/image" Target="../media/image-34-6.png"/><Relationship Id="rId7" Type="http://schemas.openxmlformats.org/officeDocument/2006/relationships/image" Target="../media/image-34-7.svg"/><Relationship Id="rId8" Type="http://schemas.openxmlformats.org/officeDocument/2006/relationships/image" Target="../media/image-34-6.png"/><Relationship Id="rId9" Type="http://schemas.openxmlformats.org/officeDocument/2006/relationships/image" Target="../media/image-34-7.svg"/><Relationship Id="rId10" Type="http://schemas.openxmlformats.org/officeDocument/2006/relationships/image" Target="../media/image-34-2.png"/><Relationship Id="rId11" Type="http://schemas.openxmlformats.org/officeDocument/2006/relationships/image" Target="../media/image-34-3.svg"/><Relationship Id="rId12" Type="http://schemas.openxmlformats.org/officeDocument/2006/relationships/image" Target="../media/image-34-12.pn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image" Target="../media/image-35-2.svg"/><Relationship Id="rId3" Type="http://schemas.openxmlformats.org/officeDocument/2006/relationships/image" Target="../media/image-35-3.png"/><Relationship Id="rId4" Type="http://schemas.openxmlformats.org/officeDocument/2006/relationships/image" Target="../media/image-35-4.svg"/><Relationship Id="rId5" Type="http://schemas.openxmlformats.org/officeDocument/2006/relationships/image" Target="../media/image-35-5.png"/><Relationship Id="rId6" Type="http://schemas.openxmlformats.org/officeDocument/2006/relationships/image" Target="../media/image-35-6.svg"/><Relationship Id="rId7" Type="http://schemas.openxmlformats.org/officeDocument/2006/relationships/image" Target="../media/image-35-7.png"/><Relationship Id="rId8" Type="http://schemas.openxmlformats.org/officeDocument/2006/relationships/image" Target="../media/image-35-8.svg"/><Relationship Id="rId9" Type="http://schemas.openxmlformats.org/officeDocument/2006/relationships/image" Target="../media/image-35-9.png"/><Relationship Id="rId10" Type="http://schemas.openxmlformats.org/officeDocument/2006/relationships/image" Target="../media/image-35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image" Target="../media/image-37-2.svg"/><Relationship Id="rId3" Type="http://schemas.openxmlformats.org/officeDocument/2006/relationships/image" Target="../media/image-37-1.png"/><Relationship Id="rId4" Type="http://schemas.openxmlformats.org/officeDocument/2006/relationships/image" Target="../media/image-37-2.svg"/><Relationship Id="rId5" Type="http://schemas.openxmlformats.org/officeDocument/2006/relationships/image" Target="../media/image-37-1.png"/><Relationship Id="rId6" Type="http://schemas.openxmlformats.org/officeDocument/2006/relationships/image" Target="../media/image-37-2.svg"/><Relationship Id="rId7" Type="http://schemas.openxmlformats.org/officeDocument/2006/relationships/image" Target="../media/image-37-1.png"/><Relationship Id="rId8" Type="http://schemas.openxmlformats.org/officeDocument/2006/relationships/image" Target="../media/image-37-2.svg"/><Relationship Id="rId9" Type="http://schemas.openxmlformats.org/officeDocument/2006/relationships/image" Target="../media/image-37-1.png"/><Relationship Id="rId10" Type="http://schemas.openxmlformats.org/officeDocument/2006/relationships/image" Target="../media/image-37-2.svg"/><Relationship Id="rId11" Type="http://schemas.openxmlformats.org/officeDocument/2006/relationships/image" Target="../media/image-15-2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1.png"/><Relationship Id="rId4" Type="http://schemas.openxmlformats.org/officeDocument/2006/relationships/image" Target="../media/image-4-2.svg"/><Relationship Id="rId5" Type="http://schemas.openxmlformats.org/officeDocument/2006/relationships/image" Target="../media/image-4-1.png"/><Relationship Id="rId6" Type="http://schemas.openxmlformats.org/officeDocument/2006/relationships/image" Target="../media/image-4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image" Target="../media/image-7-7.png"/><Relationship Id="rId10" Type="http://schemas.openxmlformats.org/officeDocument/2006/relationships/image" Target="../media/image-7-8.svg"/><Relationship Id="rId11" Type="http://schemas.openxmlformats.org/officeDocument/2006/relationships/image" Target="../media/image-7-7.png"/><Relationship Id="rId12" Type="http://schemas.openxmlformats.org/officeDocument/2006/relationships/image" Target="../media/image-7-8.svg"/><Relationship Id="rId13" Type="http://schemas.openxmlformats.org/officeDocument/2006/relationships/image" Target="../media/image-7-7.png"/><Relationship Id="rId14" Type="http://schemas.openxmlformats.org/officeDocument/2006/relationships/image" Target="../media/image-7-8.svg"/><Relationship Id="rId15" Type="http://schemas.openxmlformats.org/officeDocument/2006/relationships/image" Target="../media/image-7-7.png"/><Relationship Id="rId16" Type="http://schemas.openxmlformats.org/officeDocument/2006/relationships/image" Target="../media/image-7-8.svg"/><Relationship Id="rId17" Type="http://schemas.openxmlformats.org/officeDocument/2006/relationships/image" Target="../media/image-7-17.png"/><Relationship Id="rId18" Type="http://schemas.openxmlformats.org/officeDocument/2006/relationships/slideLayout" Target="../slideLayouts/slideLayout2.xml"/><Relationship Id="rId1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2.png"/><Relationship Id="rId5" Type="http://schemas.openxmlformats.org/officeDocument/2006/relationships/image" Target="../media/image-9-3.svg"/><Relationship Id="rId6" Type="http://schemas.openxmlformats.org/officeDocument/2006/relationships/image" Target="../media/image-9-2.png"/><Relationship Id="rId7" Type="http://schemas.openxmlformats.org/officeDocument/2006/relationships/image" Target="../media/image-9-3.svg"/><Relationship Id="rId8" Type="http://schemas.openxmlformats.org/officeDocument/2006/relationships/image" Target="../media/image-9-8.png"/><Relationship Id="rId9" Type="http://schemas.openxmlformats.org/officeDocument/2006/relationships/image" Target="../media/image-9-9.svg"/><Relationship Id="rId10" Type="http://schemas.openxmlformats.org/officeDocument/2006/relationships/image" Target="../media/image-9-10.png"/><Relationship Id="rId11" Type="http://schemas.openxmlformats.org/officeDocument/2006/relationships/image" Target="../media/image-9-11.svg"/><Relationship Id="rId12" Type="http://schemas.openxmlformats.org/officeDocument/2006/relationships/image" Target="../media/image-9-12.png"/><Relationship Id="rId13" Type="http://schemas.openxmlformats.org/officeDocument/2006/relationships/image" Target="../media/image-9-13.svg"/><Relationship Id="rId14" Type="http://schemas.openxmlformats.org/officeDocument/2006/relationships/image" Target="../media/image-9-14.png"/><Relationship Id="rId15" Type="http://schemas.openxmlformats.org/officeDocument/2006/relationships/image" Target="../media/image-9-15.svg"/><Relationship Id="rId16" Type="http://schemas.openxmlformats.org/officeDocument/2006/relationships/image" Target="../media/image-9-16.pn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53058"/>
            <a:ext cx="403093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02084" y="692274"/>
            <a:ext cx="433112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《人工智能养老产品系统设计与工程交付》｜项目四：情感陪护机器人产品系统设计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90420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AI成为老人身边的朋友</a:t>
            </a:r>
            <a:endParaRPr lang="zh-CN" sz="2400" dirty="0"/>
          </a:p>
        </p:txBody>
      </p:sp>
      <p:sp>
        <p:nvSpPr>
          <p:cNvPr id="5" name="Text 3"/>
          <p:cNvSpPr/>
          <p:nvPr/>
        </p:nvSpPr>
        <p:spPr>
          <a:xfrm>
            <a:off x="523577" y="1341462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情感陪护机器人核心技术体系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1762944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104430"/>
            <a:ext cx="1794718" cy="875556"/>
          </a:xfrm>
          <a:prstGeom prst="rect">
            <a:avLst/>
          </a:prstGeom>
        </p:spPr>
      </p:pic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2784" y="2214488"/>
            <a:ext cx="196304" cy="19630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8759" y="2642295"/>
            <a:ext cx="15043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老年心理与情感需求</a:t>
            </a:r>
            <a:endParaRPr lang="zh-CN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49190" y="2104430"/>
            <a:ext cx="1794793" cy="875556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8397" y="2214488"/>
            <a:ext cx="196304" cy="19630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594372" y="2642295"/>
            <a:ext cx="150442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陪护机器人产品分类</a:t>
            </a:r>
            <a:endParaRPr lang="zh-CN" sz="12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110880"/>
            <a:ext cx="1794718" cy="875556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22784" y="3220938"/>
            <a:ext cx="196304" cy="19630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759" y="3648745"/>
            <a:ext cx="15043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大模型对话引擎</a:t>
            </a:r>
            <a:endParaRPr lang="zh-CN" sz="120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49190" y="3110880"/>
            <a:ext cx="1794793" cy="875556"/>
          </a:xfrm>
          <a:prstGeom prst="rect">
            <a:avLst/>
          </a:prstGeom>
        </p:spPr>
      </p:pic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48397" y="3220938"/>
            <a:ext cx="196304" cy="196304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2594372" y="3648745"/>
            <a:ext cx="150442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多模态情感识别</a:t>
            </a:r>
            <a:endParaRPr lang="zh-CN" sz="1200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568130" y="2104430"/>
            <a:ext cx="1963043" cy="875556"/>
          </a:xfrm>
          <a:prstGeom prst="rect">
            <a:avLst/>
          </a:prstGeom>
        </p:spPr>
      </p:pic>
      <p:pic>
        <p:nvPicPr>
          <p:cNvPr id="20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451500" y="2214488"/>
            <a:ext cx="196304" cy="196304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4713312" y="2642295"/>
            <a:ext cx="167267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AI人格设计</a:t>
            </a:r>
            <a:endParaRPr lang="zh-CN" sz="1200" dirty="0"/>
          </a:p>
        </p:txBody>
      </p:sp>
      <p:pic>
        <p:nvPicPr>
          <p:cNvPr id="22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662068" y="2104430"/>
            <a:ext cx="1963117" cy="875556"/>
          </a:xfrm>
          <a:prstGeom prst="rect">
            <a:avLst/>
          </a:prstGeom>
        </p:spPr>
      </p:pic>
      <p:pic>
        <p:nvPicPr>
          <p:cNvPr id="23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545437" y="2214488"/>
            <a:ext cx="196304" cy="196304"/>
          </a:xfrm>
          <a:prstGeom prst="rect">
            <a:avLst/>
          </a:prstGeom>
        </p:spPr>
      </p:pic>
      <p:sp>
        <p:nvSpPr>
          <p:cNvPr id="24" name="Text 10"/>
          <p:cNvSpPr/>
          <p:nvPr/>
        </p:nvSpPr>
        <p:spPr>
          <a:xfrm>
            <a:off x="6807250" y="2642295"/>
            <a:ext cx="167275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适老化语音交互</a:t>
            </a:r>
            <a:endParaRPr lang="zh-CN" sz="1200" dirty="0"/>
          </a:p>
        </p:txBody>
      </p:sp>
      <p:pic>
        <p:nvPicPr>
          <p:cNvPr id="25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568130" y="3110880"/>
            <a:ext cx="1963043" cy="875556"/>
          </a:xfrm>
          <a:prstGeom prst="rect">
            <a:avLst/>
          </a:prstGeom>
        </p:spPr>
      </p:pic>
      <p:pic>
        <p:nvPicPr>
          <p:cNvPr id="26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451500" y="3220938"/>
            <a:ext cx="196304" cy="196304"/>
          </a:xfrm>
          <a:prstGeom prst="rect">
            <a:avLst/>
          </a:prstGeom>
        </p:spPr>
      </p:pic>
      <p:sp>
        <p:nvSpPr>
          <p:cNvPr id="27" name="Text 11"/>
          <p:cNvSpPr/>
          <p:nvPr/>
        </p:nvSpPr>
        <p:spPr>
          <a:xfrm>
            <a:off x="4713312" y="3648745"/>
            <a:ext cx="167267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机器人硬件结构</a:t>
            </a:r>
            <a:endParaRPr lang="zh-CN" sz="1200" dirty="0"/>
          </a:p>
        </p:txBody>
      </p:sp>
      <p:pic>
        <p:nvPicPr>
          <p:cNvPr id="28" name="Image 14" descr="preencoded.png">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662068" y="3110880"/>
            <a:ext cx="1963117" cy="875556"/>
          </a:xfrm>
          <a:prstGeom prst="rect">
            <a:avLst/>
          </a:prstGeom>
        </p:spPr>
      </p:pic>
      <p:pic>
        <p:nvPicPr>
          <p:cNvPr id="29" name="Image 15" descr="preencoded.png">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7545437" y="3220938"/>
            <a:ext cx="196304" cy="196304"/>
          </a:xfrm>
          <a:prstGeom prst="rect">
            <a:avLst/>
          </a:prstGeom>
        </p:spPr>
      </p:pic>
      <p:sp>
        <p:nvSpPr>
          <p:cNvPr id="30" name="Text 12"/>
          <p:cNvSpPr/>
          <p:nvPr/>
        </p:nvSpPr>
        <p:spPr>
          <a:xfrm>
            <a:off x="6807250" y="3648745"/>
            <a:ext cx="167275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CMF与技术规范</a:t>
            </a:r>
            <a:endParaRPr lang="zh-CN" sz="1200" dirty="0"/>
          </a:p>
        </p:txBody>
      </p:sp>
      <p:sp>
        <p:nvSpPr>
          <p:cNvPr id="31" name="Text 13"/>
          <p:cNvSpPr/>
          <p:nvPr/>
        </p:nvSpPr>
        <p:spPr>
          <a:xfrm>
            <a:off x="294977" y="428096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本教材配套课件｜项目四｜知识讲解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532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仿生人形机器人：拟人化越高，挑战也越大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0746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基本形态与主要优势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730871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人形轮廓，面部表情屏或机械面部，双臂关节，手势互动，部分产品具备移动能力。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229693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9003" y="2341885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能够使用眼神、手势和肢体语言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949003" y="2665288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适合面对面互动和引导体操活动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136478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49003" y="3181424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公共空间存在感较强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949003" y="3504828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适合养老机构集体娱乐和康复活动引导</a:t>
            </a:r>
            <a:endParaRPr lang="zh-CN" sz="1000" dirty="0"/>
          </a:p>
        </p:txBody>
      </p:sp>
      <p:sp>
        <p:nvSpPr>
          <p:cNvPr id="11" name="Text 9"/>
          <p:cNvSpPr/>
          <p:nvPr/>
        </p:nvSpPr>
        <p:spPr>
          <a:xfrm>
            <a:off x="4736455" y="140746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主要局限与设计重点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4736455" y="1747242"/>
            <a:ext cx="1878881" cy="2016993"/>
          </a:xfrm>
          <a:prstGeom prst="roundRect">
            <a:avLst>
              <a:gd name="adj" fmla="val 292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81637" y="1892424"/>
            <a:ext cx="158851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主要局限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881637" y="2225353"/>
            <a:ext cx="1588517" cy="9291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结构复杂，成本较高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运行和维护要求高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拟人化不当可能产生陌生感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6746230" y="1747242"/>
            <a:ext cx="1878955" cy="2016993"/>
          </a:xfrm>
          <a:prstGeom prst="roundRect">
            <a:avLst>
              <a:gd name="adj" fmla="val 292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91412" y="1892424"/>
            <a:ext cx="158859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设计重点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6891412" y="2225353"/>
            <a:ext cx="1588591" cy="13937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动作速度不能过快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外观不能过度逼真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与老人保持适当空间距离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动作失败时需要安全停止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4736455" y="3911501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适用场景：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养老机构公共活动区、集体娱乐、康复活动引导、展示和接待场景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98338"/>
            <a:ext cx="4667845" cy="721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动物型机器人：通过动作和照顾欲建立陪伴感</a:t>
            </a:r>
            <a:endParaRPr lang="zh-CN" sz="2250" dirty="0"/>
          </a:p>
        </p:txBody>
      </p:sp>
      <p:sp>
        <p:nvSpPr>
          <p:cNvPr id="4" name="Text 1"/>
          <p:cNvSpPr/>
          <p:nvPr/>
        </p:nvSpPr>
        <p:spPr>
          <a:xfrm>
            <a:off x="523577" y="1407914"/>
            <a:ext cx="21842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基本形态</a:t>
            </a:r>
            <a:endParaRPr lang="zh-CN" sz="1100" dirty="0"/>
          </a:p>
        </p:txBody>
      </p:sp>
      <p:sp>
        <p:nvSpPr>
          <p:cNvPr id="5" name="Text 2"/>
          <p:cNvSpPr/>
          <p:nvPr/>
        </p:nvSpPr>
        <p:spPr>
          <a:xfrm>
            <a:off x="523577" y="1703412"/>
            <a:ext cx="2184202" cy="570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四足机器狗或其他动物形态；能够行走、坐下、趴下和完成简单互动动作；部分产品搭载语音模块。</a:t>
            </a:r>
            <a:endParaRPr lang="zh-CN" sz="950" dirty="0"/>
          </a:p>
        </p:txBody>
      </p:sp>
      <p:sp>
        <p:nvSpPr>
          <p:cNvPr id="6" name="Text 3"/>
          <p:cNvSpPr/>
          <p:nvPr/>
        </p:nvSpPr>
        <p:spPr>
          <a:xfrm>
            <a:off x="523577" y="2388840"/>
            <a:ext cx="21842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主要优势</a:t>
            </a:r>
            <a:endParaRPr lang="zh-CN" sz="1100" dirty="0"/>
          </a:p>
        </p:txBody>
      </p:sp>
      <p:sp>
        <p:nvSpPr>
          <p:cNvPr id="7" name="Shape 4"/>
          <p:cNvSpPr/>
          <p:nvPr/>
        </p:nvSpPr>
        <p:spPr>
          <a:xfrm>
            <a:off x="523577" y="2763887"/>
            <a:ext cx="61317" cy="6131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8" name="Text 5"/>
          <p:cNvSpPr/>
          <p:nvPr/>
        </p:nvSpPr>
        <p:spPr>
          <a:xfrm>
            <a:off x="699939" y="2698700"/>
            <a:ext cx="2007840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互动趣味性强</a:t>
            </a:r>
            <a:endParaRPr lang="zh-CN" sz="1100" dirty="0"/>
          </a:p>
        </p:txBody>
      </p:sp>
      <p:sp>
        <p:nvSpPr>
          <p:cNvPr id="9" name="Text 6"/>
          <p:cNvSpPr/>
          <p:nvPr/>
        </p:nvSpPr>
        <p:spPr>
          <a:xfrm>
            <a:off x="699939" y="2994199"/>
            <a:ext cx="2007840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容易引发照顾和陪伴感</a:t>
            </a:r>
            <a:endParaRPr lang="zh-CN" sz="950" dirty="0"/>
          </a:p>
        </p:txBody>
      </p:sp>
      <p:sp>
        <p:nvSpPr>
          <p:cNvPr id="10" name="Shape 7"/>
          <p:cNvSpPr/>
          <p:nvPr/>
        </p:nvSpPr>
        <p:spPr>
          <a:xfrm>
            <a:off x="523577" y="3479602"/>
            <a:ext cx="61317" cy="6131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1" name="Text 8"/>
          <p:cNvSpPr/>
          <p:nvPr/>
        </p:nvSpPr>
        <p:spPr>
          <a:xfrm>
            <a:off x="699939" y="3414415"/>
            <a:ext cx="2007840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适合户外散步和游戏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699939" y="3709913"/>
            <a:ext cx="2007840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提供类宠物互动体验</a:t>
            </a:r>
            <a:endParaRPr lang="zh-CN" sz="950" dirty="0"/>
          </a:p>
        </p:txBody>
      </p:sp>
      <p:sp>
        <p:nvSpPr>
          <p:cNvPr id="13" name="Shape 10"/>
          <p:cNvSpPr/>
          <p:nvPr/>
        </p:nvSpPr>
        <p:spPr>
          <a:xfrm>
            <a:off x="523577" y="4195316"/>
            <a:ext cx="61317" cy="6131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4" name="Text 11"/>
          <p:cNvSpPr/>
          <p:nvPr/>
        </p:nvSpPr>
        <p:spPr>
          <a:xfrm>
            <a:off x="699939" y="4130129"/>
            <a:ext cx="2007840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部分认知训练和运动互动</a:t>
            </a:r>
            <a:endParaRPr lang="zh-CN" sz="1100" dirty="0"/>
          </a:p>
        </p:txBody>
      </p:sp>
      <p:sp>
        <p:nvSpPr>
          <p:cNvPr id="15" name="Text 12"/>
          <p:cNvSpPr/>
          <p:nvPr/>
        </p:nvSpPr>
        <p:spPr>
          <a:xfrm>
            <a:off x="699939" y="4425628"/>
            <a:ext cx="2007840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辅助老人保持身体活力</a:t>
            </a:r>
            <a:endParaRPr lang="zh-CN" sz="950" dirty="0"/>
          </a:p>
        </p:txBody>
      </p:sp>
      <p:sp>
        <p:nvSpPr>
          <p:cNvPr id="16" name="Text 13"/>
          <p:cNvSpPr/>
          <p:nvPr/>
        </p:nvSpPr>
        <p:spPr>
          <a:xfrm>
            <a:off x="3011984" y="1407914"/>
            <a:ext cx="21842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主要局限</a:t>
            </a:r>
            <a:endParaRPr lang="zh-CN" sz="1100" dirty="0"/>
          </a:p>
        </p:txBody>
      </p:sp>
      <p:sp>
        <p:nvSpPr>
          <p:cNvPr id="17" name="Text 14"/>
          <p:cNvSpPr/>
          <p:nvPr/>
        </p:nvSpPr>
        <p:spPr>
          <a:xfrm>
            <a:off x="3011984" y="1703412"/>
            <a:ext cx="2184202" cy="8812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语音通常不是唯一核心模态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需要一定操控和理解能力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室内移动空间受限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关节、底盘和避障系统复杂</a:t>
            </a:r>
            <a:endParaRPr lang="zh-CN" sz="950" dirty="0"/>
          </a:p>
        </p:txBody>
      </p:sp>
      <p:sp>
        <p:nvSpPr>
          <p:cNvPr id="18" name="Shape 15"/>
          <p:cNvSpPr/>
          <p:nvPr/>
        </p:nvSpPr>
        <p:spPr>
          <a:xfrm>
            <a:off x="3011984" y="2714104"/>
            <a:ext cx="2184202" cy="1218977"/>
          </a:xfrm>
          <a:prstGeom prst="roundRect">
            <a:avLst>
              <a:gd name="adj" fmla="val 4229"/>
            </a:avLst>
          </a:prstGeom>
          <a:solidFill>
            <a:srgbClr val="B6FCB8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692" y="2888679"/>
            <a:ext cx="153367" cy="122709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3410769" y="2848273"/>
            <a:ext cx="1662708" cy="9506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产品核心价值：</a:t>
            </a:r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在不引入真实宠物卫生、过敏和照护压力的情况下，提供部分动物陪伴体验，让老人感受到被需要和陪伴的温暖。</a:t>
            </a:r>
            <a:endParaRPr lang="zh-CN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4486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怎样选择合适的机器人形态？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9159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选择机器人类型需要综合七个维度评估。不要先选"最先进"的机器人——先确认：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谁使用、在哪里使用、解决什么问题。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548259"/>
            <a:ext cx="8096845" cy="3050381"/>
          </a:xfrm>
          <a:prstGeom prst="roundRect">
            <a:avLst>
              <a:gd name="adj" fmla="val 180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93134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31204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69274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073450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454152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3834854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23577" y="421555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2307729" y="1548259"/>
            <a:ext cx="8182" cy="305038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410373" y="1548259"/>
            <a:ext cx="8182" cy="305038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513016" y="1548259"/>
            <a:ext cx="8182" cy="305038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28563" y="1553021"/>
            <a:ext cx="1779166" cy="378321"/>
          </a:xfrm>
          <a:custGeom>
            <a:avLst/>
            <a:gdLst/>
            <a:ahLst/>
            <a:cxnLst/>
            <a:rect l="l" t="t" r="r" b="b"/>
            <a:pathLst>
              <a:path w="1779166" h="378321">
                <a:moveTo>
                  <a:pt x="45819" y="0"/>
                </a:moveTo>
                <a:lnTo>
                  <a:pt x="1779166" y="0"/>
                </a:lnTo>
                <a:lnTo>
                  <a:pt x="1779166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59457" y="1636291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选型维度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2307729" y="1553021"/>
            <a:ext cx="2102644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2441004" y="1636291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桌面陪伴型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410373" y="1553021"/>
            <a:ext cx="2102644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4543648" y="1636291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仿生人形型</a:t>
            </a:r>
            <a:endParaRPr lang="zh-CN" sz="1000" dirty="0"/>
          </a:p>
        </p:txBody>
      </p:sp>
      <p:sp>
        <p:nvSpPr>
          <p:cNvPr id="21" name="Shape 19"/>
          <p:cNvSpPr/>
          <p:nvPr/>
        </p:nvSpPr>
        <p:spPr>
          <a:xfrm>
            <a:off x="6513016" y="1553021"/>
            <a:ext cx="2102644" cy="378321"/>
          </a:xfrm>
          <a:custGeom>
            <a:avLst/>
            <a:gdLst/>
            <a:ahLst/>
            <a:cxnLst/>
            <a:rect l="l" t="t" r="r" b="b"/>
            <a:pathLst>
              <a:path w="2102644" h="378321">
                <a:moveTo>
                  <a:pt x="0" y="0"/>
                </a:moveTo>
                <a:lnTo>
                  <a:pt x="2056825" y="0"/>
                </a:lnTo>
                <a:arcTo hR="45819" wR="45819" stAng="16200000" swAng="5400000"/>
                <a:lnTo>
                  <a:pt x="2102644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6646292" y="1636291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动物型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659457" y="2016993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目标用户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2441004" y="2016993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独居老人、居家老人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4543648" y="2016993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机构老人、集体活动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6646292" y="2016993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活力老人、兴趣需求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659457" y="2397696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使用空间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2441004" y="2397696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家庭居室、床头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4543648" y="2397696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公共活动区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6646292" y="2397696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户外、院内广场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659457" y="2778398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核心需求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2441004" y="2778398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聊天、回忆、陪伴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4543648" y="2778398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活动引导、康复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6646292" y="2778398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类宠物、游戏互动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659457" y="3159100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交互模态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2441004" y="3159100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语音、屏幕、触摸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4543648" y="3159100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语音、动作、手势</a:t>
            </a:r>
            <a:endParaRPr lang="zh-CN" sz="1000" dirty="0"/>
          </a:p>
        </p:txBody>
      </p:sp>
      <p:sp>
        <p:nvSpPr>
          <p:cNvPr id="38" name="Text 36"/>
          <p:cNvSpPr/>
          <p:nvPr/>
        </p:nvSpPr>
        <p:spPr>
          <a:xfrm>
            <a:off x="6646292" y="3159100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动作、跟随、触摸</a:t>
            </a:r>
            <a:endParaRPr lang="zh-CN" sz="1000" dirty="0"/>
          </a:p>
        </p:txBody>
      </p:sp>
      <p:sp>
        <p:nvSpPr>
          <p:cNvPr id="39" name="Text 37"/>
          <p:cNvSpPr/>
          <p:nvPr/>
        </p:nvSpPr>
        <p:spPr>
          <a:xfrm>
            <a:off x="659457" y="3539803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预算与工程</a:t>
            </a:r>
            <a:endParaRPr lang="zh-CN" sz="1000" dirty="0"/>
          </a:p>
        </p:txBody>
      </p:sp>
      <p:sp>
        <p:nvSpPr>
          <p:cNvPr id="40" name="Text 38"/>
          <p:cNvSpPr/>
          <p:nvPr/>
        </p:nvSpPr>
        <p:spPr>
          <a:xfrm>
            <a:off x="2441004" y="3539803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较低</a:t>
            </a:r>
            <a:endParaRPr lang="zh-CN" sz="1000" dirty="0"/>
          </a:p>
        </p:txBody>
      </p:sp>
      <p:sp>
        <p:nvSpPr>
          <p:cNvPr id="41" name="Text 39"/>
          <p:cNvSpPr/>
          <p:nvPr/>
        </p:nvSpPr>
        <p:spPr>
          <a:xfrm>
            <a:off x="4543648" y="3539803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较高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6646292" y="3539803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中等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659457" y="3920505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维护难度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2441004" y="3920505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简单</a:t>
            </a:r>
            <a:endParaRPr lang="zh-CN" sz="1000" dirty="0"/>
          </a:p>
        </p:txBody>
      </p:sp>
      <p:sp>
        <p:nvSpPr>
          <p:cNvPr id="45" name="Text 43"/>
          <p:cNvSpPr/>
          <p:nvPr/>
        </p:nvSpPr>
        <p:spPr>
          <a:xfrm>
            <a:off x="4543648" y="3920505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复杂</a:t>
            </a:r>
            <a:endParaRPr lang="zh-CN" sz="1000" dirty="0"/>
          </a:p>
        </p:txBody>
      </p:sp>
      <p:sp>
        <p:nvSpPr>
          <p:cNvPr id="46" name="Text 44"/>
          <p:cNvSpPr/>
          <p:nvPr/>
        </p:nvSpPr>
        <p:spPr>
          <a:xfrm>
            <a:off x="6646292" y="3920505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中等</a:t>
            </a:r>
            <a:endParaRPr lang="zh-CN" sz="1000" dirty="0"/>
          </a:p>
        </p:txBody>
      </p:sp>
      <p:sp>
        <p:nvSpPr>
          <p:cNvPr id="47" name="Text 45"/>
          <p:cNvSpPr/>
          <p:nvPr/>
        </p:nvSpPr>
        <p:spPr>
          <a:xfrm>
            <a:off x="659457" y="4301207"/>
            <a:ext cx="197219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部署难度</a:t>
            </a:r>
            <a:endParaRPr lang="zh-CN" sz="1000" dirty="0"/>
          </a:p>
        </p:txBody>
      </p:sp>
      <p:sp>
        <p:nvSpPr>
          <p:cNvPr id="48" name="Text 46"/>
          <p:cNvSpPr/>
          <p:nvPr/>
        </p:nvSpPr>
        <p:spPr>
          <a:xfrm>
            <a:off x="2441004" y="4301207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</a:t>
            </a:r>
            <a:endParaRPr lang="zh-CN" sz="1000" dirty="0"/>
          </a:p>
        </p:txBody>
      </p:sp>
      <p:sp>
        <p:nvSpPr>
          <p:cNvPr id="49" name="Text 47"/>
          <p:cNvSpPr/>
          <p:nvPr/>
        </p:nvSpPr>
        <p:spPr>
          <a:xfrm>
            <a:off x="4543648" y="4301207"/>
            <a:ext cx="229329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</a:t>
            </a:r>
            <a:endParaRPr lang="zh-CN" sz="1000" dirty="0"/>
          </a:p>
        </p:txBody>
      </p:sp>
      <p:sp>
        <p:nvSpPr>
          <p:cNvPr id="50" name="Text 48"/>
          <p:cNvSpPr/>
          <p:nvPr/>
        </p:nvSpPr>
        <p:spPr>
          <a:xfrm>
            <a:off x="6646292" y="4301207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609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大模型对话引擎是机器人的语言"大脑"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95065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大语言模型的主要任务</a:t>
            </a:r>
            <a:endParaRPr lang="zh-CN" sz="1050" dirty="0"/>
          </a:p>
        </p:txBody>
      </p:sp>
      <p:sp>
        <p:nvSpPr>
          <p:cNvPr id="4" name="Text 2"/>
          <p:cNvSpPr/>
          <p:nvPr/>
        </p:nvSpPr>
        <p:spPr>
          <a:xfrm>
            <a:off x="523577" y="1283196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23577" y="1466999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553840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理解老人表达的内容</a:t>
            </a:r>
            <a:endParaRPr lang="zh-CN" sz="1050" dirty="0"/>
          </a:p>
        </p:txBody>
      </p:sp>
      <p:sp>
        <p:nvSpPr>
          <p:cNvPr id="7" name="Text 5"/>
          <p:cNvSpPr/>
          <p:nvPr/>
        </p:nvSpPr>
        <p:spPr>
          <a:xfrm>
            <a:off x="523577" y="1829023"/>
            <a:ext cx="3906217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识别语义、意图和情感信号</a:t>
            </a:r>
            <a:endParaRPr lang="zh-CN" sz="900" dirty="0"/>
          </a:p>
        </p:txBody>
      </p:sp>
      <p:sp>
        <p:nvSpPr>
          <p:cNvPr id="8" name="Text 6"/>
          <p:cNvSpPr/>
          <p:nvPr/>
        </p:nvSpPr>
        <p:spPr>
          <a:xfrm>
            <a:off x="523577" y="2196629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23577" y="2380431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523577" y="2467273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结合上下文生成回复</a:t>
            </a:r>
            <a:endParaRPr lang="zh-CN" sz="1050" dirty="0"/>
          </a:p>
        </p:txBody>
      </p:sp>
      <p:sp>
        <p:nvSpPr>
          <p:cNvPr id="11" name="Text 9"/>
          <p:cNvSpPr/>
          <p:nvPr/>
        </p:nvSpPr>
        <p:spPr>
          <a:xfrm>
            <a:off x="523577" y="2742456"/>
            <a:ext cx="3906217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延续多轮对话，保持相对一致的人格</a:t>
            </a:r>
            <a:endParaRPr lang="zh-CN" sz="900" dirty="0"/>
          </a:p>
        </p:txBody>
      </p:sp>
      <p:sp>
        <p:nvSpPr>
          <p:cNvPr id="12" name="Text 10"/>
          <p:cNvSpPr/>
          <p:nvPr/>
        </p:nvSpPr>
        <p:spPr>
          <a:xfrm>
            <a:off x="523577" y="3110061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23577" y="3293864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3380705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根据情感状态调整语言</a:t>
            </a:r>
            <a:endParaRPr lang="zh-CN" sz="1050" dirty="0"/>
          </a:p>
        </p:txBody>
      </p:sp>
      <p:sp>
        <p:nvSpPr>
          <p:cNvPr id="15" name="Text 13"/>
          <p:cNvSpPr/>
          <p:nvPr/>
        </p:nvSpPr>
        <p:spPr>
          <a:xfrm>
            <a:off x="523577" y="3655888"/>
            <a:ext cx="3906217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辅助形成回忆和兴趣话题</a:t>
            </a:r>
            <a:endParaRPr lang="zh-CN" sz="900" dirty="0"/>
          </a:p>
        </p:txBody>
      </p:sp>
      <p:sp>
        <p:nvSpPr>
          <p:cNvPr id="16" name="Shape 14"/>
          <p:cNvSpPr/>
          <p:nvPr/>
        </p:nvSpPr>
        <p:spPr>
          <a:xfrm>
            <a:off x="523577" y="4036442"/>
            <a:ext cx="3906217" cy="597694"/>
          </a:xfrm>
          <a:prstGeom prst="roundRect">
            <a:avLst>
              <a:gd name="adj" fmla="val 8193"/>
            </a:avLst>
          </a:prstGeom>
          <a:solidFill>
            <a:srgbClr val="F9D2EB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110" y="4203874"/>
            <a:ext cx="145703" cy="116532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902345" y="4158928"/>
            <a:ext cx="3410917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大模型不是完整的机器人系统，仍需配合语音唤醒、情感识别、记忆管理、语音合成、硬件交互和安全护栏。</a:t>
            </a:r>
            <a:endParaRPr lang="zh-CN" sz="900" dirty="0"/>
          </a:p>
        </p:txBody>
      </p:sp>
      <p:sp>
        <p:nvSpPr>
          <p:cNvPr id="19" name="Text 16"/>
          <p:cNvSpPr/>
          <p:nvPr/>
        </p:nvSpPr>
        <p:spPr>
          <a:xfrm>
            <a:off x="4718968" y="995065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普通音箱 vs 大模型陪护对话</a:t>
            </a:r>
            <a:endParaRPr lang="zh-CN" sz="1050" dirty="0"/>
          </a:p>
        </p:txBody>
      </p:sp>
      <p:sp>
        <p:nvSpPr>
          <p:cNvPr id="20" name="Shape 17"/>
          <p:cNvSpPr/>
          <p:nvPr/>
        </p:nvSpPr>
        <p:spPr>
          <a:xfrm>
            <a:off x="4718968" y="1283196"/>
            <a:ext cx="3906217" cy="1119485"/>
          </a:xfrm>
          <a:prstGeom prst="roundRect">
            <a:avLst>
              <a:gd name="adj" fmla="val 437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723730" y="1287959"/>
            <a:ext cx="1948309" cy="1109960"/>
          </a:xfrm>
          <a:custGeom>
            <a:avLst/>
            <a:gdLst/>
            <a:ahLst/>
            <a:cxnLst/>
            <a:rect l="l" t="t" r="r" b="b"/>
            <a:pathLst>
              <a:path w="1948309" h="1109960">
                <a:moveTo>
                  <a:pt x="40808" y="0"/>
                </a:moveTo>
                <a:lnTo>
                  <a:pt x="1948309" y="0"/>
                </a:lnTo>
                <a:lnTo>
                  <a:pt x="1948309" y="1109960"/>
                </a:lnTo>
                <a:lnTo>
                  <a:pt x="40808" y="1109960"/>
                </a:lnTo>
                <a:arcTo hR="40808" wR="40808" stAng="5400000" swAng="5400000"/>
                <a:lnTo>
                  <a:pt x="0" y="40808"/>
                </a:lnTo>
                <a:arcTo hR="40808" wR="40808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2" name="Text 19"/>
          <p:cNvSpPr/>
          <p:nvPr/>
        </p:nvSpPr>
        <p:spPr>
          <a:xfrm>
            <a:off x="4840263" y="1404491"/>
            <a:ext cx="1715244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普通智能音箱</a:t>
            </a:r>
            <a:endParaRPr lang="zh-CN" sz="1050" dirty="0"/>
          </a:p>
        </p:txBody>
      </p:sp>
      <p:sp>
        <p:nvSpPr>
          <p:cNvPr id="23" name="Text 20"/>
          <p:cNvSpPr/>
          <p:nvPr/>
        </p:nvSpPr>
        <p:spPr>
          <a:xfrm>
            <a:off x="4840263" y="1679674"/>
            <a:ext cx="1715244" cy="601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命令驱动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一次问答，固定答案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工具属性明显</a:t>
            </a:r>
            <a:endParaRPr lang="zh-CN" sz="900" dirty="0"/>
          </a:p>
        </p:txBody>
      </p:sp>
      <p:sp>
        <p:nvSpPr>
          <p:cNvPr id="24" name="Shape 21"/>
          <p:cNvSpPr/>
          <p:nvPr/>
        </p:nvSpPr>
        <p:spPr>
          <a:xfrm>
            <a:off x="6672039" y="1287959"/>
            <a:ext cx="1948383" cy="1109960"/>
          </a:xfrm>
          <a:custGeom>
            <a:avLst/>
            <a:gdLst/>
            <a:ahLst/>
            <a:cxnLst/>
            <a:rect l="l" t="t" r="r" b="b"/>
            <a:pathLst>
              <a:path w="1948383" h="1109960">
                <a:moveTo>
                  <a:pt x="0" y="0"/>
                </a:moveTo>
                <a:lnTo>
                  <a:pt x="1907576" y="0"/>
                </a:lnTo>
                <a:arcTo hR="40808" wR="40808" stAng="16200000" swAng="5400000"/>
                <a:lnTo>
                  <a:pt x="1948383" y="1069153"/>
                </a:lnTo>
                <a:arcTo hR="40808" wR="40808" stAng="0" swAng="5400000"/>
                <a:lnTo>
                  <a:pt x="0" y="1109960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5" name="Shape 22"/>
          <p:cNvSpPr/>
          <p:nvPr/>
        </p:nvSpPr>
        <p:spPr>
          <a:xfrm>
            <a:off x="6672039" y="1287959"/>
            <a:ext cx="14288" cy="1109960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Text 23"/>
          <p:cNvSpPr/>
          <p:nvPr/>
        </p:nvSpPr>
        <p:spPr>
          <a:xfrm>
            <a:off x="6788572" y="1404491"/>
            <a:ext cx="1715319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大模型陪护对话</a:t>
            </a:r>
            <a:endParaRPr lang="zh-CN" sz="1050" dirty="0"/>
          </a:p>
        </p:txBody>
      </p:sp>
      <p:sp>
        <p:nvSpPr>
          <p:cNvPr id="27" name="Text 24"/>
          <p:cNvSpPr/>
          <p:nvPr/>
        </p:nvSpPr>
        <p:spPr>
          <a:xfrm>
            <a:off x="6788572" y="1679674"/>
            <a:ext cx="1715319" cy="6017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开放表达，多轮交流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上下文理解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人格和情感回应</a:t>
            </a:r>
            <a:endParaRPr lang="zh-CN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大模型选型不能只看"谁更聪明"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教材原稿以三类国产大模型作为选型示例，重点考察其在养老陪护场景下的综合表现，而非单一能力评分。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（模型能力、价格、接口具有时效性，正式使用前应按最新官方资料核验。）</a:t>
            </a:r>
            <a:endParaRPr lang="zh-CN" sz="500" dirty="0"/>
          </a:p>
        </p:txBody>
      </p:sp>
      <p:sp>
        <p:nvSpPr>
          <p:cNvPr id="4" name="Shape 2"/>
          <p:cNvSpPr/>
          <p:nvPr/>
        </p:nvSpPr>
        <p:spPr>
          <a:xfrm>
            <a:off x="523577" y="733202"/>
            <a:ext cx="2677120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8512" y="808137"/>
            <a:ext cx="25272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通义千问</a:t>
            </a:r>
            <a:endParaRPr lang="zh-CN" sz="600" dirty="0"/>
          </a:p>
        </p:txBody>
      </p:sp>
      <p:sp>
        <p:nvSpPr>
          <p:cNvPr id="6" name="Text 4"/>
          <p:cNvSpPr/>
          <p:nvPr/>
        </p:nvSpPr>
        <p:spPr>
          <a:xfrm>
            <a:off x="598512" y="923925"/>
            <a:ext cx="25272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关注：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中文理解、角色扮演、上下文与长文本能力、API成本</a:t>
            </a:r>
            <a:endParaRPr lang="zh-CN" sz="500" dirty="0"/>
          </a:p>
        </p:txBody>
      </p:sp>
      <p:sp>
        <p:nvSpPr>
          <p:cNvPr id="7" name="Shape 5"/>
          <p:cNvSpPr/>
          <p:nvPr/>
        </p:nvSpPr>
        <p:spPr>
          <a:xfrm>
            <a:off x="3233365" y="733202"/>
            <a:ext cx="2677195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08300" y="808137"/>
            <a:ext cx="252732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文心一言</a:t>
            </a:r>
            <a:endParaRPr lang="zh-CN" sz="600" dirty="0"/>
          </a:p>
        </p:txBody>
      </p:sp>
      <p:sp>
        <p:nvSpPr>
          <p:cNvPr id="9" name="Text 7"/>
          <p:cNvSpPr/>
          <p:nvPr/>
        </p:nvSpPr>
        <p:spPr>
          <a:xfrm>
            <a:off x="3308300" y="923925"/>
            <a:ext cx="252732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关注：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中文知识、图文能力、健康知识问答场景</a:t>
            </a:r>
            <a:endParaRPr lang="zh-CN" sz="500" dirty="0"/>
          </a:p>
        </p:txBody>
      </p:sp>
      <p:sp>
        <p:nvSpPr>
          <p:cNvPr id="10" name="Shape 8"/>
          <p:cNvSpPr/>
          <p:nvPr/>
        </p:nvSpPr>
        <p:spPr>
          <a:xfrm>
            <a:off x="5943228" y="733202"/>
            <a:ext cx="2677195" cy="344239"/>
          </a:xfrm>
          <a:prstGeom prst="roundRect">
            <a:avLst>
              <a:gd name="adj" fmla="val 7986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18163" y="808137"/>
            <a:ext cx="252732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讯飞星火</a:t>
            </a:r>
            <a:endParaRPr lang="zh-CN" sz="600" dirty="0"/>
          </a:p>
        </p:txBody>
      </p:sp>
      <p:sp>
        <p:nvSpPr>
          <p:cNvPr id="12" name="Text 10"/>
          <p:cNvSpPr/>
          <p:nvPr/>
        </p:nvSpPr>
        <p:spPr>
          <a:xfrm>
            <a:off x="6018163" y="923925"/>
            <a:ext cx="252732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关注：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语音识别、语音合成与对话集成、方言适配、语音交互场景</a:t>
            </a:r>
            <a:endParaRPr lang="zh-CN" sz="500" dirty="0"/>
          </a:p>
        </p:txBody>
      </p:sp>
      <p:sp>
        <p:nvSpPr>
          <p:cNvPr id="13" name="Text 11"/>
          <p:cNvSpPr/>
          <p:nvPr/>
        </p:nvSpPr>
        <p:spPr>
          <a:xfrm>
            <a:off x="523577" y="1126480"/>
            <a:ext cx="809684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选型九大维度</a:t>
            </a:r>
            <a:endParaRPr lang="zh-CN" sz="600" dirty="0"/>
          </a:p>
        </p:txBody>
      </p:sp>
      <p:sp>
        <p:nvSpPr>
          <p:cNvPr id="14" name="Shape 12"/>
          <p:cNvSpPr/>
          <p:nvPr/>
        </p:nvSpPr>
        <p:spPr>
          <a:xfrm>
            <a:off x="523577" y="1271736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8034" y="1337146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对话自然度</a:t>
            </a:r>
            <a:endParaRPr lang="zh-CN" sz="600" dirty="0"/>
          </a:p>
        </p:txBody>
      </p:sp>
      <p:sp>
        <p:nvSpPr>
          <p:cNvPr id="16" name="Shape 14"/>
          <p:cNvSpPr/>
          <p:nvPr/>
        </p:nvSpPr>
        <p:spPr>
          <a:xfrm>
            <a:off x="523577" y="1697087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8034" y="1762497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语音服务完整性</a:t>
            </a:r>
            <a:endParaRPr lang="zh-CN" sz="600" dirty="0"/>
          </a:p>
        </p:txBody>
      </p:sp>
      <p:sp>
        <p:nvSpPr>
          <p:cNvPr id="18" name="Shape 16"/>
          <p:cNvSpPr/>
          <p:nvPr/>
        </p:nvSpPr>
        <p:spPr>
          <a:xfrm>
            <a:off x="523577" y="2122438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8034" y="2187848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方言支持</a:t>
            </a:r>
            <a:endParaRPr lang="zh-CN" sz="600" dirty="0"/>
          </a:p>
        </p:txBody>
      </p:sp>
      <p:sp>
        <p:nvSpPr>
          <p:cNvPr id="20" name="Shape 18"/>
          <p:cNvSpPr/>
          <p:nvPr/>
        </p:nvSpPr>
        <p:spPr>
          <a:xfrm>
            <a:off x="523577" y="2547789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034" y="2613199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上下文能力</a:t>
            </a:r>
            <a:endParaRPr lang="zh-CN" sz="600" dirty="0"/>
          </a:p>
        </p:txBody>
      </p:sp>
      <p:sp>
        <p:nvSpPr>
          <p:cNvPr id="22" name="Shape 20"/>
          <p:cNvSpPr/>
          <p:nvPr/>
        </p:nvSpPr>
        <p:spPr>
          <a:xfrm>
            <a:off x="523577" y="2973139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8034" y="3038549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接口稳定性</a:t>
            </a:r>
            <a:endParaRPr lang="zh-CN" sz="600" dirty="0"/>
          </a:p>
        </p:txBody>
      </p:sp>
      <p:sp>
        <p:nvSpPr>
          <p:cNvPr id="24" name="Shape 22"/>
          <p:cNvSpPr/>
          <p:nvPr/>
        </p:nvSpPr>
        <p:spPr>
          <a:xfrm>
            <a:off x="523577" y="3398490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18034" y="3463900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内容安全</a:t>
            </a:r>
            <a:endParaRPr lang="zh-CN" sz="600" dirty="0"/>
          </a:p>
        </p:txBody>
      </p:sp>
      <p:sp>
        <p:nvSpPr>
          <p:cNvPr id="26" name="Shape 24"/>
          <p:cNvSpPr/>
          <p:nvPr/>
        </p:nvSpPr>
        <p:spPr>
          <a:xfrm>
            <a:off x="523577" y="3823841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8034" y="3889251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调用成本</a:t>
            </a:r>
            <a:endParaRPr lang="zh-CN" sz="600" dirty="0"/>
          </a:p>
        </p:txBody>
      </p:sp>
      <p:sp>
        <p:nvSpPr>
          <p:cNvPr id="28" name="Shape 26"/>
          <p:cNvSpPr/>
          <p:nvPr/>
        </p:nvSpPr>
        <p:spPr>
          <a:xfrm>
            <a:off x="523577" y="4249192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18034" y="4314602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数据合规</a:t>
            </a:r>
            <a:endParaRPr lang="zh-CN" sz="600" dirty="0"/>
          </a:p>
        </p:txBody>
      </p:sp>
      <p:sp>
        <p:nvSpPr>
          <p:cNvPr id="30" name="Shape 28"/>
          <p:cNvSpPr/>
          <p:nvPr/>
        </p:nvSpPr>
        <p:spPr>
          <a:xfrm>
            <a:off x="523577" y="4674543"/>
            <a:ext cx="261789" cy="392683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8034" y="4739953"/>
            <a:ext cx="7802389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技术支持</a:t>
            </a:r>
            <a:endParaRPr lang="zh-CN" sz="600" dirty="0"/>
          </a:p>
        </p:txBody>
      </p:sp>
      <p:pic>
        <p:nvPicPr>
          <p:cNvPr id="3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5103986"/>
            <a:ext cx="7837512" cy="2940993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6985840" y="7337731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综合评分</a:t>
            </a:r>
            <a:endParaRPr lang="zh-CN" sz="1350" dirty="0"/>
          </a:p>
        </p:txBody>
      </p:sp>
      <p:sp>
        <p:nvSpPr>
          <p:cNvPr id="34" name="Text 31"/>
          <p:cNvSpPr/>
          <p:nvPr/>
        </p:nvSpPr>
        <p:spPr>
          <a:xfrm>
            <a:off x="5496033" y="7337731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记录数据</a:t>
            </a:r>
            <a:endParaRPr lang="zh-CN" sz="1350" dirty="0"/>
          </a:p>
        </p:txBody>
      </p:sp>
      <p:sp>
        <p:nvSpPr>
          <p:cNvPr id="35" name="Text 32"/>
          <p:cNvSpPr/>
          <p:nvPr/>
        </p:nvSpPr>
        <p:spPr>
          <a:xfrm>
            <a:off x="4014321" y="7337731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小规模测试</a:t>
            </a:r>
            <a:endParaRPr lang="zh-CN" sz="1350" dirty="0"/>
          </a:p>
        </p:txBody>
      </p:sp>
      <p:sp>
        <p:nvSpPr>
          <p:cNvPr id="36" name="Text 33"/>
          <p:cNvSpPr/>
          <p:nvPr/>
        </p:nvSpPr>
        <p:spPr>
          <a:xfrm>
            <a:off x="2532610" y="7337731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列出指标</a:t>
            </a:r>
            <a:endParaRPr lang="zh-CN" sz="1350" dirty="0"/>
          </a:p>
        </p:txBody>
      </p:sp>
      <p:sp>
        <p:nvSpPr>
          <p:cNvPr id="37" name="Text 34"/>
          <p:cNvSpPr/>
          <p:nvPr/>
        </p:nvSpPr>
        <p:spPr>
          <a:xfrm>
            <a:off x="1018512" y="7337731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定义场景</a:t>
            </a:r>
            <a:endParaRPr lang="zh-CN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275"/>
            <a:ext cx="809684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老人说一句话，机器人经历了哪些环节？</a:t>
            </a:r>
            <a:endParaRPr lang="zh-CN" sz="1400" dirty="0"/>
          </a:p>
        </p:txBody>
      </p:sp>
      <p:sp>
        <p:nvSpPr>
          <p:cNvPr id="3" name="Text 1"/>
          <p:cNvSpPr/>
          <p:nvPr/>
        </p:nvSpPr>
        <p:spPr>
          <a:xfrm>
            <a:off x="523577" y="689149"/>
            <a:ext cx="8554045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当老人说出"今天又没人来看我"，系统需要在毫秒级内完成一条完整的对话链路，每一个环节都可以单独测试，任一环节失败时都有兜底流程。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40135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549601"/>
            <a:ext cx="8096845" cy="225623"/>
          </a:xfrm>
          <a:prstGeom prst="roundRect">
            <a:avLst>
              <a:gd name="adj" fmla="val 14469"/>
            </a:avLst>
          </a:prstGeom>
          <a:solidFill>
            <a:srgbClr val="F9D2EB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66" y="4646712"/>
            <a:ext cx="97110" cy="776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6064" y="4615160"/>
            <a:ext cx="8223870" cy="991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zh-CN" altLang="en-US" sz="6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工程目标：</a:t>
            </a:r>
            <a:pPr algn="l" indent="0" marL="0">
              <a:lnSpc>
                <a:spcPct val="106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每一个环节都能单独测试；任一环节失败时都有兜底流程；老人不需要理解背后的技术。</a:t>
            </a:r>
            <a:endParaRPr lang="zh-CN" sz="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124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语音唤醒与ASR：先要听见老人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1338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语音唤醒任务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522735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719882" y="1453158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识别固定唤醒词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719882" y="1776561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判断是否进入对话状态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523577" y="2317328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719882" y="2247751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避免误触发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719882" y="2571155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电视声音和其他人声不应触发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523577" y="292782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ASR语音识别任务</a:t>
            </a:r>
            <a:endParaRPr lang="zh-CN" sz="1200" dirty="0"/>
          </a:p>
        </p:txBody>
      </p:sp>
      <p:sp>
        <p:nvSpPr>
          <p:cNvPr id="11" name="Shape 9"/>
          <p:cNvSpPr/>
          <p:nvPr/>
        </p:nvSpPr>
        <p:spPr>
          <a:xfrm>
            <a:off x="523577" y="3337173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719882" y="3267596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将老人语音转换成文本</a:t>
            </a:r>
            <a:endParaRPr lang="zh-CN" sz="1200" dirty="0"/>
          </a:p>
        </p:txBody>
      </p:sp>
      <p:sp>
        <p:nvSpPr>
          <p:cNvPr id="13" name="Text 11"/>
          <p:cNvSpPr/>
          <p:nvPr/>
        </p:nvSpPr>
        <p:spPr>
          <a:xfrm>
            <a:off x="719882" y="3590999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保留停顿和重复中的真实含义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523577" y="4131766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719882" y="4062189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识别方言和混合表达</a:t>
            </a:r>
            <a:endParaRPr lang="zh-CN" sz="1200" dirty="0"/>
          </a:p>
        </p:txBody>
      </p:sp>
      <p:sp>
        <p:nvSpPr>
          <p:cNvPr id="16" name="Text 14"/>
          <p:cNvSpPr/>
          <p:nvPr/>
        </p:nvSpPr>
        <p:spPr>
          <a:xfrm>
            <a:off x="719882" y="4385593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适应老人真实语言习惯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4642172" y="982489"/>
            <a:ext cx="4077295" cy="3759771"/>
          </a:xfrm>
          <a:prstGeom prst="roundRect">
            <a:avLst>
              <a:gd name="adj" fmla="val 250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4773067" y="1113383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适老场景五类难点</a:t>
            </a:r>
            <a:endParaRPr lang="zh-CN" sz="1200" dirty="0"/>
          </a:p>
        </p:txBody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73067" y="1453158"/>
            <a:ext cx="1842269" cy="482873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4975399" y="1598340"/>
            <a:ext cx="14947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声音较轻或不清晰</a:t>
            </a:r>
            <a:endParaRPr lang="zh-CN" sz="1200" dirty="0"/>
          </a:p>
        </p:txBody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6230" y="1453158"/>
            <a:ext cx="1842343" cy="482873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948562" y="1598340"/>
            <a:ext cx="14948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说话速度较慢</a:t>
            </a:r>
            <a:endParaRPr lang="zh-CN" sz="1200" dirty="0"/>
          </a:p>
        </p:txBody>
      </p:sp>
      <p:pic>
        <p:nvPicPr>
          <p:cNvPr id="2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73067" y="2066925"/>
            <a:ext cx="1842269" cy="482873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4975399" y="2212107"/>
            <a:ext cx="14947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地方口音明显</a:t>
            </a:r>
            <a:endParaRPr lang="zh-CN" sz="120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46230" y="2066925"/>
            <a:ext cx="1842343" cy="482873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6948562" y="2212107"/>
            <a:ext cx="14948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同一句话反复表达</a:t>
            </a:r>
            <a:endParaRPr lang="zh-CN" sz="1200" dirty="0"/>
          </a:p>
        </p:txBody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73067" y="2680692"/>
            <a:ext cx="1842269" cy="67538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975399" y="2825874"/>
            <a:ext cx="1494755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环境中存在电视广播声</a:t>
            </a:r>
            <a:endParaRPr lang="zh-CN" sz="1200" dirty="0"/>
          </a:p>
        </p:txBody>
      </p:sp>
      <p:sp>
        <p:nvSpPr>
          <p:cNvPr id="29" name="Shape 22"/>
          <p:cNvSpPr/>
          <p:nvPr/>
        </p:nvSpPr>
        <p:spPr>
          <a:xfrm>
            <a:off x="4773067" y="3503340"/>
            <a:ext cx="3815507" cy="929134"/>
          </a:xfrm>
          <a:prstGeom prst="roundRect">
            <a:avLst>
              <a:gd name="adj" fmla="val 5918"/>
            </a:avLst>
          </a:prstGeom>
          <a:solidFill>
            <a:srgbClr val="F9D2EB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03961" y="3695179"/>
            <a:ext cx="163637" cy="130894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5198492" y="3653805"/>
            <a:ext cx="325918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设计要求：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提供清晰唤醒反馈，识别失败时不要直接结束，允许老人慢慢说，设置物理按键作为语音唤醒兜底。</a:t>
            </a:r>
            <a:endParaRPr lang="zh-CN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2070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意图理解与情感分析不能混为一件事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900857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意图通道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143670"/>
            <a:ext cx="43759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回答：老人想做什么？</a:t>
            </a:r>
            <a:endParaRPr lang="zh-CN" sz="800" dirty="0"/>
          </a:p>
        </p:txBody>
      </p:sp>
      <p:sp>
        <p:nvSpPr>
          <p:cNvPr id="5" name="Shape 3"/>
          <p:cNvSpPr/>
          <p:nvPr/>
        </p:nvSpPr>
        <p:spPr>
          <a:xfrm>
            <a:off x="523577" y="1395040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34678" y="1506141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2412" y="1593875"/>
            <a:ext cx="143545" cy="1435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34678" y="1911623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播放戏曲</a:t>
            </a:r>
            <a:endParaRPr lang="zh-CN" sz="950" dirty="0"/>
          </a:p>
        </p:txBody>
      </p:sp>
      <p:sp>
        <p:nvSpPr>
          <p:cNvPr id="9" name="Shape 6"/>
          <p:cNvSpPr/>
          <p:nvPr/>
        </p:nvSpPr>
        <p:spPr>
          <a:xfrm>
            <a:off x="2526134" y="1395040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2637234" y="1506141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24969" y="1593875"/>
            <a:ext cx="143545" cy="14354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637234" y="1911623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联系家人</a:t>
            </a:r>
            <a:endParaRPr lang="zh-CN" sz="950" dirty="0"/>
          </a:p>
        </p:txBody>
      </p:sp>
      <p:sp>
        <p:nvSpPr>
          <p:cNvPr id="13" name="Shape 9"/>
          <p:cNvSpPr/>
          <p:nvPr/>
        </p:nvSpPr>
        <p:spPr>
          <a:xfrm>
            <a:off x="523577" y="2265536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34678" y="2376636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412" y="2464371"/>
            <a:ext cx="143545" cy="14354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4678" y="278211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询问天气</a:t>
            </a:r>
            <a:endParaRPr lang="zh-CN" sz="950" dirty="0"/>
          </a:p>
        </p:txBody>
      </p:sp>
      <p:sp>
        <p:nvSpPr>
          <p:cNvPr id="17" name="Shape 12"/>
          <p:cNvSpPr/>
          <p:nvPr/>
        </p:nvSpPr>
        <p:spPr>
          <a:xfrm>
            <a:off x="2526134" y="2265536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2637234" y="2376636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24969" y="2464371"/>
            <a:ext cx="143545" cy="143545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2637234" y="278211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聊天</a:t>
            </a:r>
            <a:endParaRPr lang="zh-CN" sz="950" dirty="0"/>
          </a:p>
        </p:txBody>
      </p:sp>
      <p:sp>
        <p:nvSpPr>
          <p:cNvPr id="21" name="Shape 15"/>
          <p:cNvSpPr/>
          <p:nvPr/>
        </p:nvSpPr>
        <p:spPr>
          <a:xfrm>
            <a:off x="523577" y="3136032"/>
            <a:ext cx="3918719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634678" y="3247132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2412" y="3334866"/>
            <a:ext cx="143545" cy="143545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634678" y="3652614"/>
            <a:ext cx="36965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寻求帮助</a:t>
            </a:r>
            <a:endParaRPr lang="zh-CN" sz="950" dirty="0"/>
          </a:p>
        </p:txBody>
      </p:sp>
      <p:sp>
        <p:nvSpPr>
          <p:cNvPr id="25" name="Text 18"/>
          <p:cNvSpPr/>
          <p:nvPr/>
        </p:nvSpPr>
        <p:spPr>
          <a:xfrm>
            <a:off x="4706466" y="900857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情感通道</a:t>
            </a:r>
            <a:endParaRPr lang="zh-CN" sz="950" dirty="0"/>
          </a:p>
        </p:txBody>
      </p:sp>
      <p:sp>
        <p:nvSpPr>
          <p:cNvPr id="26" name="Text 19"/>
          <p:cNvSpPr/>
          <p:nvPr/>
        </p:nvSpPr>
        <p:spPr>
          <a:xfrm>
            <a:off x="4706466" y="1143670"/>
            <a:ext cx="437591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回答：老人现在可能是什么感受？</a:t>
            </a:r>
            <a:endParaRPr lang="zh-CN" sz="800" dirty="0"/>
          </a:p>
        </p:txBody>
      </p:sp>
      <p:sp>
        <p:nvSpPr>
          <p:cNvPr id="27" name="Shape 20"/>
          <p:cNvSpPr/>
          <p:nvPr/>
        </p:nvSpPr>
        <p:spPr>
          <a:xfrm>
            <a:off x="4706466" y="1395040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4817566" y="1506141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05301" y="1593875"/>
            <a:ext cx="143545" cy="143545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4817566" y="1911623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开心</a:t>
            </a:r>
            <a:endParaRPr lang="zh-CN" sz="950" dirty="0"/>
          </a:p>
        </p:txBody>
      </p:sp>
      <p:sp>
        <p:nvSpPr>
          <p:cNvPr id="31" name="Shape 23"/>
          <p:cNvSpPr/>
          <p:nvPr/>
        </p:nvSpPr>
        <p:spPr>
          <a:xfrm>
            <a:off x="6709023" y="1395040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Shape 24"/>
          <p:cNvSpPr/>
          <p:nvPr/>
        </p:nvSpPr>
        <p:spPr>
          <a:xfrm>
            <a:off x="6820123" y="1506141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07857" y="1593875"/>
            <a:ext cx="143545" cy="143545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6820123" y="1911623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孤独</a:t>
            </a:r>
            <a:endParaRPr lang="zh-CN" sz="950" dirty="0"/>
          </a:p>
        </p:txBody>
      </p:sp>
      <p:sp>
        <p:nvSpPr>
          <p:cNvPr id="35" name="Shape 26"/>
          <p:cNvSpPr/>
          <p:nvPr/>
        </p:nvSpPr>
        <p:spPr>
          <a:xfrm>
            <a:off x="4706466" y="2265536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6" name="Shape 27"/>
          <p:cNvSpPr/>
          <p:nvPr/>
        </p:nvSpPr>
        <p:spPr>
          <a:xfrm>
            <a:off x="4817566" y="2376636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3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05301" y="2464371"/>
            <a:ext cx="143545" cy="143545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4817566" y="278211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焦虑</a:t>
            </a:r>
            <a:endParaRPr lang="zh-CN" sz="950" dirty="0"/>
          </a:p>
        </p:txBody>
      </p:sp>
      <p:sp>
        <p:nvSpPr>
          <p:cNvPr id="39" name="Shape 29"/>
          <p:cNvSpPr/>
          <p:nvPr/>
        </p:nvSpPr>
        <p:spPr>
          <a:xfrm>
            <a:off x="6709023" y="2265536"/>
            <a:ext cx="1916162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0" name="Shape 30"/>
          <p:cNvSpPr/>
          <p:nvPr/>
        </p:nvSpPr>
        <p:spPr>
          <a:xfrm>
            <a:off x="6820123" y="2376636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41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907857" y="2464371"/>
            <a:ext cx="143545" cy="143545"/>
          </a:xfrm>
          <a:prstGeom prst="rect">
            <a:avLst/>
          </a:prstGeom>
        </p:spPr>
      </p:pic>
      <p:sp>
        <p:nvSpPr>
          <p:cNvPr id="42" name="Text 31"/>
          <p:cNvSpPr/>
          <p:nvPr/>
        </p:nvSpPr>
        <p:spPr>
          <a:xfrm>
            <a:off x="6820123" y="2782119"/>
            <a:ext cx="1693962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悲伤</a:t>
            </a:r>
            <a:endParaRPr lang="zh-CN" sz="950" dirty="0"/>
          </a:p>
        </p:txBody>
      </p:sp>
      <p:sp>
        <p:nvSpPr>
          <p:cNvPr id="43" name="Shape 32"/>
          <p:cNvSpPr/>
          <p:nvPr/>
        </p:nvSpPr>
        <p:spPr>
          <a:xfrm>
            <a:off x="4706466" y="3136032"/>
            <a:ext cx="3918719" cy="784101"/>
          </a:xfrm>
          <a:prstGeom prst="roundRect">
            <a:avLst>
              <a:gd name="adj" fmla="val 569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4" name="Shape 33"/>
          <p:cNvSpPr/>
          <p:nvPr/>
        </p:nvSpPr>
        <p:spPr>
          <a:xfrm>
            <a:off x="4817566" y="3247132"/>
            <a:ext cx="319088" cy="319087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45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905301" y="3334866"/>
            <a:ext cx="143545" cy="143545"/>
          </a:xfrm>
          <a:prstGeom prst="rect">
            <a:avLst/>
          </a:prstGeom>
        </p:spPr>
      </p:pic>
      <p:sp>
        <p:nvSpPr>
          <p:cNvPr id="46" name="Text 34"/>
          <p:cNvSpPr/>
          <p:nvPr/>
        </p:nvSpPr>
        <p:spPr>
          <a:xfrm>
            <a:off x="4817566" y="3652614"/>
            <a:ext cx="36965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困惑</a:t>
            </a:r>
            <a:endParaRPr lang="zh-CN" sz="950" dirty="0"/>
          </a:p>
        </p:txBody>
      </p:sp>
      <p:sp>
        <p:nvSpPr>
          <p:cNvPr id="47" name="Text 35"/>
          <p:cNvSpPr/>
          <p:nvPr/>
        </p:nvSpPr>
        <p:spPr>
          <a:xfrm>
            <a:off x="683121" y="4211687"/>
            <a:ext cx="7937302" cy="4625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示例："我想听听老伴以前喜欢的那首歌。"</a:t>
            </a:r>
            <a:endParaRPr lang="zh-CN" sz="800" dirty="0"/>
          </a:p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意图：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播放歌曲 ｜ 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可能情感：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怀念、孤独或悲伤</a:t>
            </a:r>
            <a:endParaRPr lang="zh-CN" sz="800" dirty="0"/>
          </a:p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系统先完成具体需求，再按情绪状态调整语气，必要时延续回忆话题，不能只机械播放歌曲。</a:t>
            </a:r>
            <a:endParaRPr lang="zh-CN" sz="800" dirty="0"/>
          </a:p>
        </p:txBody>
      </p:sp>
      <p:sp>
        <p:nvSpPr>
          <p:cNvPr id="48" name="Shape 36"/>
          <p:cNvSpPr/>
          <p:nvPr/>
        </p:nvSpPr>
        <p:spPr>
          <a:xfrm>
            <a:off x="523577" y="4114502"/>
            <a:ext cx="14288" cy="656927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TTS与情感记忆决定机器人听起来像不像"朋友"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34157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TTS语音合成任务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763042"/>
            <a:ext cx="44257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把回复文本变成自然语音，需要精细控制：</a:t>
            </a:r>
            <a:endParaRPr lang="zh-CN" sz="5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428" y="878384"/>
            <a:ext cx="3174802" cy="31748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559830" y="1751372"/>
            <a:ext cx="97929" cy="1224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523577" y="4151337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50515" y="4168639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687139" y="4165625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音色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687139" y="4294510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温暖清晰</a:t>
            </a:r>
            <a:endParaRPr lang="zh-CN" sz="5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28" y="878384"/>
            <a:ext cx="3174802" cy="31748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02173" y="1347750"/>
            <a:ext cx="97929" cy="1224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750" dirty="0"/>
          </a:p>
        </p:txBody>
      </p:sp>
      <p:sp>
        <p:nvSpPr>
          <p:cNvPr id="13" name="Shape 9"/>
          <p:cNvSpPr/>
          <p:nvPr/>
        </p:nvSpPr>
        <p:spPr>
          <a:xfrm>
            <a:off x="523577" y="4471243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50515" y="4488545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600" dirty="0"/>
          </a:p>
        </p:txBody>
      </p:sp>
      <p:sp>
        <p:nvSpPr>
          <p:cNvPr id="15" name="Text 11"/>
          <p:cNvSpPr/>
          <p:nvPr/>
        </p:nvSpPr>
        <p:spPr>
          <a:xfrm>
            <a:off x="687139" y="4485531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</a:t>
            </a:r>
            <a:endParaRPr lang="zh-CN" sz="600" dirty="0"/>
          </a:p>
        </p:txBody>
      </p:sp>
      <p:sp>
        <p:nvSpPr>
          <p:cNvPr id="16" name="Text 12"/>
          <p:cNvSpPr/>
          <p:nvPr/>
        </p:nvSpPr>
        <p:spPr>
          <a:xfrm>
            <a:off x="687139" y="4614416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适老节奏</a:t>
            </a:r>
            <a:endParaRPr lang="zh-CN" sz="500" dirty="0"/>
          </a:p>
        </p:txBody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428" y="878384"/>
            <a:ext cx="3174802" cy="317480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569977" y="2404579"/>
            <a:ext cx="97929" cy="1224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Shape 14"/>
          <p:cNvSpPr/>
          <p:nvPr/>
        </p:nvSpPr>
        <p:spPr>
          <a:xfrm>
            <a:off x="523577" y="4791149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50515" y="4808451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600" dirty="0"/>
          </a:p>
        </p:txBody>
      </p:sp>
      <p:sp>
        <p:nvSpPr>
          <p:cNvPr id="21" name="Text 16"/>
          <p:cNvSpPr/>
          <p:nvPr/>
        </p:nvSpPr>
        <p:spPr>
          <a:xfrm>
            <a:off x="687139" y="4805437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停顿</a:t>
            </a:r>
            <a:endParaRPr lang="zh-CN" sz="600" dirty="0"/>
          </a:p>
        </p:txBody>
      </p:sp>
      <p:sp>
        <p:nvSpPr>
          <p:cNvPr id="22" name="Text 17"/>
          <p:cNvSpPr/>
          <p:nvPr/>
        </p:nvSpPr>
        <p:spPr>
          <a:xfrm>
            <a:off x="687139" y="4934322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自然留白</a:t>
            </a:r>
            <a:endParaRPr lang="zh-CN" sz="500" dirty="0"/>
          </a:p>
        </p:txBody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428" y="878384"/>
            <a:ext cx="3174802" cy="317480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2802173" y="3461333"/>
            <a:ext cx="97929" cy="1224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750" dirty="0"/>
          </a:p>
        </p:txBody>
      </p:sp>
      <p:sp>
        <p:nvSpPr>
          <p:cNvPr id="25" name="Shape 19"/>
          <p:cNvSpPr/>
          <p:nvPr/>
        </p:nvSpPr>
        <p:spPr>
          <a:xfrm>
            <a:off x="523577" y="5111055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550515" y="5128357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600" dirty="0"/>
          </a:p>
        </p:txBody>
      </p:sp>
      <p:sp>
        <p:nvSpPr>
          <p:cNvPr id="27" name="Text 21"/>
          <p:cNvSpPr/>
          <p:nvPr/>
        </p:nvSpPr>
        <p:spPr>
          <a:xfrm>
            <a:off x="687139" y="5125343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情绪</a:t>
            </a:r>
            <a:endParaRPr lang="zh-CN" sz="600" dirty="0"/>
          </a:p>
        </p:txBody>
      </p:sp>
      <p:sp>
        <p:nvSpPr>
          <p:cNvPr id="28" name="Text 22"/>
          <p:cNvSpPr/>
          <p:nvPr/>
        </p:nvSpPr>
        <p:spPr>
          <a:xfrm>
            <a:off x="687139" y="5254228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克制表达</a:t>
            </a:r>
            <a:endParaRPr lang="zh-CN" sz="500" dirty="0"/>
          </a:p>
        </p:txBody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28" y="878384"/>
            <a:ext cx="3174802" cy="3174802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559830" y="3057711"/>
            <a:ext cx="97929" cy="1224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750" dirty="0"/>
          </a:p>
        </p:txBody>
      </p:sp>
      <p:sp>
        <p:nvSpPr>
          <p:cNvPr id="31" name="Shape 24"/>
          <p:cNvSpPr/>
          <p:nvPr/>
        </p:nvSpPr>
        <p:spPr>
          <a:xfrm>
            <a:off x="523577" y="5430962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Text 25"/>
          <p:cNvSpPr/>
          <p:nvPr/>
        </p:nvSpPr>
        <p:spPr>
          <a:xfrm>
            <a:off x="550515" y="5448263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600" dirty="0"/>
          </a:p>
        </p:txBody>
      </p:sp>
      <p:sp>
        <p:nvSpPr>
          <p:cNvPr id="33" name="Text 26"/>
          <p:cNvSpPr/>
          <p:nvPr/>
        </p:nvSpPr>
        <p:spPr>
          <a:xfrm>
            <a:off x="687139" y="5445249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音量</a:t>
            </a:r>
            <a:endParaRPr lang="zh-CN" sz="600" dirty="0"/>
          </a:p>
        </p:txBody>
      </p:sp>
      <p:sp>
        <p:nvSpPr>
          <p:cNvPr id="34" name="Text 27"/>
          <p:cNvSpPr/>
          <p:nvPr/>
        </p:nvSpPr>
        <p:spPr>
          <a:xfrm>
            <a:off x="687139" y="5574134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环境自适应</a:t>
            </a:r>
            <a:endParaRPr lang="zh-CN" sz="500" dirty="0"/>
          </a:p>
        </p:txBody>
      </p:sp>
      <p:sp>
        <p:nvSpPr>
          <p:cNvPr id="35" name="Text 28"/>
          <p:cNvSpPr/>
          <p:nvPr/>
        </p:nvSpPr>
        <p:spPr>
          <a:xfrm>
            <a:off x="4656609" y="634157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三层情感记忆结构</a:t>
            </a:r>
            <a:endParaRPr lang="zh-CN" sz="600" dirty="0"/>
          </a:p>
        </p:txBody>
      </p:sp>
      <p:sp>
        <p:nvSpPr>
          <p:cNvPr id="36" name="Shape 29"/>
          <p:cNvSpPr/>
          <p:nvPr/>
        </p:nvSpPr>
        <p:spPr>
          <a:xfrm>
            <a:off x="4656609" y="767135"/>
            <a:ext cx="1322784" cy="189905"/>
          </a:xfrm>
          <a:prstGeom prst="roundRect">
            <a:avLst>
              <a:gd name="adj" fmla="val 14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7" name="Text 30"/>
          <p:cNvSpPr/>
          <p:nvPr/>
        </p:nvSpPr>
        <p:spPr>
          <a:xfrm>
            <a:off x="5272013" y="804565"/>
            <a:ext cx="9197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700" dirty="0"/>
          </a:p>
        </p:txBody>
      </p:sp>
      <p:sp>
        <p:nvSpPr>
          <p:cNvPr id="38" name="Shape 31"/>
          <p:cNvSpPr/>
          <p:nvPr/>
        </p:nvSpPr>
        <p:spPr>
          <a:xfrm>
            <a:off x="4656609" y="973336"/>
            <a:ext cx="2645643" cy="189905"/>
          </a:xfrm>
          <a:prstGeom prst="roundRect">
            <a:avLst>
              <a:gd name="adj" fmla="val 14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9" name="Text 32"/>
          <p:cNvSpPr/>
          <p:nvPr/>
        </p:nvSpPr>
        <p:spPr>
          <a:xfrm>
            <a:off x="5933405" y="1010766"/>
            <a:ext cx="9197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700" dirty="0"/>
          </a:p>
        </p:txBody>
      </p:sp>
      <p:sp>
        <p:nvSpPr>
          <p:cNvPr id="40" name="Shape 33"/>
          <p:cNvSpPr/>
          <p:nvPr/>
        </p:nvSpPr>
        <p:spPr>
          <a:xfrm>
            <a:off x="4656609" y="1179537"/>
            <a:ext cx="3968576" cy="189905"/>
          </a:xfrm>
          <a:prstGeom prst="roundRect">
            <a:avLst>
              <a:gd name="adj" fmla="val 1447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1" name="Text 34"/>
          <p:cNvSpPr/>
          <p:nvPr/>
        </p:nvSpPr>
        <p:spPr>
          <a:xfrm>
            <a:off x="6594872" y="1216968"/>
            <a:ext cx="9197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700" dirty="0"/>
          </a:p>
        </p:txBody>
      </p:sp>
      <p:sp>
        <p:nvSpPr>
          <p:cNvPr id="42" name="Shape 35"/>
          <p:cNvSpPr/>
          <p:nvPr/>
        </p:nvSpPr>
        <p:spPr>
          <a:xfrm>
            <a:off x="4656609" y="1434852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3" name="Text 36"/>
          <p:cNvSpPr/>
          <p:nvPr/>
        </p:nvSpPr>
        <p:spPr>
          <a:xfrm>
            <a:off x="4683547" y="1452153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600" dirty="0"/>
          </a:p>
        </p:txBody>
      </p:sp>
      <p:sp>
        <p:nvSpPr>
          <p:cNvPr id="44" name="Text 37"/>
          <p:cNvSpPr/>
          <p:nvPr/>
        </p:nvSpPr>
        <p:spPr>
          <a:xfrm>
            <a:off x="4820171" y="1449139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短期记忆</a:t>
            </a:r>
            <a:endParaRPr lang="zh-CN" sz="600" dirty="0"/>
          </a:p>
        </p:txBody>
      </p:sp>
      <p:sp>
        <p:nvSpPr>
          <p:cNvPr id="45" name="Text 38"/>
          <p:cNvSpPr/>
          <p:nvPr/>
        </p:nvSpPr>
        <p:spPr>
          <a:xfrm>
            <a:off x="4820171" y="1578025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最近几轮对话内容，维持当前对话连贯性</a:t>
            </a:r>
            <a:endParaRPr lang="zh-CN" sz="500" dirty="0"/>
          </a:p>
        </p:txBody>
      </p:sp>
      <p:sp>
        <p:nvSpPr>
          <p:cNvPr id="46" name="Shape 39"/>
          <p:cNvSpPr/>
          <p:nvPr/>
        </p:nvSpPr>
        <p:spPr>
          <a:xfrm>
            <a:off x="4656609" y="1754758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7" name="Text 40"/>
          <p:cNvSpPr/>
          <p:nvPr/>
        </p:nvSpPr>
        <p:spPr>
          <a:xfrm>
            <a:off x="4683547" y="1772059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600" dirty="0"/>
          </a:p>
        </p:txBody>
      </p:sp>
      <p:sp>
        <p:nvSpPr>
          <p:cNvPr id="48" name="Text 41"/>
          <p:cNvSpPr/>
          <p:nvPr/>
        </p:nvSpPr>
        <p:spPr>
          <a:xfrm>
            <a:off x="4820171" y="1769046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长期记忆</a:t>
            </a:r>
            <a:endParaRPr lang="zh-CN" sz="600" dirty="0"/>
          </a:p>
        </p:txBody>
      </p:sp>
      <p:sp>
        <p:nvSpPr>
          <p:cNvPr id="49" name="Text 42"/>
          <p:cNvSpPr/>
          <p:nvPr/>
        </p:nvSpPr>
        <p:spPr>
          <a:xfrm>
            <a:off x="4820171" y="1897931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兴趣、家庭成员、重要日期和长期偏好</a:t>
            </a:r>
            <a:endParaRPr lang="zh-CN" sz="500" dirty="0"/>
          </a:p>
        </p:txBody>
      </p:sp>
      <p:sp>
        <p:nvSpPr>
          <p:cNvPr id="50" name="Shape 43"/>
          <p:cNvSpPr/>
          <p:nvPr/>
        </p:nvSpPr>
        <p:spPr>
          <a:xfrm>
            <a:off x="4656609" y="2074664"/>
            <a:ext cx="130894" cy="130894"/>
          </a:xfrm>
          <a:prstGeom prst="roundRect">
            <a:avLst>
              <a:gd name="adj" fmla="val 210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1" name="Text 44"/>
          <p:cNvSpPr/>
          <p:nvPr/>
        </p:nvSpPr>
        <p:spPr>
          <a:xfrm>
            <a:off x="4683547" y="2091965"/>
            <a:ext cx="7694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600" dirty="0"/>
          </a:p>
        </p:txBody>
      </p:sp>
      <p:sp>
        <p:nvSpPr>
          <p:cNvPr id="52" name="Text 45"/>
          <p:cNvSpPr/>
          <p:nvPr/>
        </p:nvSpPr>
        <p:spPr>
          <a:xfrm>
            <a:off x="4820171" y="2088952"/>
            <a:ext cx="380501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事件记忆</a:t>
            </a:r>
            <a:endParaRPr lang="zh-CN" sz="600" dirty="0"/>
          </a:p>
        </p:txBody>
      </p:sp>
      <p:sp>
        <p:nvSpPr>
          <p:cNvPr id="53" name="Text 46"/>
          <p:cNvSpPr/>
          <p:nvPr/>
        </p:nvSpPr>
        <p:spPr>
          <a:xfrm>
            <a:off x="4820171" y="2217837"/>
            <a:ext cx="380501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老人讲述的具体经历和故事</a:t>
            </a:r>
            <a:endParaRPr lang="zh-CN" sz="500" dirty="0"/>
          </a:p>
        </p:txBody>
      </p:sp>
      <p:sp>
        <p:nvSpPr>
          <p:cNvPr id="54" name="Shape 47"/>
          <p:cNvSpPr/>
          <p:nvPr/>
        </p:nvSpPr>
        <p:spPr>
          <a:xfrm>
            <a:off x="4656609" y="2333179"/>
            <a:ext cx="3968576" cy="176733"/>
          </a:xfrm>
          <a:prstGeom prst="roundRect">
            <a:avLst>
              <a:gd name="adj" fmla="val 15555"/>
            </a:avLst>
          </a:prstGeom>
          <a:solidFill>
            <a:srgbClr val="F9D2EB"/>
          </a:solidFill>
          <a:ln/>
        </p:spPr>
      </p:sp>
      <p:pic>
        <p:nvPicPr>
          <p:cNvPr id="5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2019" y="2414885"/>
            <a:ext cx="81781" cy="65410"/>
          </a:xfrm>
          <a:prstGeom prst="rect">
            <a:avLst/>
          </a:prstGeom>
        </p:spPr>
      </p:pic>
      <p:sp>
        <p:nvSpPr>
          <p:cNvPr id="56" name="Text 48"/>
          <p:cNvSpPr/>
          <p:nvPr/>
        </p:nvSpPr>
        <p:spPr>
          <a:xfrm>
            <a:off x="4869210" y="2378869"/>
            <a:ext cx="414776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使用边界：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记忆内容可查看、允许修改和删除、敏感内容应限制使用。</a:t>
            </a:r>
            <a:endParaRPr lang="zh-CN" sz="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810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Prompt工程为机器人设定角色与边界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0483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Prompt结构可以分为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四层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，共同决定机器人以什么身份、什么方式、在什么边界内与老人交流。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61505"/>
            <a:ext cx="3982938" cy="11634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16894" y="1647006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68759" y="2099370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系统提示词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68759" y="2370386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定义机器人是谁、如何称呼老人、使用什么语气、禁止做什么</a:t>
            </a:r>
            <a:endParaRPr lang="zh-CN" sz="10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7410" y="1561505"/>
            <a:ext cx="3983013" cy="11634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30727" y="1647006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4782592" y="2099370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上下文管理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4782592" y="2370386"/>
            <a:ext cx="369264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提供近期对话、老人档案摘要、当前场景、相关家庭记忆</a:t>
            </a:r>
            <a:endParaRPr lang="zh-CN" sz="10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855863"/>
            <a:ext cx="3982938" cy="137286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16894" y="2941365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668759" y="3393728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情感指令</a:t>
            </a:r>
            <a:endParaRPr lang="zh-CN" sz="1200" dirty="0"/>
          </a:p>
        </p:txBody>
      </p:sp>
      <p:sp>
        <p:nvSpPr>
          <p:cNvPr id="15" name="Text 10"/>
          <p:cNvSpPr/>
          <p:nvPr/>
        </p:nvSpPr>
        <p:spPr>
          <a:xfrm>
            <a:off x="668759" y="3664744"/>
            <a:ext cx="369257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提供当前情感标签、情感强度、建议响应策略、是否需要主动关怀</a:t>
            </a:r>
            <a:endParaRPr lang="zh-CN" sz="10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37410" y="2855863"/>
            <a:ext cx="3983013" cy="137286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30727" y="2941365"/>
            <a:ext cx="196304" cy="2454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4782592" y="3393728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安全护栏</a:t>
            </a:r>
            <a:endParaRPr lang="zh-CN" sz="1200" dirty="0"/>
          </a:p>
        </p:txBody>
      </p:sp>
      <p:sp>
        <p:nvSpPr>
          <p:cNvPr id="19" name="Text 13"/>
          <p:cNvSpPr/>
          <p:nvPr/>
        </p:nvSpPr>
        <p:spPr>
          <a:xfrm>
            <a:off x="4782592" y="3664744"/>
            <a:ext cx="369264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规定禁止医疗诊断、禁止投资决策、禁止冒充亲人、危机话题转介</a:t>
            </a:r>
            <a:endParaRPr lang="zh-CN" sz="1000" dirty="0"/>
          </a:p>
        </p:txBody>
      </p:sp>
      <p:sp>
        <p:nvSpPr>
          <p:cNvPr id="20" name="Text 14"/>
          <p:cNvSpPr/>
          <p:nvPr/>
        </p:nvSpPr>
        <p:spPr>
          <a:xfrm>
            <a:off x="294977" y="437599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推荐结构：</a:t>
            </a:r>
            <a:pPr algn="ctr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角色身份 ＋ 目标老人信息 ＋ 当前场景 ＋ 情感状态 ＋ 回复原则 ＋ 禁止事项 ＋ 输出格式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从情感需求到产品系统的知识地图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本次学习需要打通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七条知识主线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，从理解老人出发，逐步构建完整的情感陪护产品系统。每一条主线都回答一个核心问题，七条主线环环相扣，形成完整的知识链路。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知识链：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需求 → 产品方向 → 对话 → 情感理解 → 人格响应 → 适老交互 → 工程实现</a:t>
            </a:r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，七条主线共同支撑"让机器人真正陪伴老人"这一核心目标。</a:t>
            </a:r>
            <a:endParaRPr lang="zh-CN" sz="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2156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大模型API如何接入机器人原型？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3371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基本接入流程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573485"/>
            <a:ext cx="3888730" cy="145918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65597" y="2681767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发送对话</a:t>
            </a:r>
            <a:endParaRPr lang="zh-CN" sz="650" dirty="0"/>
          </a:p>
        </p:txBody>
      </p:sp>
      <p:sp>
        <p:nvSpPr>
          <p:cNvPr id="6" name="Text 3"/>
          <p:cNvSpPr/>
          <p:nvPr/>
        </p:nvSpPr>
        <p:spPr>
          <a:xfrm>
            <a:off x="2926423" y="2681767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配置模型参数</a:t>
            </a:r>
            <a:endParaRPr lang="zh-CN" sz="650" dirty="0"/>
          </a:p>
        </p:txBody>
      </p:sp>
      <p:sp>
        <p:nvSpPr>
          <p:cNvPr id="7" name="Text 4"/>
          <p:cNvSpPr/>
          <p:nvPr/>
        </p:nvSpPr>
        <p:spPr>
          <a:xfrm>
            <a:off x="2191266" y="2681767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获取API Key</a:t>
            </a:r>
            <a:endParaRPr lang="zh-CN" sz="650" dirty="0"/>
          </a:p>
        </p:txBody>
      </p:sp>
      <p:sp>
        <p:nvSpPr>
          <p:cNvPr id="8" name="Text 5"/>
          <p:cNvSpPr/>
          <p:nvPr/>
        </p:nvSpPr>
        <p:spPr>
          <a:xfrm>
            <a:off x="1456109" y="2681767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开通模型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704883" y="2681767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注册账号</a:t>
            </a:r>
            <a:endParaRPr lang="zh-CN" sz="650" dirty="0"/>
          </a:p>
        </p:txBody>
      </p:sp>
      <p:sp>
        <p:nvSpPr>
          <p:cNvPr id="10" name="Text 7"/>
          <p:cNvSpPr/>
          <p:nvPr/>
        </p:nvSpPr>
        <p:spPr>
          <a:xfrm>
            <a:off x="4736455" y="123371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请求与响应结构</a:t>
            </a:r>
            <a:endParaRPr lang="zh-CN" sz="1200" dirty="0"/>
          </a:p>
        </p:txBody>
      </p:sp>
      <p:sp>
        <p:nvSpPr>
          <p:cNvPr id="11" name="Shape 8"/>
          <p:cNvSpPr/>
          <p:nvPr/>
        </p:nvSpPr>
        <p:spPr>
          <a:xfrm>
            <a:off x="4736455" y="1573485"/>
            <a:ext cx="3888730" cy="1824782"/>
          </a:xfrm>
          <a:prstGeom prst="roundRect">
            <a:avLst>
              <a:gd name="adj" fmla="val 30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41218" y="1578248"/>
            <a:ext cx="1939603" cy="1815257"/>
          </a:xfrm>
          <a:custGeom>
            <a:avLst/>
            <a:gdLst/>
            <a:ahLst/>
            <a:cxnLst/>
            <a:rect l="l" t="t" r="r" b="b"/>
            <a:pathLst>
              <a:path w="1939603" h="1815257">
                <a:moveTo>
                  <a:pt x="45819" y="0"/>
                </a:moveTo>
                <a:lnTo>
                  <a:pt x="1939603" y="0"/>
                </a:lnTo>
                <a:lnTo>
                  <a:pt x="1939603" y="1815257"/>
                </a:lnTo>
                <a:lnTo>
                  <a:pt x="45819" y="1815257"/>
                </a:lnTo>
                <a:arcTo hR="45819" wR="45819" stAng="5400000" swAng="5400000"/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3" name="Text 10"/>
          <p:cNvSpPr/>
          <p:nvPr/>
        </p:nvSpPr>
        <p:spPr>
          <a:xfrm>
            <a:off x="4872112" y="1709142"/>
            <a:ext cx="167781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主要请求内容</a:t>
            </a:r>
            <a:endParaRPr lang="zh-CN" sz="1200" dirty="0"/>
          </a:p>
        </p:txBody>
      </p:sp>
      <p:sp>
        <p:nvSpPr>
          <p:cNvPr id="14" name="Text 11"/>
          <p:cNvSpPr/>
          <p:nvPr/>
        </p:nvSpPr>
        <p:spPr>
          <a:xfrm>
            <a:off x="4872112" y="2032546"/>
            <a:ext cx="1677814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模型名称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系统提示词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用户输入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对话历史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回复长度与生成参数</a:t>
            </a:r>
            <a:endParaRPr lang="zh-CN" sz="1000" dirty="0"/>
          </a:p>
        </p:txBody>
      </p:sp>
      <p:sp>
        <p:nvSpPr>
          <p:cNvPr id="15" name="Shape 12"/>
          <p:cNvSpPr/>
          <p:nvPr/>
        </p:nvSpPr>
        <p:spPr>
          <a:xfrm>
            <a:off x="6680820" y="1578248"/>
            <a:ext cx="1939603" cy="1815257"/>
          </a:xfrm>
          <a:custGeom>
            <a:avLst/>
            <a:gdLst/>
            <a:ahLst/>
            <a:cxnLst/>
            <a:rect l="l" t="t" r="r" b="b"/>
            <a:pathLst>
              <a:path w="1939603" h="1815257">
                <a:moveTo>
                  <a:pt x="0" y="0"/>
                </a:moveTo>
                <a:lnTo>
                  <a:pt x="1893784" y="0"/>
                </a:lnTo>
                <a:arcTo hR="45819" wR="45819" stAng="16200000" swAng="5400000"/>
                <a:lnTo>
                  <a:pt x="1939603" y="1769438"/>
                </a:lnTo>
                <a:arcTo hR="45819" wR="45819" stAng="0" swAng="5400000"/>
                <a:lnTo>
                  <a:pt x="0" y="181525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6" name="Shape 13"/>
          <p:cNvSpPr/>
          <p:nvPr/>
        </p:nvSpPr>
        <p:spPr>
          <a:xfrm>
            <a:off x="6680820" y="1578248"/>
            <a:ext cx="14288" cy="181525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7" name="Text 14"/>
          <p:cNvSpPr/>
          <p:nvPr/>
        </p:nvSpPr>
        <p:spPr>
          <a:xfrm>
            <a:off x="6811714" y="1709142"/>
            <a:ext cx="167781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主要响应内容</a:t>
            </a:r>
            <a:endParaRPr lang="zh-CN" sz="1200" dirty="0"/>
          </a:p>
        </p:txBody>
      </p:sp>
      <p:sp>
        <p:nvSpPr>
          <p:cNvPr id="18" name="Text 15"/>
          <p:cNvSpPr/>
          <p:nvPr/>
        </p:nvSpPr>
        <p:spPr>
          <a:xfrm>
            <a:off x="6811714" y="2032546"/>
            <a:ext cx="1677814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回复文本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调用状态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错误信息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内容安全结果</a:t>
            </a:r>
            <a:endParaRPr lang="zh-CN" sz="1000" dirty="0"/>
          </a:p>
        </p:txBody>
      </p:sp>
      <p:sp>
        <p:nvSpPr>
          <p:cNvPr id="19" name="Shape 16"/>
          <p:cNvSpPr/>
          <p:nvPr/>
        </p:nvSpPr>
        <p:spPr>
          <a:xfrm>
            <a:off x="4736455" y="3545532"/>
            <a:ext cx="3888730" cy="929134"/>
          </a:xfrm>
          <a:prstGeom prst="roundRect">
            <a:avLst>
              <a:gd name="adj" fmla="val 5918"/>
            </a:avLst>
          </a:prstGeom>
          <a:solidFill>
            <a:srgbClr val="FCF2B5"/>
          </a:solidFill>
          <a:ln/>
        </p:spPr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349" y="3737372"/>
            <a:ext cx="163637" cy="130894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161880" y="3695998"/>
            <a:ext cx="3332411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工程处理要点：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API密钥不能写入公开代码；接口失败需要重试；超时后使用兜底回复；避免记录不必要的个人信息。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367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真实产品还要解决延迟、成本和数据安全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83457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074366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降低等待感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345382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采用流式输出，先播放短暂确认提示，减少过长回复，控制网络请求时间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583457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2074366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管理多轮对话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2345382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使用会话编号，保存近期上下文，长对话自动摘要，重要信息单独进入记忆档案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583457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2074366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接口异常处理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2345382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设置超时，限制重试次数，准备固定兜底话术，网络恢复后重新连接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025973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23577" y="351688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成本控制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23577" y="378789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简单日常对话使用低成本方案，复杂情感场景使用更高质量方案，统计单台设备调用量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3025973"/>
            <a:ext cx="327273" cy="32727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277046" y="351688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数据安全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277046" y="378789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对话数据尽量本地保存，调用接口前进行必要脱敏，去除姓名、电话、地址等敏感信息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591145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多模态情感识别让机器人从"听内容"走向"看状态"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557338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情感识别不只分析老人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说了什么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，还要分析怎么说、表情怎样、近期行为是否发生变化。三类模态共同构成完整的情感感知系统。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2123405"/>
            <a:ext cx="22684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9234" y="2259062"/>
            <a:ext cx="19971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🎙️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语音语调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59234" y="2539603"/>
            <a:ext cx="19971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分析：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音高、语速、音量、能量和停顿特征，反映当下情绪状态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2922910" y="2123405"/>
            <a:ext cx="22685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058567" y="2259062"/>
            <a:ext cx="19971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面部表情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3058567" y="2539603"/>
            <a:ext cx="19971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分析：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眉毛、眼睛、嘴角和其他面部动作，识别实时情感信号</a:t>
            </a:r>
            <a:endParaRPr lang="zh-CN" sz="1000" dirty="0"/>
          </a:p>
        </p:txBody>
      </p:sp>
      <p:sp>
        <p:nvSpPr>
          <p:cNvPr id="11" name="Shape 8"/>
          <p:cNvSpPr/>
          <p:nvPr/>
        </p:nvSpPr>
        <p:spPr>
          <a:xfrm>
            <a:off x="523577" y="3224957"/>
            <a:ext cx="4667845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9234" y="3360613"/>
            <a:ext cx="439653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行为模式</a:t>
            </a:r>
            <a:endParaRPr lang="zh-CN" sz="1200" dirty="0"/>
          </a:p>
        </p:txBody>
      </p:sp>
      <p:sp>
        <p:nvSpPr>
          <p:cNvPr id="13" name="Text 10"/>
          <p:cNvSpPr/>
          <p:nvPr/>
        </p:nvSpPr>
        <p:spPr>
          <a:xfrm>
            <a:off x="659234" y="3641154"/>
            <a:ext cx="43965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分析：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活动量、睡眠、交互频率和长期趋势，反映情绪的长期变化</a:t>
            </a:r>
            <a:endParaRPr lang="zh-CN" sz="1000" dirty="0"/>
          </a:p>
        </p:txBody>
      </p:sp>
      <p:sp>
        <p:nvSpPr>
          <p:cNvPr id="14" name="Text 11"/>
          <p:cNvSpPr/>
          <p:nvPr/>
        </p:nvSpPr>
        <p:spPr>
          <a:xfrm>
            <a:off x="523577" y="4133478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原稿采用的情感标签：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E851B2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高兴 · 平静 · 悲伤 · 焦虑 · 愤怒 · 孤独 · 困惑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，同时区分轻度 / 中度 / 重度三个强度级别。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6078"/>
            <a:ext cx="8096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语音语调如何反映情绪变化？</a:t>
            </a:r>
            <a:endParaRPr lang="zh-CN" sz="1750" dirty="0"/>
          </a:p>
        </p:txBody>
      </p:sp>
      <p:sp>
        <p:nvSpPr>
          <p:cNvPr id="3" name="Text 1"/>
          <p:cNvSpPr/>
          <p:nvPr/>
        </p:nvSpPr>
        <p:spPr>
          <a:xfrm>
            <a:off x="523577" y="865287"/>
            <a:ext cx="3931146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常见声学特征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086073"/>
            <a:ext cx="3931146" cy="8400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3933" y="1470496"/>
            <a:ext cx="371043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基频F0</a:t>
            </a:r>
            <a:endParaRPr lang="zh-CN" sz="850" dirty="0"/>
          </a:p>
        </p:txBody>
      </p:sp>
      <p:sp>
        <p:nvSpPr>
          <p:cNvPr id="6" name="Text 3"/>
          <p:cNvSpPr/>
          <p:nvPr/>
        </p:nvSpPr>
        <p:spPr>
          <a:xfrm>
            <a:off x="633933" y="1682428"/>
            <a:ext cx="3710434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反映声音高低变化</a:t>
            </a:r>
            <a:endParaRPr lang="zh-CN" sz="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996678"/>
            <a:ext cx="3931146" cy="8400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3933" y="2381101"/>
            <a:ext cx="371043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</a:t>
            </a:r>
            <a:endParaRPr lang="zh-CN" sz="850" dirty="0"/>
          </a:p>
        </p:txBody>
      </p:sp>
      <p:sp>
        <p:nvSpPr>
          <p:cNvPr id="9" name="Text 5"/>
          <p:cNvSpPr/>
          <p:nvPr/>
        </p:nvSpPr>
        <p:spPr>
          <a:xfrm>
            <a:off x="633933" y="2593032"/>
            <a:ext cx="3710434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反映语言节奏</a:t>
            </a:r>
            <a:endParaRPr lang="zh-CN" sz="7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907283"/>
            <a:ext cx="3931146" cy="8400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33933" y="3291706"/>
            <a:ext cx="371043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短时能量</a:t>
            </a:r>
            <a:endParaRPr lang="zh-CN" sz="850" dirty="0"/>
          </a:p>
        </p:txBody>
      </p:sp>
      <p:sp>
        <p:nvSpPr>
          <p:cNvPr id="12" name="Text 7"/>
          <p:cNvSpPr/>
          <p:nvPr/>
        </p:nvSpPr>
        <p:spPr>
          <a:xfrm>
            <a:off x="633933" y="3503637"/>
            <a:ext cx="3710434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反映声音强弱</a:t>
            </a:r>
            <a:endParaRPr lang="zh-CN" sz="7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817888"/>
            <a:ext cx="3931146" cy="8400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33933" y="4202311"/>
            <a:ext cx="3710434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停顿频率</a:t>
            </a:r>
            <a:endParaRPr lang="zh-CN" sz="850" dirty="0"/>
          </a:p>
        </p:txBody>
      </p:sp>
      <p:sp>
        <p:nvSpPr>
          <p:cNvPr id="15" name="Text 9"/>
          <p:cNvSpPr/>
          <p:nvPr/>
        </p:nvSpPr>
        <p:spPr>
          <a:xfrm>
            <a:off x="633933" y="4414242"/>
            <a:ext cx="3710434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反映流畅度和犹豫</a:t>
            </a:r>
            <a:endParaRPr lang="zh-CN" sz="750" dirty="0"/>
          </a:p>
        </p:txBody>
      </p:sp>
      <p:sp>
        <p:nvSpPr>
          <p:cNvPr id="16" name="Shape 10"/>
          <p:cNvSpPr/>
          <p:nvPr/>
        </p:nvSpPr>
        <p:spPr>
          <a:xfrm>
            <a:off x="4624760" y="794742"/>
            <a:ext cx="4069705" cy="3942606"/>
          </a:xfrm>
          <a:prstGeom prst="roundRect">
            <a:avLst>
              <a:gd name="adj" fmla="val 1756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7" name="Text 11"/>
          <p:cNvSpPr/>
          <p:nvPr/>
        </p:nvSpPr>
        <p:spPr>
          <a:xfrm>
            <a:off x="4720828" y="865287"/>
            <a:ext cx="387756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典型情绪映射示例</a:t>
            </a:r>
            <a:endParaRPr lang="zh-CN" sz="8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20828" y="1086073"/>
            <a:ext cx="1903512" cy="565993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888334" y="1196429"/>
            <a:ext cx="1625650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语速↓ 音高↓ 能量↓</a:t>
            </a:r>
            <a:endParaRPr lang="zh-CN" sz="850" dirty="0"/>
          </a:p>
        </p:txBody>
      </p:sp>
      <p:sp>
        <p:nvSpPr>
          <p:cNvPr id="20" name="Text 13"/>
          <p:cNvSpPr/>
          <p:nvPr/>
        </p:nvSpPr>
        <p:spPr>
          <a:xfrm>
            <a:off x="4888334" y="1408361"/>
            <a:ext cx="16256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可能对应</a:t>
            </a:r>
            <a:pPr algn="l" indent="0" marL="0">
              <a:lnSpc>
                <a:spcPct val="116000"/>
              </a:lnSpc>
              <a:buNone/>
            </a:pPr>
            <a:r>
              <a:rPr lang="zh-CN" altLang="en-US" sz="7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悲伤或孤独</a:t>
            </a:r>
            <a:endParaRPr lang="zh-CN" sz="7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94884" y="1086073"/>
            <a:ext cx="1903512" cy="565993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6862390" y="1196429"/>
            <a:ext cx="1625650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语速↑ 音高↑ 能量↑</a:t>
            </a:r>
            <a:endParaRPr lang="zh-CN" sz="850" dirty="0"/>
          </a:p>
        </p:txBody>
      </p:sp>
      <p:sp>
        <p:nvSpPr>
          <p:cNvPr id="23" name="Text 15"/>
          <p:cNvSpPr/>
          <p:nvPr/>
        </p:nvSpPr>
        <p:spPr>
          <a:xfrm>
            <a:off x="6862390" y="1408361"/>
            <a:ext cx="16256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→ 可能对应</a:t>
            </a:r>
            <a:pPr algn="l" indent="0" marL="0">
              <a:lnSpc>
                <a:spcPct val="116000"/>
              </a:lnSpc>
              <a:buNone/>
            </a:pPr>
            <a:r>
              <a:rPr lang="zh-CN" altLang="en-US" sz="7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高兴或激动</a:t>
            </a:r>
            <a:endParaRPr lang="zh-CN" sz="750" dirty="0"/>
          </a:p>
        </p:txBody>
      </p:sp>
      <p:sp>
        <p:nvSpPr>
          <p:cNvPr id="24" name="Text 16"/>
          <p:cNvSpPr/>
          <p:nvPr/>
        </p:nvSpPr>
        <p:spPr>
          <a:xfrm>
            <a:off x="4720828" y="1731466"/>
            <a:ext cx="387756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适老场景难点</a:t>
            </a:r>
            <a:endParaRPr lang="zh-CN" sz="850" dirty="0"/>
          </a:p>
        </p:txBody>
      </p:sp>
      <p:sp>
        <p:nvSpPr>
          <p:cNvPr id="25" name="Text 17"/>
          <p:cNvSpPr/>
          <p:nvPr/>
        </p:nvSpPr>
        <p:spPr>
          <a:xfrm>
            <a:off x="4720828" y="1943398"/>
            <a:ext cx="3877568" cy="607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老年人声音可能天然偏低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停顿多不一定代表悲伤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口齿不清会影响模型判断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年轻人数据训练的模型不一定适合老人</a:t>
            </a:r>
            <a:endParaRPr lang="zh-CN" sz="750" dirty="0"/>
          </a:p>
        </p:txBody>
      </p:sp>
      <p:sp>
        <p:nvSpPr>
          <p:cNvPr id="26" name="Shape 18"/>
          <p:cNvSpPr/>
          <p:nvPr/>
        </p:nvSpPr>
        <p:spPr>
          <a:xfrm>
            <a:off x="4720828" y="2630314"/>
            <a:ext cx="3877568" cy="308223"/>
          </a:xfrm>
          <a:prstGeom prst="roundRect">
            <a:avLst>
              <a:gd name="adj" fmla="val 13100"/>
            </a:avLst>
          </a:prstGeom>
          <a:solidFill>
            <a:srgbClr val="F9D2EB"/>
          </a:solidFill>
          <a:ln/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6897" y="2761506"/>
            <a:ext cx="120104" cy="96069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5033070" y="2717750"/>
            <a:ext cx="3926458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设计原则：</a:t>
            </a:r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情绪识别只能作为概率判断，不能直接给老人贴标签。</a:t>
            </a:r>
            <a:endParaRPr lang="zh-CN" sz="7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291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面部表情识别需要兼顾准确性与隐私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5505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识别流程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494830"/>
            <a:ext cx="3888730" cy="145918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65597" y="260311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输出情感</a:t>
            </a:r>
            <a:endParaRPr lang="zh-CN" sz="650" dirty="0"/>
          </a:p>
        </p:txBody>
      </p:sp>
      <p:sp>
        <p:nvSpPr>
          <p:cNvPr id="6" name="Text 3"/>
          <p:cNvSpPr/>
          <p:nvPr/>
        </p:nvSpPr>
        <p:spPr>
          <a:xfrm>
            <a:off x="2926423" y="260311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分析动作</a:t>
            </a:r>
            <a:endParaRPr lang="zh-CN" sz="650" dirty="0"/>
          </a:p>
        </p:txBody>
      </p:sp>
      <p:sp>
        <p:nvSpPr>
          <p:cNvPr id="7" name="Text 4"/>
          <p:cNvSpPr/>
          <p:nvPr/>
        </p:nvSpPr>
        <p:spPr>
          <a:xfrm>
            <a:off x="2191266" y="260311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提取关键点</a:t>
            </a:r>
            <a:endParaRPr lang="zh-CN" sz="650" dirty="0"/>
          </a:p>
        </p:txBody>
      </p:sp>
      <p:sp>
        <p:nvSpPr>
          <p:cNvPr id="8" name="Text 5"/>
          <p:cNvSpPr/>
          <p:nvPr/>
        </p:nvSpPr>
        <p:spPr>
          <a:xfrm>
            <a:off x="1456109" y="260311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检测人脸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704883" y="260311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采集画面</a:t>
            </a:r>
            <a:endParaRPr lang="zh-CN" sz="650" dirty="0"/>
          </a:p>
        </p:txBody>
      </p:sp>
      <p:sp>
        <p:nvSpPr>
          <p:cNvPr id="10" name="Text 7"/>
          <p:cNvSpPr/>
          <p:nvPr/>
        </p:nvSpPr>
        <p:spPr>
          <a:xfrm>
            <a:off x="523577" y="310128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适老场景挑战</a:t>
            </a:r>
            <a:endParaRPr lang="zh-CN" sz="1200" dirty="0"/>
          </a:p>
        </p:txBody>
      </p:sp>
      <p:sp>
        <p:nvSpPr>
          <p:cNvPr id="11" name="Text 8"/>
          <p:cNvSpPr/>
          <p:nvPr/>
        </p:nvSpPr>
        <p:spPr>
          <a:xfrm>
            <a:off x="523577" y="3424684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皱纹增加关键点检测噪声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部分老人表情幅度较小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眼镜可能造成遮挡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拍摄角度和光线影响结果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长期摄像容易造成被监控感</a:t>
            </a:r>
            <a:endParaRPr lang="zh-CN" sz="1000" dirty="0"/>
          </a:p>
        </p:txBody>
      </p:sp>
      <p:sp>
        <p:nvSpPr>
          <p:cNvPr id="12" name="Text 9"/>
          <p:cNvSpPr/>
          <p:nvPr/>
        </p:nvSpPr>
        <p:spPr>
          <a:xfrm>
            <a:off x="4736455" y="115505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隐私原则</a:t>
            </a:r>
            <a:endParaRPr lang="zh-CN" sz="1200" dirty="0"/>
          </a:p>
        </p:txBody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6455" y="1494830"/>
            <a:ext cx="1878881" cy="103257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938787" y="1640012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明确授权才使用</a:t>
            </a:r>
            <a:endParaRPr lang="zh-CN" sz="1200" dirty="0"/>
          </a:p>
        </p:txBody>
      </p:sp>
      <p:sp>
        <p:nvSpPr>
          <p:cNvPr id="15" name="Text 11"/>
          <p:cNvSpPr/>
          <p:nvPr/>
        </p:nvSpPr>
        <p:spPr>
          <a:xfrm>
            <a:off x="4938787" y="1963415"/>
            <a:ext cx="15313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只在获得老人同意的场景开启摄像功能</a:t>
            </a:r>
            <a:endParaRPr lang="zh-CN" sz="100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6230" y="1494830"/>
            <a:ext cx="1878955" cy="103257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48562" y="1640012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尽量本地完成推理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948562" y="1963415"/>
            <a:ext cx="15314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减少原始图像的网络传输风险</a:t>
            </a:r>
            <a:endParaRPr lang="zh-CN" sz="10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36455" y="2658294"/>
            <a:ext cx="1878881" cy="1225079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938787" y="2803475"/>
            <a:ext cx="153136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不长期存储原始人脸图像</a:t>
            </a:r>
            <a:endParaRPr lang="zh-CN" sz="1200" dirty="0"/>
          </a:p>
        </p:txBody>
      </p:sp>
      <p:sp>
        <p:nvSpPr>
          <p:cNvPr id="21" name="Text 15"/>
          <p:cNvSpPr/>
          <p:nvPr/>
        </p:nvSpPr>
        <p:spPr>
          <a:xfrm>
            <a:off x="4938787" y="3319388"/>
            <a:ext cx="153136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只向后续模块输出必要情感标签</a:t>
            </a:r>
            <a:endParaRPr lang="zh-CN" sz="100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46230" y="2658294"/>
            <a:ext cx="1878955" cy="1225079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948562" y="2803475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私密空间慎用摄像头</a:t>
            </a:r>
            <a:endParaRPr lang="zh-CN" sz="1200" dirty="0"/>
          </a:p>
        </p:txBody>
      </p:sp>
      <p:sp>
        <p:nvSpPr>
          <p:cNvPr id="24" name="Text 17"/>
          <p:cNvSpPr/>
          <p:nvPr/>
        </p:nvSpPr>
        <p:spPr>
          <a:xfrm>
            <a:off x="6948562" y="3126879"/>
            <a:ext cx="15314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卧室和高度私密空间慎用或不用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2522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行为变化能够反映长期情绪趋势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7196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行为数据来源于红外传感器、毫米波雷达、睡眠数据、机器人交互记录和活动记录，提取的指标能够反映老人情绪的长期走势——但必须观察连续多日变化，结合老人个人历史基线判断。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903437"/>
            <a:ext cx="2589833" cy="431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3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7天</a:t>
            </a:r>
            <a:endParaRPr lang="zh-CN" sz="3400" dirty="0"/>
          </a:p>
        </p:txBody>
      </p:sp>
      <p:sp>
        <p:nvSpPr>
          <p:cNvPr id="5" name="Text 3"/>
          <p:cNvSpPr/>
          <p:nvPr/>
        </p:nvSpPr>
        <p:spPr>
          <a:xfrm>
            <a:off x="523577" y="249897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行为趋势观察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2769989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不能只看一次数据，应连续多日观察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3277046" y="1903437"/>
            <a:ext cx="2589833" cy="431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3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6项</a:t>
            </a:r>
            <a:endParaRPr lang="zh-CN" sz="3400" dirty="0"/>
          </a:p>
        </p:txBody>
      </p:sp>
      <p:sp>
        <p:nvSpPr>
          <p:cNvPr id="8" name="Text 6"/>
          <p:cNvSpPr/>
          <p:nvPr/>
        </p:nvSpPr>
        <p:spPr>
          <a:xfrm>
            <a:off x="3277046" y="2498973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可提取指标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277046" y="2769989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活动量、睡眠、离床次数、对话次数、时长、活动频率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6030516" y="1903437"/>
            <a:ext cx="2589907" cy="431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3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3类</a:t>
            </a:r>
            <a:endParaRPr lang="zh-CN" sz="3400" dirty="0"/>
          </a:p>
        </p:txBody>
      </p:sp>
      <p:sp>
        <p:nvSpPr>
          <p:cNvPr id="11" name="Text 9"/>
          <p:cNvSpPr/>
          <p:nvPr/>
        </p:nvSpPr>
        <p:spPr>
          <a:xfrm>
            <a:off x="6030516" y="2498973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典型异常模式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030516" y="2769989"/>
            <a:ext cx="25899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活动骤降、夜间频繁离床、对话频率突变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3336057"/>
            <a:ext cx="2611636" cy="1182216"/>
          </a:xfrm>
          <a:prstGeom prst="roundRect">
            <a:avLst>
              <a:gd name="adj" fmla="val 465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8759" y="3481239"/>
            <a:ext cx="232127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活动量骤降 ＋ 对话频率降低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68759" y="3761780"/>
            <a:ext cx="232127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可能需要增加主动关怀，观察老人状态变化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3266108" y="3336057"/>
            <a:ext cx="2611710" cy="1182216"/>
          </a:xfrm>
          <a:prstGeom prst="roundRect">
            <a:avLst>
              <a:gd name="adj" fmla="val 465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11289" y="3481239"/>
            <a:ext cx="232134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夜间频繁离床 ＋ 睡眠碎片化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3411289" y="3761780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可能需要提供安抚或助眠支持，必要时通知护理人员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6008712" y="3336057"/>
            <a:ext cx="2611710" cy="1182216"/>
          </a:xfrm>
          <a:prstGeom prst="roundRect">
            <a:avLst>
              <a:gd name="adj" fmla="val 465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53894" y="3481239"/>
            <a:ext cx="2321347" cy="394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对话频率突然增加 ＋ 语速明显加快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6153894" y="3954289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可能提示情绪波动，需要结合其他模态综合判断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4349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多模态融合：三种判断不一致时怎么办？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1032942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融合策略对比</a:t>
            </a:r>
            <a:endParaRPr lang="zh-CN" sz="1100" dirty="0"/>
          </a:p>
        </p:txBody>
      </p:sp>
      <p:sp>
        <p:nvSpPr>
          <p:cNvPr id="4" name="Shape 2"/>
          <p:cNvSpPr/>
          <p:nvPr/>
        </p:nvSpPr>
        <p:spPr>
          <a:xfrm>
            <a:off x="523577" y="1342802"/>
            <a:ext cx="3898702" cy="1310953"/>
          </a:xfrm>
          <a:prstGeom prst="roundRect">
            <a:avLst>
              <a:gd name="adj" fmla="val 393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1347564"/>
            <a:ext cx="1944588" cy="1301428"/>
          </a:xfrm>
          <a:custGeom>
            <a:avLst/>
            <a:gdLst/>
            <a:ahLst/>
            <a:cxnLst/>
            <a:rect l="l" t="t" r="r" b="b"/>
            <a:pathLst>
              <a:path w="1944588" h="1301428">
                <a:moveTo>
                  <a:pt x="42955" y="0"/>
                </a:moveTo>
                <a:lnTo>
                  <a:pt x="1944588" y="0"/>
                </a:lnTo>
                <a:lnTo>
                  <a:pt x="1944588" y="1301428"/>
                </a:lnTo>
                <a:lnTo>
                  <a:pt x="42955" y="1301428"/>
                </a:lnTo>
                <a:arcTo hR="42955" wR="42955" stAng="5400000" swAng="5400000"/>
                <a:lnTo>
                  <a:pt x="0" y="42955"/>
                </a:lnTo>
                <a:arcTo hR="42955" wR="42955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1049" y="1470273"/>
            <a:ext cx="1699171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早期融合</a:t>
            </a:r>
            <a:endParaRPr lang="zh-CN" sz="1100" dirty="0"/>
          </a:p>
        </p:txBody>
      </p:sp>
      <p:sp>
        <p:nvSpPr>
          <p:cNvPr id="7" name="Text 5"/>
          <p:cNvSpPr/>
          <p:nvPr/>
        </p:nvSpPr>
        <p:spPr>
          <a:xfrm>
            <a:off x="651049" y="1765771"/>
            <a:ext cx="1699171" cy="760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先合并语音、面部和行为特征，再输入统一模型。理论上可学习复杂关系，但数据与训练要求较高。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2472928" y="1347564"/>
            <a:ext cx="1944588" cy="1301428"/>
          </a:xfrm>
          <a:custGeom>
            <a:avLst/>
            <a:gdLst/>
            <a:ahLst/>
            <a:cxnLst/>
            <a:rect l="l" t="t" r="r" b="b"/>
            <a:pathLst>
              <a:path w="1944588" h="1301428">
                <a:moveTo>
                  <a:pt x="0" y="0"/>
                </a:moveTo>
                <a:lnTo>
                  <a:pt x="1901633" y="0"/>
                </a:lnTo>
                <a:arcTo hR="42955" wR="42955" stAng="16200000" swAng="5400000"/>
                <a:lnTo>
                  <a:pt x="1944588" y="1258472"/>
                </a:lnTo>
                <a:arcTo hR="42955" wR="42955" stAng="0" swAng="5400000"/>
                <a:lnTo>
                  <a:pt x="0" y="1301428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2472928" y="1347564"/>
            <a:ext cx="14288" cy="130142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2595637" y="1470273"/>
            <a:ext cx="1699171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晚期融合（推荐）</a:t>
            </a:r>
            <a:endParaRPr lang="zh-CN" sz="1100" dirty="0"/>
          </a:p>
        </p:txBody>
      </p:sp>
      <p:sp>
        <p:nvSpPr>
          <p:cNvPr id="11" name="Text 9"/>
          <p:cNvSpPr/>
          <p:nvPr/>
        </p:nvSpPr>
        <p:spPr>
          <a:xfrm>
            <a:off x="2595637" y="1765771"/>
            <a:ext cx="1699171" cy="760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三类模态分别判断，再按权重合并结果。实现清晰，单个模态故障时容易降级，便于工程维护。</a:t>
            </a:r>
            <a:endParaRPr lang="zh-CN" sz="95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783160"/>
            <a:ext cx="3898702" cy="178430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3508827" y="4147897"/>
            <a:ext cx="731949" cy="132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输出情感</a:t>
            </a:r>
            <a:endParaRPr lang="zh-CN" sz="800" dirty="0"/>
          </a:p>
        </p:txBody>
      </p:sp>
      <p:sp>
        <p:nvSpPr>
          <p:cNvPr id="14" name="Text 11"/>
          <p:cNvSpPr/>
          <p:nvPr/>
        </p:nvSpPr>
        <p:spPr>
          <a:xfrm>
            <a:off x="2586370" y="4147897"/>
            <a:ext cx="731950" cy="132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置信判断</a:t>
            </a:r>
            <a:endParaRPr lang="zh-CN" sz="800" dirty="0"/>
          </a:p>
        </p:txBody>
      </p:sp>
      <p:sp>
        <p:nvSpPr>
          <p:cNvPr id="15" name="Text 12"/>
          <p:cNvSpPr/>
          <p:nvPr/>
        </p:nvSpPr>
        <p:spPr>
          <a:xfrm>
            <a:off x="1668927" y="4147897"/>
            <a:ext cx="731949" cy="132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加权计算</a:t>
            </a:r>
            <a:endParaRPr lang="zh-CN" sz="800" dirty="0"/>
          </a:p>
        </p:txBody>
      </p:sp>
      <p:sp>
        <p:nvSpPr>
          <p:cNvPr id="16" name="Text 13"/>
          <p:cNvSpPr/>
          <p:nvPr/>
        </p:nvSpPr>
        <p:spPr>
          <a:xfrm>
            <a:off x="731431" y="4147897"/>
            <a:ext cx="731949" cy="1326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三路结果</a:t>
            </a:r>
            <a:endParaRPr lang="zh-CN" sz="800" dirty="0"/>
          </a:p>
        </p:txBody>
      </p:sp>
      <p:sp>
        <p:nvSpPr>
          <p:cNvPr id="17" name="Shape 14"/>
          <p:cNvSpPr/>
          <p:nvPr/>
        </p:nvSpPr>
        <p:spPr>
          <a:xfrm>
            <a:off x="4638080" y="917897"/>
            <a:ext cx="4075509" cy="3841254"/>
          </a:xfrm>
          <a:prstGeom prst="roundRect">
            <a:avLst>
              <a:gd name="adj" fmla="val 230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4760788" y="1032942"/>
            <a:ext cx="383009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模态降级示例</a:t>
            </a:r>
            <a:endParaRPr lang="zh-CN" sz="1100" dirty="0"/>
          </a:p>
        </p:txBody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0788" y="1342802"/>
            <a:ext cx="3830092" cy="759619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954935" y="1479798"/>
            <a:ext cx="349894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摄像头不可用</a:t>
            </a:r>
            <a:endParaRPr lang="zh-CN" sz="1100" dirty="0"/>
          </a:p>
        </p:txBody>
      </p:sp>
      <p:sp>
        <p:nvSpPr>
          <p:cNvPr id="21" name="Text 17"/>
          <p:cNvSpPr/>
          <p:nvPr/>
        </p:nvSpPr>
        <p:spPr>
          <a:xfrm>
            <a:off x="4954935" y="1775296"/>
            <a:ext cx="349894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使用语音和行为两路输入</a:t>
            </a:r>
            <a:endParaRPr lang="zh-CN" sz="950" dirty="0"/>
          </a:p>
        </p:txBody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0788" y="2217465"/>
            <a:ext cx="3830092" cy="759619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4954935" y="2354461"/>
            <a:ext cx="349894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夜间私密场景</a:t>
            </a:r>
            <a:endParaRPr lang="zh-CN" sz="1100" dirty="0"/>
          </a:p>
        </p:txBody>
      </p:sp>
      <p:sp>
        <p:nvSpPr>
          <p:cNvPr id="24" name="Text 19"/>
          <p:cNvSpPr/>
          <p:nvPr/>
        </p:nvSpPr>
        <p:spPr>
          <a:xfrm>
            <a:off x="4954935" y="2649959"/>
            <a:ext cx="349894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减少或关闭视觉输入</a:t>
            </a:r>
            <a:endParaRPr lang="zh-CN" sz="950" dirty="0"/>
          </a:p>
        </p:txBody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60788" y="3092128"/>
            <a:ext cx="3830092" cy="759619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4954935" y="3229124"/>
            <a:ext cx="349894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某个传感器离线</a:t>
            </a:r>
            <a:endParaRPr lang="zh-CN" sz="1100" dirty="0"/>
          </a:p>
        </p:txBody>
      </p:sp>
      <p:sp>
        <p:nvSpPr>
          <p:cNvPr id="27" name="Text 21"/>
          <p:cNvSpPr/>
          <p:nvPr/>
        </p:nvSpPr>
        <p:spPr>
          <a:xfrm>
            <a:off x="4954935" y="3524622"/>
            <a:ext cx="349894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重新分配其他模态权重</a:t>
            </a:r>
            <a:endParaRPr lang="zh-CN" sz="950" dirty="0"/>
          </a:p>
        </p:txBody>
      </p:sp>
      <p:sp>
        <p:nvSpPr>
          <p:cNvPr id="28" name="Shape 22"/>
          <p:cNvSpPr/>
          <p:nvPr/>
        </p:nvSpPr>
        <p:spPr>
          <a:xfrm>
            <a:off x="4760788" y="3981152"/>
            <a:ext cx="3830092" cy="648593"/>
          </a:xfrm>
          <a:prstGeom prst="roundRect">
            <a:avLst>
              <a:gd name="adj" fmla="val 7947"/>
            </a:avLst>
          </a:prstGeom>
          <a:solidFill>
            <a:srgbClr val="F9D2EB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3497" y="4155728"/>
            <a:ext cx="153367" cy="122709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5159573" y="4115321"/>
            <a:ext cx="3308598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核心价值：</a:t>
            </a:r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多模态融合不是让判断看起来复杂，而是提高系统在真实环境中的稳定性。</a:t>
            </a:r>
            <a:endParaRPr lang="zh-CN" sz="9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5150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AI人格不是取一个名字，而是设计一致的角色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696888"/>
            <a:ext cx="855404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AI人格设计的目标是：让老人感受到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稳定、可信和熟悉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的交流对象。人格需要保持一致——今天温柔，明天不能突然变得生硬；当前是晚辈型角色，后续不能随意变成专家或领导。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54199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3235" y="4621039"/>
            <a:ext cx="8434388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AI人格与普通聊天机器人的区别：普通聊天机器人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回答问题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；AI人格以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持续一致的身份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与老人建立长期关系。</a:t>
            </a:r>
            <a:endParaRPr lang="zh-CN" sz="600" dirty="0"/>
          </a:p>
        </p:txBody>
      </p:sp>
      <p:sp>
        <p:nvSpPr>
          <p:cNvPr id="6" name="Shape 3"/>
          <p:cNvSpPr/>
          <p:nvPr/>
        </p:nvSpPr>
        <p:spPr>
          <a:xfrm>
            <a:off x="523577" y="4566419"/>
            <a:ext cx="9525" cy="211931"/>
          </a:xfrm>
          <a:prstGeom prst="roundRect">
            <a:avLst>
              <a:gd name="adj" fmla="val 50000"/>
            </a:avLst>
          </a:prstGeom>
          <a:solidFill>
            <a:srgbClr val="E851B2"/>
          </a:solidFill>
          <a:ln/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4721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AI人格角色设定的五个核心要素</a:t>
            </a:r>
            <a:endParaRPr lang="zh-CN" sz="2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921990"/>
            <a:ext cx="8096845" cy="68721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78656" y="1158180"/>
            <a:ext cx="171748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96194" y="1050801"/>
            <a:ext cx="7395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名字与身份</a:t>
            </a:r>
            <a:endParaRPr lang="zh-CN" sz="1050" dirty="0"/>
          </a:p>
        </p:txBody>
      </p:sp>
      <p:sp>
        <p:nvSpPr>
          <p:cNvPr id="6" name="Text 3"/>
          <p:cNvSpPr/>
          <p:nvPr/>
        </p:nvSpPr>
        <p:spPr>
          <a:xfrm>
            <a:off x="1096194" y="1279327"/>
            <a:ext cx="739541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明确叫什么、与老人是什么关系、以晚辈、朋友还是助手的方式交流。身份设定是所有人格一致性的起点。</a:t>
            </a:r>
            <a:endParaRPr lang="zh-CN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709365"/>
            <a:ext cx="8096845" cy="68721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8656" y="1945556"/>
            <a:ext cx="171748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096194" y="1838176"/>
            <a:ext cx="7395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背景故事</a:t>
            </a:r>
            <a:endParaRPr lang="zh-CN" sz="1050" dirty="0"/>
          </a:p>
        </p:txBody>
      </p:sp>
      <p:sp>
        <p:nvSpPr>
          <p:cNvPr id="10" name="Text 6"/>
          <p:cNvSpPr/>
          <p:nvPr/>
        </p:nvSpPr>
        <p:spPr>
          <a:xfrm>
            <a:off x="1096194" y="2066702"/>
            <a:ext cx="739541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设计来历、兴趣、为什么愿意陪伴老人、熟悉哪些生活和文化内容。背景让角色有真实感，不像工具。</a:t>
            </a:r>
            <a:endParaRPr lang="zh-CN" sz="9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496741"/>
            <a:ext cx="8096845" cy="68721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78656" y="2732931"/>
            <a:ext cx="171748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1096194" y="2625551"/>
            <a:ext cx="7395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语言风格</a:t>
            </a:r>
            <a:endParaRPr lang="zh-CN" sz="1050" dirty="0"/>
          </a:p>
        </p:txBody>
      </p:sp>
      <p:sp>
        <p:nvSpPr>
          <p:cNvPr id="14" name="Text 9"/>
          <p:cNvSpPr/>
          <p:nvPr/>
        </p:nvSpPr>
        <p:spPr>
          <a:xfrm>
            <a:off x="1096194" y="2854077"/>
            <a:ext cx="739541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规定称呼、语气、语速、常用表达；禁止使用的命令式语言。语言风格直接影响老人对机器人的亲切感。</a:t>
            </a:r>
            <a:endParaRPr lang="zh-CN" sz="9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84116"/>
            <a:ext cx="8096845" cy="68721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8656" y="3520306"/>
            <a:ext cx="171748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50" dirty="0"/>
          </a:p>
        </p:txBody>
      </p:sp>
      <p:sp>
        <p:nvSpPr>
          <p:cNvPr id="17" name="Text 11"/>
          <p:cNvSpPr/>
          <p:nvPr/>
        </p:nvSpPr>
        <p:spPr>
          <a:xfrm>
            <a:off x="1096194" y="3412927"/>
            <a:ext cx="7395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知识边界</a:t>
            </a:r>
            <a:endParaRPr lang="zh-CN" sz="1050" dirty="0"/>
          </a:p>
        </p:txBody>
      </p:sp>
      <p:sp>
        <p:nvSpPr>
          <p:cNvPr id="18" name="Text 12"/>
          <p:cNvSpPr/>
          <p:nvPr/>
        </p:nvSpPr>
        <p:spPr>
          <a:xfrm>
            <a:off x="1096194" y="3641452"/>
            <a:ext cx="739541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擅长家常聊天、戏曲老歌、兴趣互动、生活提醒；不承担医疗诊断、投资建议、法律决策和专业心理治疗。</a:t>
            </a:r>
            <a:endParaRPr lang="zh-CN" sz="9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4071491"/>
            <a:ext cx="8096845" cy="687214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78656" y="4307681"/>
            <a:ext cx="171748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350" dirty="0"/>
          </a:p>
        </p:txBody>
      </p:sp>
      <p:sp>
        <p:nvSpPr>
          <p:cNvPr id="21" name="Text 14"/>
          <p:cNvSpPr/>
          <p:nvPr/>
        </p:nvSpPr>
        <p:spPr>
          <a:xfrm>
            <a:off x="1096194" y="4200302"/>
            <a:ext cx="739541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视觉与听觉形象</a:t>
            </a:r>
            <a:endParaRPr lang="zh-CN" sz="1050" dirty="0"/>
          </a:p>
        </p:txBody>
      </p:sp>
      <p:sp>
        <p:nvSpPr>
          <p:cNvPr id="22" name="Text 15"/>
          <p:cNvSpPr/>
          <p:nvPr/>
        </p:nvSpPr>
        <p:spPr>
          <a:xfrm>
            <a:off x="1096194" y="4428827"/>
            <a:ext cx="7395418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确保机器人外观、表情、声音与语言性格保持一致，形成完整统一的角色体验。</a:t>
            </a:r>
            <a:endParaRPr lang="zh-CN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393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对话脚本把抽象人格变成可执行语言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3607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四类脚本类型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47585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8458" y="1507629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949003" y="152080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主动开场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949003" y="1844204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晨间问候、天气话题、询问睡眠、发起兴趣内容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231539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8458" y="234716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49003" y="2360340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情感响应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949003" y="2683743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先回应情绪，再提供行动建议，不急于转移话题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15493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8458" y="318670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949003" y="319987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回忆引导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949003" y="3523283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通过工作、家庭、时代和兴趣话题，鼓励老人表达经历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994472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8458" y="4026247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49003" y="4039419"/>
            <a:ext cx="346330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安全兜底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949003" y="4362822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面对医疗、危机和高风险表达时，启动固定处理流程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4736455" y="113607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脚本组织方式 &amp; 卡片要素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36455" y="1459483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脚本库按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生活场景 × 情感状态 × 情感强度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三维组织。</a:t>
            </a:r>
            <a:endParaRPr lang="zh-CN" sz="1000" dirty="0"/>
          </a:p>
        </p:txBody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6455" y="1816150"/>
            <a:ext cx="1878881" cy="823168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4938787" y="1961331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触发条件</a:t>
            </a:r>
            <a:endParaRPr lang="zh-CN" sz="1200" dirty="0"/>
          </a:p>
        </p:txBody>
      </p:sp>
      <p:sp>
        <p:nvSpPr>
          <p:cNvPr id="24" name="Text 21"/>
          <p:cNvSpPr/>
          <p:nvPr/>
        </p:nvSpPr>
        <p:spPr>
          <a:xfrm>
            <a:off x="4938787" y="2284735"/>
            <a:ext cx="1531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什么场景、什么时间启动</a:t>
            </a:r>
            <a:endParaRPr lang="zh-CN" sz="1000" dirty="0"/>
          </a:p>
        </p:txBody>
      </p:sp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6230" y="1816150"/>
            <a:ext cx="1878955" cy="823168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6948562" y="1961331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老人输入示例</a:t>
            </a:r>
            <a:endParaRPr lang="zh-CN" sz="1200" dirty="0"/>
          </a:p>
        </p:txBody>
      </p:sp>
      <p:sp>
        <p:nvSpPr>
          <p:cNvPr id="27" name="Text 23"/>
          <p:cNvSpPr/>
          <p:nvPr/>
        </p:nvSpPr>
        <p:spPr>
          <a:xfrm>
            <a:off x="6948562" y="2284735"/>
            <a:ext cx="15314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典型表达方式</a:t>
            </a:r>
            <a:endParaRPr lang="zh-CN" sz="1000" dirty="0"/>
          </a:p>
        </p:txBody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6455" y="2770212"/>
            <a:ext cx="1878881" cy="823168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4938787" y="2915394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情感标签</a:t>
            </a:r>
            <a:endParaRPr lang="zh-CN" sz="1200" dirty="0"/>
          </a:p>
        </p:txBody>
      </p:sp>
      <p:sp>
        <p:nvSpPr>
          <p:cNvPr id="30" name="Text 25"/>
          <p:cNvSpPr/>
          <p:nvPr/>
        </p:nvSpPr>
        <p:spPr>
          <a:xfrm>
            <a:off x="4938787" y="3238798"/>
            <a:ext cx="1531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情感类型与强度</a:t>
            </a:r>
            <a:endParaRPr lang="zh-CN" sz="1000" dirty="0"/>
          </a:p>
        </p:txBody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46230" y="2770212"/>
            <a:ext cx="1878955" cy="823168"/>
          </a:xfrm>
          <a:prstGeom prst="rect">
            <a:avLst/>
          </a:prstGeom>
        </p:spPr>
      </p:pic>
      <p:sp>
        <p:nvSpPr>
          <p:cNvPr id="32" name="Text 26"/>
          <p:cNvSpPr/>
          <p:nvPr/>
        </p:nvSpPr>
        <p:spPr>
          <a:xfrm>
            <a:off x="6948562" y="2915394"/>
            <a:ext cx="15314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机器人回复</a:t>
            </a:r>
            <a:endParaRPr lang="zh-CN" sz="1200" dirty="0"/>
          </a:p>
        </p:txBody>
      </p:sp>
      <p:sp>
        <p:nvSpPr>
          <p:cNvPr id="33" name="Text 27"/>
          <p:cNvSpPr/>
          <p:nvPr/>
        </p:nvSpPr>
        <p:spPr>
          <a:xfrm>
            <a:off x="6948562" y="3238798"/>
            <a:ext cx="15314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符合人格的具体话术</a:t>
            </a:r>
            <a:endParaRPr lang="zh-CN" sz="1000" dirty="0"/>
          </a:p>
        </p:txBody>
      </p:sp>
      <p:pic>
        <p:nvPicPr>
          <p:cNvPr id="34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36455" y="3724275"/>
            <a:ext cx="1878881" cy="823168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4938787" y="3869457"/>
            <a:ext cx="15313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后续引导 &amp; 安全边界</a:t>
            </a:r>
            <a:endParaRPr lang="zh-CN" sz="1200" dirty="0"/>
          </a:p>
        </p:txBody>
      </p:sp>
      <p:sp>
        <p:nvSpPr>
          <p:cNvPr id="36" name="Text 29"/>
          <p:cNvSpPr/>
          <p:nvPr/>
        </p:nvSpPr>
        <p:spPr>
          <a:xfrm>
            <a:off x="4938787" y="4192860"/>
            <a:ext cx="1531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延续话题或转介人工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28179"/>
            <a:ext cx="4667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老年心理变化是怎样逐步发生的？</a:t>
            </a:r>
            <a:endParaRPr lang="zh-CN" sz="2300" dirty="0"/>
          </a:p>
        </p:txBody>
      </p:sp>
      <p:sp>
        <p:nvSpPr>
          <p:cNvPr id="4" name="Text 1"/>
          <p:cNvSpPr/>
          <p:nvPr/>
        </p:nvSpPr>
        <p:spPr>
          <a:xfrm>
            <a:off x="523577" y="973485"/>
            <a:ext cx="4667845" cy="58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老年阶段往往经历一系列生活事件的叠加：离开工作岗位、家庭角色变化、社会关系减少、活动范围缩小、熟悉的人逐渐离开、身体能力下降。这些变化共同作用，形成一条心理变化链。</a:t>
            </a:r>
            <a:endParaRPr lang="zh-CN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692101"/>
            <a:ext cx="4667845" cy="201624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37445" y="3272420"/>
            <a:ext cx="693091" cy="1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自我价值降</a:t>
            </a:r>
            <a:endParaRPr lang="zh-CN" sz="700" dirty="0"/>
          </a:p>
        </p:txBody>
      </p:sp>
      <p:sp>
        <p:nvSpPr>
          <p:cNvPr id="7" name="Text 3"/>
          <p:cNvSpPr/>
          <p:nvPr/>
        </p:nvSpPr>
        <p:spPr>
          <a:xfrm>
            <a:off x="1637445" y="3427056"/>
            <a:ext cx="693091" cy="98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感觉不再被需要</a:t>
            </a:r>
            <a:endParaRPr lang="zh-CN" sz="600" dirty="0"/>
          </a:p>
        </p:txBody>
      </p:sp>
      <p:sp>
        <p:nvSpPr>
          <p:cNvPr id="8" name="Text 4"/>
          <p:cNvSpPr/>
          <p:nvPr/>
        </p:nvSpPr>
        <p:spPr>
          <a:xfrm>
            <a:off x="3417126" y="3272420"/>
            <a:ext cx="693092" cy="1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孤独增强</a:t>
            </a:r>
            <a:endParaRPr lang="zh-CN" sz="700" dirty="0"/>
          </a:p>
        </p:txBody>
      </p:sp>
      <p:sp>
        <p:nvSpPr>
          <p:cNvPr id="9" name="Text 5"/>
          <p:cNvSpPr/>
          <p:nvPr/>
        </p:nvSpPr>
        <p:spPr>
          <a:xfrm>
            <a:off x="3417126" y="3427056"/>
            <a:ext cx="693092" cy="98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陪伴与支持感缺失</a:t>
            </a:r>
            <a:endParaRPr lang="zh-CN" sz="600" dirty="0"/>
          </a:p>
        </p:txBody>
      </p:sp>
      <p:sp>
        <p:nvSpPr>
          <p:cNvPr id="10" name="Text 6"/>
          <p:cNvSpPr/>
          <p:nvPr/>
        </p:nvSpPr>
        <p:spPr>
          <a:xfrm>
            <a:off x="749814" y="1874035"/>
            <a:ext cx="693092" cy="1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角色弱化</a:t>
            </a:r>
            <a:endParaRPr lang="zh-CN" sz="700" dirty="0"/>
          </a:p>
        </p:txBody>
      </p:sp>
      <p:sp>
        <p:nvSpPr>
          <p:cNvPr id="11" name="Text 7"/>
          <p:cNvSpPr/>
          <p:nvPr/>
        </p:nvSpPr>
        <p:spPr>
          <a:xfrm>
            <a:off x="749814" y="2028671"/>
            <a:ext cx="693092" cy="1972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工作与家庭角色减少</a:t>
            </a:r>
            <a:endParaRPr lang="zh-CN" sz="600" dirty="0"/>
          </a:p>
        </p:txBody>
      </p:sp>
      <p:sp>
        <p:nvSpPr>
          <p:cNvPr id="12" name="Text 8"/>
          <p:cNvSpPr/>
          <p:nvPr/>
        </p:nvSpPr>
        <p:spPr>
          <a:xfrm>
            <a:off x="4278318" y="1874035"/>
            <a:ext cx="693091" cy="1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情绪退缩</a:t>
            </a:r>
            <a:endParaRPr lang="zh-CN" sz="700" dirty="0"/>
          </a:p>
        </p:txBody>
      </p:sp>
      <p:sp>
        <p:nvSpPr>
          <p:cNvPr id="13" name="Text 9"/>
          <p:cNvSpPr/>
          <p:nvPr/>
        </p:nvSpPr>
        <p:spPr>
          <a:xfrm>
            <a:off x="4278318" y="2028671"/>
            <a:ext cx="693091" cy="98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抑郁与退避风险增</a:t>
            </a:r>
            <a:endParaRPr lang="zh-CN" sz="600" dirty="0"/>
          </a:p>
        </p:txBody>
      </p:sp>
      <p:sp>
        <p:nvSpPr>
          <p:cNvPr id="14" name="Text 10"/>
          <p:cNvSpPr/>
          <p:nvPr/>
        </p:nvSpPr>
        <p:spPr>
          <a:xfrm>
            <a:off x="2538331" y="1874035"/>
            <a:ext cx="693091" cy="118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社交缩小</a:t>
            </a:r>
            <a:endParaRPr lang="zh-CN" sz="700" dirty="0"/>
          </a:p>
        </p:txBody>
      </p:sp>
      <p:sp>
        <p:nvSpPr>
          <p:cNvPr id="15" name="Text 11"/>
          <p:cNvSpPr/>
          <p:nvPr/>
        </p:nvSpPr>
        <p:spPr>
          <a:xfrm>
            <a:off x="2538331" y="2028671"/>
            <a:ext cx="693091" cy="98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2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往来与活动减少</a:t>
            </a:r>
            <a:endParaRPr lang="zh-CN" sz="600" dirty="0"/>
          </a:p>
        </p:txBody>
      </p:sp>
      <p:sp>
        <p:nvSpPr>
          <p:cNvPr id="16" name="Shape 12"/>
          <p:cNvSpPr/>
          <p:nvPr/>
        </p:nvSpPr>
        <p:spPr>
          <a:xfrm>
            <a:off x="523577" y="3842072"/>
            <a:ext cx="4667845" cy="873175"/>
          </a:xfrm>
          <a:prstGeom prst="roundRect">
            <a:avLst>
              <a:gd name="adj" fmla="val 6002"/>
            </a:avLst>
          </a:prstGeom>
          <a:solidFill>
            <a:srgbClr val="F9D2EB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95" y="4017392"/>
            <a:ext cx="155897" cy="12471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28911" y="3992166"/>
            <a:ext cx="4137794" cy="58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设计启示：</a:t>
            </a:r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不能只询问老人"想要什么功能"。还要了解：什么时候最孤独？愿意和谁聊天？哪些话题让他感到有价值？哪些交互会让他感到被冒犯？</a:t>
            </a:r>
            <a:endParaRPr lang="zh-CN" sz="950" dirty="0"/>
          </a:p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核心观点：情感陪护产品首先是关系设计，其次才是技术设计。</a:t>
            </a:r>
            <a:endParaRPr lang="zh-CN" sz="9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01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七种情感×三级强度，形成21种响应策略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8689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情感响应遵循四层框架：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感知层→判断层→生成层→反馈层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。以孤独和焦虑为例，不同强度对应完全不同的陪护策略。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443558"/>
            <a:ext cx="8096845" cy="3259782"/>
          </a:xfrm>
          <a:prstGeom prst="roundRect">
            <a:avLst>
              <a:gd name="adj" fmla="val 168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826642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416746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797448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178150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55885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393955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23577" y="432025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2145953" y="1443558"/>
            <a:ext cx="8182" cy="32597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329485" y="1443558"/>
            <a:ext cx="8182" cy="32597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513016" y="1443558"/>
            <a:ext cx="8182" cy="32597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28489" y="1448321"/>
            <a:ext cx="1617464" cy="378321"/>
          </a:xfrm>
          <a:custGeom>
            <a:avLst/>
            <a:gdLst/>
            <a:ahLst/>
            <a:cxnLst/>
            <a:rect l="l" t="t" r="r" b="b"/>
            <a:pathLst>
              <a:path w="1617464" h="378321">
                <a:moveTo>
                  <a:pt x="45819" y="0"/>
                </a:moveTo>
                <a:lnTo>
                  <a:pt x="1617464" y="0"/>
                </a:lnTo>
                <a:lnTo>
                  <a:pt x="1617464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59383" y="1531590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情感类型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2145953" y="1448321"/>
            <a:ext cx="2183532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2279228" y="1531590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轻度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4329485" y="1448321"/>
            <a:ext cx="2183532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4462760" y="1531590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中度</a:t>
            </a:r>
            <a:endParaRPr lang="zh-CN" sz="1000" dirty="0"/>
          </a:p>
        </p:txBody>
      </p:sp>
      <p:sp>
        <p:nvSpPr>
          <p:cNvPr id="21" name="Shape 19"/>
          <p:cNvSpPr/>
          <p:nvPr/>
        </p:nvSpPr>
        <p:spPr>
          <a:xfrm>
            <a:off x="6513016" y="1448321"/>
            <a:ext cx="2102644" cy="378321"/>
          </a:xfrm>
          <a:custGeom>
            <a:avLst/>
            <a:gdLst/>
            <a:ahLst/>
            <a:cxnLst/>
            <a:rect l="l" t="t" r="r" b="b"/>
            <a:pathLst>
              <a:path w="2102644" h="378321">
                <a:moveTo>
                  <a:pt x="0" y="0"/>
                </a:moveTo>
                <a:lnTo>
                  <a:pt x="2056825" y="0"/>
                </a:lnTo>
                <a:arcTo hR="45819" wR="45819" stAng="16200000" swAng="5400000"/>
                <a:lnTo>
                  <a:pt x="2102644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6646292" y="1531590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重度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659383" y="1912293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孤独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2279228" y="1912293"/>
            <a:ext cx="191698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主动发起轻松话题，推荐戏曲或兴趣内容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4462760" y="1912293"/>
            <a:ext cx="191698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耐心倾听，引导回忆，建议联系家人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6646292" y="1912293"/>
            <a:ext cx="183847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温和陪伴，减少机械转移，通知护理人员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659383" y="2502396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焦虑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2279228" y="2502396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放慢语速，给予确认和安抚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4462760" y="2502396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安抚、呼吸引导，减少刺激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6646292" y="2502396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启动人工协助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659383" y="2883098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悲伤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2279228" y="2883098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温和陪伴，给予空间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4462760" y="2883098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倾听为主，减少建议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6646292" y="2883098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通知护理人员，启动转介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659383" y="3263801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高兴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2279228" y="3263801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顺势延续，增加互动乐趣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4462760" y="3263801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共同享受，分享快乐话题</a:t>
            </a:r>
            <a:endParaRPr lang="zh-CN" sz="1000" dirty="0"/>
          </a:p>
        </p:txBody>
      </p:sp>
      <p:sp>
        <p:nvSpPr>
          <p:cNvPr id="38" name="Text 36"/>
          <p:cNvSpPr/>
          <p:nvPr/>
        </p:nvSpPr>
        <p:spPr>
          <a:xfrm>
            <a:off x="6646292" y="3263801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适度引导，避免过度刺激</a:t>
            </a:r>
            <a:endParaRPr lang="zh-CN" sz="1000" dirty="0"/>
          </a:p>
        </p:txBody>
      </p:sp>
      <p:sp>
        <p:nvSpPr>
          <p:cNvPr id="39" name="Text 37"/>
          <p:cNvSpPr/>
          <p:nvPr/>
        </p:nvSpPr>
        <p:spPr>
          <a:xfrm>
            <a:off x="659383" y="3644503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愤怒</a:t>
            </a:r>
            <a:endParaRPr lang="zh-CN" sz="1000" dirty="0"/>
          </a:p>
        </p:txBody>
      </p:sp>
      <p:sp>
        <p:nvSpPr>
          <p:cNvPr id="40" name="Text 38"/>
          <p:cNvSpPr/>
          <p:nvPr/>
        </p:nvSpPr>
        <p:spPr>
          <a:xfrm>
            <a:off x="2279228" y="3644503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不反驳，耐心倾听</a:t>
            </a:r>
            <a:endParaRPr lang="zh-CN" sz="1000" dirty="0"/>
          </a:p>
        </p:txBody>
      </p:sp>
      <p:sp>
        <p:nvSpPr>
          <p:cNvPr id="41" name="Text 39"/>
          <p:cNvSpPr/>
          <p:nvPr/>
        </p:nvSpPr>
        <p:spPr>
          <a:xfrm>
            <a:off x="4462760" y="3644503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先认可感受，再缓和情绪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6646292" y="3644503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不激化，转移到安全话题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659383" y="4025205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困惑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2279228" y="4025205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温和解释，重复关键信息</a:t>
            </a:r>
            <a:endParaRPr lang="zh-CN" sz="1000" dirty="0"/>
          </a:p>
        </p:txBody>
      </p:sp>
      <p:sp>
        <p:nvSpPr>
          <p:cNvPr id="45" name="Text 43"/>
          <p:cNvSpPr/>
          <p:nvPr/>
        </p:nvSpPr>
        <p:spPr>
          <a:xfrm>
            <a:off x="4462760" y="4025205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简化表达，逐步引导</a:t>
            </a:r>
            <a:endParaRPr lang="zh-CN" sz="1000" dirty="0"/>
          </a:p>
        </p:txBody>
      </p:sp>
      <p:sp>
        <p:nvSpPr>
          <p:cNvPr id="46" name="Text 44"/>
          <p:cNvSpPr/>
          <p:nvPr/>
        </p:nvSpPr>
        <p:spPr>
          <a:xfrm>
            <a:off x="6646292" y="4025205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通知家属或护理人员</a:t>
            </a:r>
            <a:endParaRPr lang="zh-CN" sz="1000" dirty="0"/>
          </a:p>
        </p:txBody>
      </p:sp>
      <p:sp>
        <p:nvSpPr>
          <p:cNvPr id="47" name="Text 45"/>
          <p:cNvSpPr/>
          <p:nvPr/>
        </p:nvSpPr>
        <p:spPr>
          <a:xfrm>
            <a:off x="659383" y="4405908"/>
            <a:ext cx="181049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平静</a:t>
            </a:r>
            <a:endParaRPr lang="zh-CN" sz="1000" dirty="0"/>
          </a:p>
        </p:txBody>
      </p:sp>
      <p:sp>
        <p:nvSpPr>
          <p:cNvPr id="48" name="Text 46"/>
          <p:cNvSpPr/>
          <p:nvPr/>
        </p:nvSpPr>
        <p:spPr>
          <a:xfrm>
            <a:off x="2279228" y="4405908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维持当前节奏，适时互动</a:t>
            </a:r>
            <a:endParaRPr lang="zh-CN" sz="1000" dirty="0"/>
          </a:p>
        </p:txBody>
      </p:sp>
      <p:sp>
        <p:nvSpPr>
          <p:cNvPr id="49" name="Text 47"/>
          <p:cNvSpPr/>
          <p:nvPr/>
        </p:nvSpPr>
        <p:spPr>
          <a:xfrm>
            <a:off x="4462760" y="4405908"/>
            <a:ext cx="237418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轻松陪伴，无需特别干预</a:t>
            </a:r>
            <a:endParaRPr lang="zh-CN" sz="1000" dirty="0"/>
          </a:p>
        </p:txBody>
      </p:sp>
      <p:sp>
        <p:nvSpPr>
          <p:cNvPr id="50" name="Text 48"/>
          <p:cNvSpPr/>
          <p:nvPr/>
        </p:nvSpPr>
        <p:spPr>
          <a:xfrm>
            <a:off x="6646292" y="4405908"/>
            <a:ext cx="229567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9111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人格可以逐步熟悉老人，但不能假装成人类</a:t>
            </a:r>
            <a:endParaRPr lang="zh-CN" sz="1700" dirty="0"/>
          </a:p>
        </p:txBody>
      </p:sp>
      <p:sp>
        <p:nvSpPr>
          <p:cNvPr id="3" name="Shape 1"/>
          <p:cNvSpPr/>
          <p:nvPr/>
        </p:nvSpPr>
        <p:spPr>
          <a:xfrm>
            <a:off x="4567238" y="800993"/>
            <a:ext cx="9525" cy="1756618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4" name="Shape 2"/>
          <p:cNvSpPr/>
          <p:nvPr/>
        </p:nvSpPr>
        <p:spPr>
          <a:xfrm>
            <a:off x="4393406" y="902047"/>
            <a:ext cx="188119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536728" y="871537"/>
            <a:ext cx="70545" cy="7054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833289"/>
            <a:ext cx="3672111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初次认识</a:t>
            </a:r>
            <a:endParaRPr lang="zh-CN" sz="850" dirty="0"/>
          </a:p>
        </p:txBody>
      </p:sp>
      <p:sp>
        <p:nvSpPr>
          <p:cNvPr id="7" name="Text 5"/>
          <p:cNvSpPr/>
          <p:nvPr/>
        </p:nvSpPr>
        <p:spPr>
          <a:xfrm>
            <a:off x="523577" y="1012254"/>
            <a:ext cx="3672111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使用正式、礼貌称呼；主动介绍AI身份；谨慎使用个人信息</a:t>
            </a:r>
            <a:endParaRPr lang="zh-CN" sz="700" dirty="0"/>
          </a:p>
        </p:txBody>
      </p:sp>
      <p:sp>
        <p:nvSpPr>
          <p:cNvPr id="8" name="Shape 6"/>
          <p:cNvSpPr/>
          <p:nvPr/>
        </p:nvSpPr>
        <p:spPr>
          <a:xfrm>
            <a:off x="4562475" y="1413570"/>
            <a:ext cx="188119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9" name="Shape 7"/>
          <p:cNvSpPr/>
          <p:nvPr/>
        </p:nvSpPr>
        <p:spPr>
          <a:xfrm>
            <a:off x="4536728" y="1383060"/>
            <a:ext cx="70545" cy="7054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4948312" y="1344811"/>
            <a:ext cx="3672111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逐渐熟悉</a:t>
            </a:r>
            <a:endParaRPr lang="zh-CN" sz="850" dirty="0"/>
          </a:p>
        </p:txBody>
      </p:sp>
      <p:sp>
        <p:nvSpPr>
          <p:cNvPr id="11" name="Text 9"/>
          <p:cNvSpPr/>
          <p:nvPr/>
        </p:nvSpPr>
        <p:spPr>
          <a:xfrm>
            <a:off x="4948312" y="1523777"/>
            <a:ext cx="3672111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记住兴趣和重要人物；延续过去话题；调整主动交流频率</a:t>
            </a:r>
            <a:endParaRPr lang="zh-CN" sz="700" dirty="0"/>
          </a:p>
        </p:txBody>
      </p:sp>
      <p:sp>
        <p:nvSpPr>
          <p:cNvPr id="12" name="Shape 10"/>
          <p:cNvSpPr/>
          <p:nvPr/>
        </p:nvSpPr>
        <p:spPr>
          <a:xfrm>
            <a:off x="4393406" y="1873672"/>
            <a:ext cx="188119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3" name="Shape 11"/>
          <p:cNvSpPr/>
          <p:nvPr/>
        </p:nvSpPr>
        <p:spPr>
          <a:xfrm>
            <a:off x="4536728" y="1843162"/>
            <a:ext cx="70545" cy="70545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1804913"/>
            <a:ext cx="3672111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长期陪伴</a:t>
            </a:r>
            <a:endParaRPr lang="zh-CN" sz="850" dirty="0"/>
          </a:p>
        </p:txBody>
      </p:sp>
      <p:sp>
        <p:nvSpPr>
          <p:cNvPr id="15" name="Text 13"/>
          <p:cNvSpPr/>
          <p:nvPr/>
        </p:nvSpPr>
        <p:spPr>
          <a:xfrm>
            <a:off x="523577" y="1983879"/>
            <a:ext cx="3672111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形成稳定称呼；根据老人习惯推荐内容；在重要日期提供提醒</a:t>
            </a:r>
            <a:endParaRPr lang="zh-CN" sz="700" dirty="0"/>
          </a:p>
        </p:txBody>
      </p:sp>
      <p:sp>
        <p:nvSpPr>
          <p:cNvPr id="16" name="Text 14"/>
          <p:cNvSpPr/>
          <p:nvPr/>
        </p:nvSpPr>
        <p:spPr>
          <a:xfrm>
            <a:off x="523577" y="2701230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个性化适配</a:t>
            </a:r>
            <a:endParaRPr lang="zh-CN" sz="850" dirty="0"/>
          </a:p>
        </p:txBody>
      </p:sp>
      <p:sp>
        <p:nvSpPr>
          <p:cNvPr id="17" name="Shape 15"/>
          <p:cNvSpPr/>
          <p:nvPr/>
        </p:nvSpPr>
        <p:spPr>
          <a:xfrm>
            <a:off x="523577" y="2915692"/>
            <a:ext cx="3933676" cy="532954"/>
          </a:xfrm>
          <a:prstGeom prst="roundRect">
            <a:avLst>
              <a:gd name="adj" fmla="val 741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28340" y="2920454"/>
            <a:ext cx="1962076" cy="523429"/>
          </a:xfrm>
          <a:custGeom>
            <a:avLst/>
            <a:gdLst/>
            <a:ahLst/>
            <a:cxnLst/>
            <a:rect l="l" t="t" r="r" b="b"/>
            <a:pathLst>
              <a:path w="1962076" h="523429">
                <a:moveTo>
                  <a:pt x="32932" y="0"/>
                </a:moveTo>
                <a:lnTo>
                  <a:pt x="1962076" y="0"/>
                </a:lnTo>
                <a:lnTo>
                  <a:pt x="1962076" y="523429"/>
                </a:lnTo>
                <a:lnTo>
                  <a:pt x="32932" y="523429"/>
                </a:lnTo>
                <a:arcTo hR="32932" wR="32932" stAng="5400000" swAng="5400000"/>
                <a:lnTo>
                  <a:pt x="0" y="32932"/>
                </a:lnTo>
                <a:arcTo hR="32932" wR="32932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9" name="Text 17"/>
          <p:cNvSpPr/>
          <p:nvPr/>
        </p:nvSpPr>
        <p:spPr>
          <a:xfrm>
            <a:off x="622399" y="3014514"/>
            <a:ext cx="177395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外向老人</a:t>
            </a:r>
            <a:endParaRPr lang="zh-CN" sz="850" dirty="0"/>
          </a:p>
        </p:txBody>
      </p:sp>
      <p:sp>
        <p:nvSpPr>
          <p:cNvPr id="20" name="Text 18"/>
          <p:cNvSpPr/>
          <p:nvPr/>
        </p:nvSpPr>
        <p:spPr>
          <a:xfrm>
            <a:off x="622399" y="3220492"/>
            <a:ext cx="177395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适当增加主动话题，更高频的互动频次</a:t>
            </a:r>
            <a:endParaRPr lang="zh-CN" sz="700" dirty="0"/>
          </a:p>
        </p:txBody>
      </p:sp>
      <p:sp>
        <p:nvSpPr>
          <p:cNvPr id="21" name="Shape 19"/>
          <p:cNvSpPr/>
          <p:nvPr/>
        </p:nvSpPr>
        <p:spPr>
          <a:xfrm>
            <a:off x="2490415" y="2920454"/>
            <a:ext cx="1962076" cy="523429"/>
          </a:xfrm>
          <a:custGeom>
            <a:avLst/>
            <a:gdLst/>
            <a:ahLst/>
            <a:cxnLst/>
            <a:rect l="l" t="t" r="r" b="b"/>
            <a:pathLst>
              <a:path w="1962076" h="523429">
                <a:moveTo>
                  <a:pt x="0" y="0"/>
                </a:moveTo>
                <a:lnTo>
                  <a:pt x="1929143" y="0"/>
                </a:lnTo>
                <a:arcTo hR="32932" wR="32932" stAng="16200000" swAng="5400000"/>
                <a:lnTo>
                  <a:pt x="1962076" y="490496"/>
                </a:lnTo>
                <a:arcTo hR="32932" wR="32932" stAng="0" swAng="5400000"/>
                <a:lnTo>
                  <a:pt x="0" y="523429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2" name="Shape 20"/>
          <p:cNvSpPr/>
          <p:nvPr/>
        </p:nvSpPr>
        <p:spPr>
          <a:xfrm>
            <a:off x="2490415" y="2920454"/>
            <a:ext cx="9525" cy="523429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3" name="Text 21"/>
          <p:cNvSpPr/>
          <p:nvPr/>
        </p:nvSpPr>
        <p:spPr>
          <a:xfrm>
            <a:off x="2584475" y="3014514"/>
            <a:ext cx="177395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内向老人</a:t>
            </a:r>
            <a:endParaRPr lang="zh-CN" sz="850" dirty="0"/>
          </a:p>
        </p:txBody>
      </p:sp>
      <p:sp>
        <p:nvSpPr>
          <p:cNvPr id="24" name="Text 22"/>
          <p:cNvSpPr/>
          <p:nvPr/>
        </p:nvSpPr>
        <p:spPr>
          <a:xfrm>
            <a:off x="2584475" y="3220492"/>
            <a:ext cx="177395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减少频繁打扰，给予更长思考时间</a:t>
            </a:r>
            <a:endParaRPr lang="zh-CN" sz="700" dirty="0"/>
          </a:p>
        </p:txBody>
      </p:sp>
      <p:sp>
        <p:nvSpPr>
          <p:cNvPr id="25" name="Text 23"/>
          <p:cNvSpPr/>
          <p:nvPr/>
        </p:nvSpPr>
        <p:spPr>
          <a:xfrm>
            <a:off x="4691509" y="2701230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伦理底线</a:t>
            </a:r>
            <a:endParaRPr lang="zh-CN" sz="850" dirty="0"/>
          </a:p>
        </p:txBody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91509" y="2915692"/>
            <a:ext cx="3933676" cy="542479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4833193" y="3019276"/>
            <a:ext cx="36884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始终表明AI身份</a:t>
            </a:r>
            <a:endParaRPr lang="zh-CN" sz="850" dirty="0"/>
          </a:p>
        </p:txBody>
      </p:sp>
      <p:sp>
        <p:nvSpPr>
          <p:cNvPr id="28" name="Text 25"/>
          <p:cNvSpPr/>
          <p:nvPr/>
        </p:nvSpPr>
        <p:spPr>
          <a:xfrm>
            <a:off x="4833193" y="3225254"/>
            <a:ext cx="368840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不声称自己拥有真实人类经历</a:t>
            </a:r>
            <a:endParaRPr lang="zh-CN" sz="700" dirty="0"/>
          </a:p>
        </p:txBody>
      </p:sp>
      <p:pic>
        <p:nvPicPr>
          <p:cNvPr id="2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91509" y="3525738"/>
            <a:ext cx="3933676" cy="542479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4833193" y="3629323"/>
            <a:ext cx="36884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不替代真实关系</a:t>
            </a:r>
            <a:endParaRPr lang="zh-CN" sz="850" dirty="0"/>
          </a:p>
        </p:txBody>
      </p:sp>
      <p:sp>
        <p:nvSpPr>
          <p:cNvPr id="31" name="Text 27"/>
          <p:cNvSpPr/>
          <p:nvPr/>
        </p:nvSpPr>
        <p:spPr>
          <a:xfrm>
            <a:off x="4833193" y="3835301"/>
            <a:ext cx="368840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不替代家属和护理人员</a:t>
            </a:r>
            <a:endParaRPr lang="zh-CN" sz="700" dirty="0"/>
          </a:p>
        </p:txBody>
      </p:sp>
      <p:pic>
        <p:nvPicPr>
          <p:cNvPr id="3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1509" y="4135785"/>
            <a:ext cx="3933676" cy="542479"/>
          </a:xfrm>
          <a:prstGeom prst="rect">
            <a:avLst/>
          </a:prstGeom>
        </p:spPr>
      </p:pic>
      <p:sp>
        <p:nvSpPr>
          <p:cNvPr id="33" name="Text 28"/>
          <p:cNvSpPr/>
          <p:nvPr/>
        </p:nvSpPr>
        <p:spPr>
          <a:xfrm>
            <a:off x="4833193" y="4239369"/>
            <a:ext cx="36884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危机必须转介人工</a:t>
            </a:r>
            <a:endParaRPr lang="zh-CN" sz="850" dirty="0"/>
          </a:p>
        </p:txBody>
      </p:sp>
      <p:sp>
        <p:nvSpPr>
          <p:cNvPr id="34" name="Text 29"/>
          <p:cNvSpPr/>
          <p:nvPr/>
        </p:nvSpPr>
        <p:spPr>
          <a:xfrm>
            <a:off x="4833193" y="4445347"/>
            <a:ext cx="3688407" cy="12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重度心理问题不由机器人独立处理</a:t>
            </a:r>
            <a:endParaRPr lang="zh-CN" sz="7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6903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唤醒词设计决定老人能不能顺利开始对话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050280"/>
            <a:ext cx="4077295" cy="3624188"/>
          </a:xfrm>
          <a:prstGeom prst="roundRect">
            <a:avLst>
              <a:gd name="adj" fmla="val 2601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181174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适老唤醒词原则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504578"/>
            <a:ext cx="38155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2—3个音节，发音清晰，容易记忆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与常用词不冲突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避免只包含高频、轻声或难发音音节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60189" y="235520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原稿示例唤醒词</a:t>
            </a:r>
            <a:endParaRPr lang="zh-CN" sz="1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189" y="2694980"/>
            <a:ext cx="1842269" cy="61138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91083" y="2825874"/>
            <a:ext cx="158048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"小暖小暖"</a:t>
            </a:r>
            <a:endParaRPr lang="zh-CN" sz="12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352" y="2694980"/>
            <a:ext cx="1842343" cy="61138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664247" y="2825874"/>
            <a:ext cx="15805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"你好朋友"</a:t>
            </a:r>
            <a:endParaRPr lang="zh-CN" sz="12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89" y="3437260"/>
            <a:ext cx="3815507" cy="61138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1083" y="3568154"/>
            <a:ext cx="355371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"陪陪我"</a:t>
            </a:r>
            <a:endParaRPr lang="zh-CN" sz="1200" dirty="0"/>
          </a:p>
        </p:txBody>
      </p:sp>
      <p:sp>
        <p:nvSpPr>
          <p:cNvPr id="13" name="Text 8"/>
          <p:cNvSpPr/>
          <p:nvPr/>
        </p:nvSpPr>
        <p:spPr>
          <a:xfrm>
            <a:off x="4736455" y="118117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唤醒词测试流程</a:t>
            </a:r>
            <a:endParaRPr lang="zh-CN" sz="12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455" y="1520949"/>
            <a:ext cx="3888730" cy="145918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878475" y="262923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测试方言场景</a:t>
            </a:r>
            <a:endParaRPr lang="zh-CN" sz="650" dirty="0"/>
          </a:p>
        </p:txBody>
      </p:sp>
      <p:sp>
        <p:nvSpPr>
          <p:cNvPr id="16" name="Text 10"/>
          <p:cNvSpPr/>
          <p:nvPr/>
        </p:nvSpPr>
        <p:spPr>
          <a:xfrm>
            <a:off x="7139301" y="262923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测试电视噪声</a:t>
            </a:r>
            <a:endParaRPr lang="zh-CN" sz="650" dirty="0"/>
          </a:p>
        </p:txBody>
      </p:sp>
      <p:sp>
        <p:nvSpPr>
          <p:cNvPr id="17" name="Text 11"/>
          <p:cNvSpPr/>
          <p:nvPr/>
        </p:nvSpPr>
        <p:spPr>
          <a:xfrm>
            <a:off x="6404144" y="262923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测试安静环境</a:t>
            </a:r>
            <a:endParaRPr lang="zh-CN" sz="650" dirty="0"/>
          </a:p>
        </p:txBody>
      </p:sp>
      <p:sp>
        <p:nvSpPr>
          <p:cNvPr id="18" name="Text 12"/>
          <p:cNvSpPr/>
          <p:nvPr/>
        </p:nvSpPr>
        <p:spPr>
          <a:xfrm>
            <a:off x="5668987" y="2629231"/>
            <a:ext cx="586518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邀请老人试读</a:t>
            </a:r>
            <a:endParaRPr lang="zh-CN" sz="650" dirty="0"/>
          </a:p>
        </p:txBody>
      </p:sp>
      <p:sp>
        <p:nvSpPr>
          <p:cNvPr id="19" name="Text 13"/>
          <p:cNvSpPr/>
          <p:nvPr/>
        </p:nvSpPr>
        <p:spPr>
          <a:xfrm>
            <a:off x="4917761" y="2629231"/>
            <a:ext cx="586519" cy="106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提出候选词</a:t>
            </a:r>
            <a:endParaRPr lang="zh-CN" sz="650" dirty="0"/>
          </a:p>
        </p:txBody>
      </p:sp>
      <p:sp>
        <p:nvSpPr>
          <p:cNvPr id="20" name="Text 14"/>
          <p:cNvSpPr/>
          <p:nvPr/>
        </p:nvSpPr>
        <p:spPr>
          <a:xfrm>
            <a:off x="4736455" y="312740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唤醒后的反馈设计</a:t>
            </a:r>
            <a:endParaRPr lang="zh-CN" sz="1200" dirty="0"/>
          </a:p>
        </p:txBody>
      </p:sp>
      <p:sp>
        <p:nvSpPr>
          <p:cNvPr id="21" name="Text 15"/>
          <p:cNvSpPr/>
          <p:nvPr/>
        </p:nvSpPr>
        <p:spPr>
          <a:xfrm>
            <a:off x="4736455" y="3450803"/>
            <a:ext cx="434593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柔和灯光 · 简短确认音 · 屏幕表情 · 语音回应</a:t>
            </a:r>
            <a:endParaRPr lang="zh-CN" sz="1000" dirty="0"/>
          </a:p>
        </p:txBody>
      </p:sp>
      <p:sp>
        <p:nvSpPr>
          <p:cNvPr id="22" name="Shape 16"/>
          <p:cNvSpPr/>
          <p:nvPr/>
        </p:nvSpPr>
        <p:spPr>
          <a:xfrm>
            <a:off x="4736455" y="3807470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349" y="3999309"/>
            <a:ext cx="163637" cy="13089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161880" y="3957935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兜底方式：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设置大尺寸物理对话按键，确保语音唤醒失败时老人仍能顺利开始对话。</a:t>
            </a:r>
            <a:endParaRPr lang="zh-CN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1323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语速、音色和音量共同决定声音是否适老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59967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25087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语速设计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521893"/>
            <a:ext cx="258983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适老语速约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140—160字/分钟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。动态调整：老人回应较慢时，机器人进一步放慢；重要提醒关键信息可适当重复，重复之间保留停顿。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759967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225087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音色设计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2521893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温暖、清晰、音高适中、机械感较弱、情绪变化不过度表演。音色是建立亲切感的核心参数。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759967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225087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音量设计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2521893"/>
            <a:ext cx="25899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根据环境噪声自动调整；避免突然大声；夜间降低音量；告警和普通陪聊使用不同声音等级。</a:t>
            </a:r>
            <a:endParaRPr lang="zh-CN" sz="1000" dirty="0"/>
          </a:p>
        </p:txBody>
      </p:sp>
      <p:sp>
        <p:nvSpPr>
          <p:cNvPr id="12" name="Shape 7"/>
          <p:cNvSpPr/>
          <p:nvPr/>
        </p:nvSpPr>
        <p:spPr>
          <a:xfrm>
            <a:off x="523577" y="3506763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693840"/>
            <a:ext cx="163637" cy="13089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9003" y="3670325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设计重点：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不是越慢越好，也不是越像真人越好。需要通过老人真实试听测试确定最终参数。</a:t>
            </a:r>
            <a:endParaRPr lang="zh-CN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1046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方言适配与容错设计，让老人不必迁就机器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1008608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方言适配流程</a:t>
            </a:r>
            <a:endParaRPr lang="zh-CN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304032"/>
            <a:ext cx="3903687" cy="175661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11625" y="1424319"/>
            <a:ext cx="683129" cy="99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调研方言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1111625" y="1553637"/>
            <a:ext cx="683129" cy="8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9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收集老人常用语言样本</a:t>
            </a:r>
            <a:endParaRPr lang="zh-CN" sz="500" dirty="0"/>
          </a:p>
        </p:txBody>
      </p:sp>
      <p:sp>
        <p:nvSpPr>
          <p:cNvPr id="7" name="Text 4"/>
          <p:cNvSpPr/>
          <p:nvPr/>
        </p:nvSpPr>
        <p:spPr>
          <a:xfrm>
            <a:off x="1787248" y="2701609"/>
            <a:ext cx="686883" cy="99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覆盖优先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1787248" y="2830927"/>
            <a:ext cx="686883" cy="160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确定使用人数最多的方言</a:t>
            </a:r>
            <a:endParaRPr lang="zh-CN" sz="500" dirty="0"/>
          </a:p>
        </p:txBody>
      </p:sp>
      <p:sp>
        <p:nvSpPr>
          <p:cNvPr id="9" name="Text 6"/>
          <p:cNvSpPr/>
          <p:nvPr/>
        </p:nvSpPr>
        <p:spPr>
          <a:xfrm>
            <a:off x="2455363" y="1371008"/>
            <a:ext cx="683129" cy="99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选择ASR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2455363" y="1500326"/>
            <a:ext cx="683129" cy="160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挑选支持对应方言的服务</a:t>
            </a:r>
            <a:endParaRPr lang="zh-CN" sz="500" dirty="0"/>
          </a:p>
        </p:txBody>
      </p:sp>
      <p:sp>
        <p:nvSpPr>
          <p:cNvPr id="11" name="Text 8"/>
          <p:cNvSpPr/>
          <p:nvPr/>
        </p:nvSpPr>
        <p:spPr>
          <a:xfrm>
            <a:off x="3130986" y="2701609"/>
            <a:ext cx="683129" cy="99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采集与优化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3130986" y="2830927"/>
            <a:ext cx="683129" cy="160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测试语音，记录失败词并优化</a:t>
            </a:r>
            <a:endParaRPr lang="zh-CN" sz="500" dirty="0"/>
          </a:p>
        </p:txBody>
      </p:sp>
      <p:sp>
        <p:nvSpPr>
          <p:cNvPr id="13" name="Text 10"/>
          <p:cNvSpPr/>
          <p:nvPr/>
        </p:nvSpPr>
        <p:spPr>
          <a:xfrm>
            <a:off x="523577" y="3181573"/>
            <a:ext cx="3903687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混合表达场景：普通话和方言混用、一句话夹杂地方称呼、戏曲和地名有地方发音。</a:t>
            </a:r>
            <a:endParaRPr lang="zh-CN" sz="900" dirty="0"/>
          </a:p>
        </p:txBody>
      </p:sp>
      <p:sp>
        <p:nvSpPr>
          <p:cNvPr id="14" name="Shape 11"/>
          <p:cNvSpPr/>
          <p:nvPr/>
        </p:nvSpPr>
        <p:spPr>
          <a:xfrm>
            <a:off x="4636071" y="901154"/>
            <a:ext cx="4074542" cy="3286125"/>
          </a:xfrm>
          <a:prstGeom prst="roundRect">
            <a:avLst>
              <a:gd name="adj" fmla="val 259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4754687" y="1008608"/>
            <a:ext cx="383731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五类交互容错策略</a:t>
            </a:r>
            <a:endParaRPr lang="zh-CN" sz="1050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54687" y="1304032"/>
            <a:ext cx="1864891" cy="90941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944740" y="1436936"/>
            <a:ext cx="154193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口齿不清</a:t>
            </a:r>
            <a:endParaRPr lang="zh-CN" sz="1050" dirty="0"/>
          </a:p>
        </p:txBody>
      </p:sp>
      <p:sp>
        <p:nvSpPr>
          <p:cNvPr id="18" name="Text 14"/>
          <p:cNvSpPr/>
          <p:nvPr/>
        </p:nvSpPr>
        <p:spPr>
          <a:xfrm>
            <a:off x="4944740" y="1718890"/>
            <a:ext cx="154193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保留多个识别候选，结合上下文判断</a:t>
            </a:r>
            <a:endParaRPr lang="zh-CN" sz="9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7031" y="1304032"/>
            <a:ext cx="1864965" cy="90941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917085" y="1436936"/>
            <a:ext cx="15420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语义模糊</a:t>
            </a:r>
            <a:endParaRPr lang="zh-CN" sz="1050" dirty="0"/>
          </a:p>
        </p:txBody>
      </p:sp>
      <p:sp>
        <p:nvSpPr>
          <p:cNvPr id="21" name="Text 16"/>
          <p:cNvSpPr/>
          <p:nvPr/>
        </p:nvSpPr>
        <p:spPr>
          <a:xfrm>
            <a:off x="6917085" y="1718890"/>
            <a:ext cx="154200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通过追问确认指代对象</a:t>
            </a:r>
            <a:endParaRPr lang="zh-CN" sz="900" dirty="0"/>
          </a:p>
        </p:txBody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4687" y="2320900"/>
            <a:ext cx="1864891" cy="72858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4740" y="2453804"/>
            <a:ext cx="154193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关键信息确认</a:t>
            </a:r>
            <a:endParaRPr lang="zh-CN" sz="1050" dirty="0"/>
          </a:p>
        </p:txBody>
      </p:sp>
      <p:sp>
        <p:nvSpPr>
          <p:cNvPr id="24" name="Text 18"/>
          <p:cNvSpPr/>
          <p:nvPr/>
        </p:nvSpPr>
        <p:spPr>
          <a:xfrm>
            <a:off x="4944740" y="2735759"/>
            <a:ext cx="1541934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执行前重复老人意图</a:t>
            </a:r>
            <a:endParaRPr lang="zh-CN" sz="900" dirty="0"/>
          </a:p>
        </p:txBody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7031" y="2320900"/>
            <a:ext cx="1864965" cy="728588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917085" y="2453804"/>
            <a:ext cx="15420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思考停顿</a:t>
            </a:r>
            <a:endParaRPr lang="zh-CN" sz="1050" dirty="0"/>
          </a:p>
        </p:txBody>
      </p:sp>
      <p:sp>
        <p:nvSpPr>
          <p:cNvPr id="27" name="Text 20"/>
          <p:cNvSpPr/>
          <p:nvPr/>
        </p:nvSpPr>
        <p:spPr>
          <a:xfrm>
            <a:off x="6917085" y="2735759"/>
            <a:ext cx="154200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不急于打断，温和等待</a:t>
            </a:r>
            <a:endParaRPr lang="zh-CN" sz="900" dirty="0"/>
          </a:p>
        </p:txBody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54687" y="3156942"/>
            <a:ext cx="1864891" cy="90941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944740" y="3289846"/>
            <a:ext cx="1541934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多轮纠错</a:t>
            </a:r>
            <a:endParaRPr lang="zh-CN" sz="1050" dirty="0"/>
          </a:p>
        </p:txBody>
      </p:sp>
      <p:sp>
        <p:nvSpPr>
          <p:cNvPr id="30" name="Text 22"/>
          <p:cNvSpPr/>
          <p:nvPr/>
        </p:nvSpPr>
        <p:spPr>
          <a:xfrm>
            <a:off x="4944740" y="3571801"/>
            <a:ext cx="1541934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允许老人说"不对"，返回上一轮重新理解</a:t>
            </a:r>
            <a:endParaRPr lang="zh-CN" sz="900" dirty="0"/>
          </a:p>
        </p:txBody>
      </p:sp>
      <p:sp>
        <p:nvSpPr>
          <p:cNvPr id="31" name="Shape 23"/>
          <p:cNvSpPr/>
          <p:nvPr/>
        </p:nvSpPr>
        <p:spPr>
          <a:xfrm>
            <a:off x="523577" y="4308202"/>
            <a:ext cx="8096845" cy="444252"/>
          </a:xfrm>
          <a:prstGeom prst="roundRect">
            <a:avLst>
              <a:gd name="adj" fmla="val 11216"/>
            </a:avLst>
          </a:prstGeom>
          <a:solidFill>
            <a:srgbClr val="F9D2EB"/>
          </a:solidFill>
          <a:ln/>
        </p:spPr>
      </p:sp>
      <p:pic>
        <p:nvPicPr>
          <p:cNvPr id="32" name="Image 6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193" y="4471690"/>
            <a:ext cx="148233" cy="118616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909042" y="4445273"/>
            <a:ext cx="8049964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核心理念：</a:t>
            </a:r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适老化不是要求老人学会标准操作，而是让系统适应真实的老人。</a:t>
            </a:r>
            <a:endParaRPr lang="zh-CN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493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桌面陪伴机器人的硬件系统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960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桌面陪伴机器人由五大核心模块构成，每个模块承担特定功能，同时需要在结构设计层面考虑声学、散热、维修和隐私等工程细节。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5273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252737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核心计算单元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523753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承担设备控制、本地数据处理、接口调用和部分边缘推理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25273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67956" y="2252737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语音模块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767956" y="2523753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麦克风阵列、扬声器、音频处理。需考虑拾音方向和声腔设计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252737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21425" y="2252737"/>
            <a:ext cx="20989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显示模块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521425" y="2523753"/>
            <a:ext cx="20989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触摸屏、表情屏、数字相册、状态提示。需考虑屏幕视角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14487" y="3204344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感知模块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1014487" y="3475360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摄像头（需隐私开关）、触摸传感器、环境光传感器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3204344"/>
            <a:ext cx="327273" cy="32727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767956" y="3204344"/>
            <a:ext cx="20989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通信模块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3767956" y="3475360"/>
            <a:ext cx="209892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Wi-Fi、蓝牙、可选移动通信。确保网络稳定和数据安全</a:t>
            </a:r>
            <a:endParaRPr lang="zh-CN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1195"/>
            <a:ext cx="809684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人形和动物型机器人增加了哪些工程挑战？</a:t>
            </a:r>
            <a:endParaRPr lang="zh-CN" sz="1250" dirty="0"/>
          </a:p>
        </p:txBody>
      </p:sp>
      <p:sp>
        <p:nvSpPr>
          <p:cNvPr id="3" name="Text 1"/>
          <p:cNvSpPr/>
          <p:nvPr/>
        </p:nvSpPr>
        <p:spPr>
          <a:xfrm>
            <a:off x="523577" y="676573"/>
            <a:ext cx="396612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仿生人形机器人附加模块</a:t>
            </a:r>
            <a:endParaRPr lang="zh-CN" sz="600" dirty="0"/>
          </a:p>
        </p:txBody>
      </p:sp>
      <p:sp>
        <p:nvSpPr>
          <p:cNvPr id="4" name="Shape 2"/>
          <p:cNvSpPr/>
          <p:nvPr/>
        </p:nvSpPr>
        <p:spPr>
          <a:xfrm>
            <a:off x="523577" y="814908"/>
            <a:ext cx="1965647" cy="651495"/>
          </a:xfrm>
          <a:prstGeom prst="roundRect">
            <a:avLst>
              <a:gd name="adj" fmla="val 4352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0596" y="891927"/>
            <a:ext cx="181161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附加硬件</a:t>
            </a:r>
            <a:endParaRPr lang="zh-CN" sz="600" dirty="0"/>
          </a:p>
        </p:txBody>
      </p:sp>
      <p:sp>
        <p:nvSpPr>
          <p:cNvPr id="6" name="Text 4"/>
          <p:cNvSpPr/>
          <p:nvPr/>
        </p:nvSpPr>
        <p:spPr>
          <a:xfrm>
            <a:off x="600596" y="1025872"/>
            <a:ext cx="1811610" cy="363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双臂舵机与关节控制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表情屏或机械面部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轮式或足式移动底盘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人体接近和碰撞感知</a:t>
            </a:r>
            <a:endParaRPr lang="zh-CN" sz="500" dirty="0"/>
          </a:p>
        </p:txBody>
      </p:sp>
      <p:sp>
        <p:nvSpPr>
          <p:cNvPr id="7" name="Shape 5"/>
          <p:cNvSpPr/>
          <p:nvPr/>
        </p:nvSpPr>
        <p:spPr>
          <a:xfrm>
            <a:off x="2523976" y="814908"/>
            <a:ext cx="1965722" cy="651495"/>
          </a:xfrm>
          <a:prstGeom prst="roundRect">
            <a:avLst>
              <a:gd name="adj" fmla="val 4352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00995" y="891927"/>
            <a:ext cx="1811685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主要挑战</a:t>
            </a:r>
            <a:endParaRPr lang="zh-CN" sz="600" dirty="0"/>
          </a:p>
        </p:txBody>
      </p:sp>
      <p:sp>
        <p:nvSpPr>
          <p:cNvPr id="9" name="Text 7"/>
          <p:cNvSpPr/>
          <p:nvPr/>
        </p:nvSpPr>
        <p:spPr>
          <a:xfrm>
            <a:off x="2600995" y="1025872"/>
            <a:ext cx="1811685" cy="269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动作安全与关节夹伤风险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稳定性、噪声和耗电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运行维护成本高</a:t>
            </a:r>
            <a:endParaRPr lang="zh-CN" sz="500" dirty="0"/>
          </a:p>
        </p:txBody>
      </p:sp>
      <p:sp>
        <p:nvSpPr>
          <p:cNvPr id="10" name="Text 8"/>
          <p:cNvSpPr/>
          <p:nvPr/>
        </p:nvSpPr>
        <p:spPr>
          <a:xfrm>
            <a:off x="4659064" y="676573"/>
            <a:ext cx="396612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动物型机器人附加模块</a:t>
            </a:r>
            <a:endParaRPr lang="zh-CN" sz="600" dirty="0"/>
          </a:p>
        </p:txBody>
      </p:sp>
      <p:sp>
        <p:nvSpPr>
          <p:cNvPr id="11" name="Shape 9"/>
          <p:cNvSpPr/>
          <p:nvPr/>
        </p:nvSpPr>
        <p:spPr>
          <a:xfrm>
            <a:off x="4659064" y="814908"/>
            <a:ext cx="1965647" cy="557585"/>
          </a:xfrm>
          <a:prstGeom prst="roundRect">
            <a:avLst>
              <a:gd name="adj" fmla="val 5085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36083" y="891927"/>
            <a:ext cx="181161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附加硬件</a:t>
            </a:r>
            <a:endParaRPr lang="zh-CN" sz="600" dirty="0"/>
          </a:p>
        </p:txBody>
      </p:sp>
      <p:sp>
        <p:nvSpPr>
          <p:cNvPr id="13" name="Text 11"/>
          <p:cNvSpPr/>
          <p:nvPr/>
        </p:nvSpPr>
        <p:spPr>
          <a:xfrm>
            <a:off x="4736083" y="1025872"/>
            <a:ext cx="1811610" cy="269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四足关节与多路舵机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姿态控制与避障传感器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户外移动与辅助语音</a:t>
            </a:r>
            <a:endParaRPr lang="zh-CN" sz="500" dirty="0"/>
          </a:p>
        </p:txBody>
      </p:sp>
      <p:sp>
        <p:nvSpPr>
          <p:cNvPr id="14" name="Shape 12"/>
          <p:cNvSpPr/>
          <p:nvPr/>
        </p:nvSpPr>
        <p:spPr>
          <a:xfrm>
            <a:off x="6659463" y="814908"/>
            <a:ext cx="1965722" cy="557585"/>
          </a:xfrm>
          <a:prstGeom prst="roundRect">
            <a:avLst>
              <a:gd name="adj" fmla="val 5085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736482" y="891927"/>
            <a:ext cx="1811685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主要挑战</a:t>
            </a:r>
            <a:endParaRPr lang="zh-CN" sz="600" dirty="0"/>
          </a:p>
        </p:txBody>
      </p:sp>
      <p:sp>
        <p:nvSpPr>
          <p:cNvPr id="16" name="Text 14"/>
          <p:cNvSpPr/>
          <p:nvPr/>
        </p:nvSpPr>
        <p:spPr>
          <a:xfrm>
            <a:off x="6736482" y="1025872"/>
            <a:ext cx="1811685" cy="269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运动平衡与地面适应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跌倒保护与老人行走安全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续航与室内噪声</a:t>
            </a:r>
            <a:endParaRPr lang="zh-CN" sz="500" dirty="0"/>
          </a:p>
        </p:txBody>
      </p:sp>
      <p:sp>
        <p:nvSpPr>
          <p:cNvPr id="17" name="Text 15"/>
          <p:cNvSpPr/>
          <p:nvPr/>
        </p:nvSpPr>
        <p:spPr>
          <a:xfrm>
            <a:off x="523577" y="1557710"/>
            <a:ext cx="8096845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三类机器人共同选型原则</a:t>
            </a:r>
            <a:endParaRPr lang="zh-CN" sz="600" dirty="0"/>
          </a:p>
        </p:txBody>
      </p:sp>
      <p:sp>
        <p:nvSpPr>
          <p:cNvPr id="18" name="Shape 16"/>
          <p:cNvSpPr/>
          <p:nvPr/>
        </p:nvSpPr>
        <p:spPr>
          <a:xfrm>
            <a:off x="523577" y="1709068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8303" y="1776561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无锐角</a:t>
            </a:r>
            <a:endParaRPr lang="zh-CN" sz="600" dirty="0"/>
          </a:p>
        </p:txBody>
      </p:sp>
      <p:sp>
        <p:nvSpPr>
          <p:cNvPr id="20" name="Shape 18"/>
          <p:cNvSpPr/>
          <p:nvPr/>
        </p:nvSpPr>
        <p:spPr>
          <a:xfrm>
            <a:off x="523577" y="2148780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8303" y="2216274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低发热</a:t>
            </a:r>
            <a:endParaRPr lang="zh-CN" sz="600" dirty="0"/>
          </a:p>
        </p:txBody>
      </p:sp>
      <p:sp>
        <p:nvSpPr>
          <p:cNvPr id="22" name="Shape 20"/>
          <p:cNvSpPr/>
          <p:nvPr/>
        </p:nvSpPr>
        <p:spPr>
          <a:xfrm>
            <a:off x="523577" y="2588493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8303" y="2655987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低噪声</a:t>
            </a:r>
            <a:endParaRPr lang="zh-CN" sz="600" dirty="0"/>
          </a:p>
        </p:txBody>
      </p:sp>
      <p:sp>
        <p:nvSpPr>
          <p:cNvPr id="24" name="Shape 22"/>
          <p:cNvSpPr/>
          <p:nvPr/>
        </p:nvSpPr>
        <p:spPr>
          <a:xfrm>
            <a:off x="523577" y="3028206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8303" y="3095699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成本可控</a:t>
            </a:r>
            <a:endParaRPr lang="zh-CN" sz="600" dirty="0"/>
          </a:p>
        </p:txBody>
      </p:sp>
      <p:sp>
        <p:nvSpPr>
          <p:cNvPr id="26" name="Shape 24"/>
          <p:cNvSpPr/>
          <p:nvPr/>
        </p:nvSpPr>
        <p:spPr>
          <a:xfrm>
            <a:off x="523577" y="3467919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8303" y="3535412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模块化设计</a:t>
            </a:r>
            <a:endParaRPr lang="zh-CN" sz="600" dirty="0"/>
          </a:p>
        </p:txBody>
      </p:sp>
      <p:sp>
        <p:nvSpPr>
          <p:cNvPr id="28" name="Shape 26"/>
          <p:cNvSpPr/>
          <p:nvPr/>
        </p:nvSpPr>
        <p:spPr>
          <a:xfrm>
            <a:off x="523577" y="3907631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8303" y="3975125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便于维修</a:t>
            </a:r>
            <a:endParaRPr lang="zh-CN" sz="600" dirty="0"/>
          </a:p>
        </p:txBody>
      </p:sp>
      <p:sp>
        <p:nvSpPr>
          <p:cNvPr id="30" name="Shape 28"/>
          <p:cNvSpPr/>
          <p:nvPr/>
        </p:nvSpPr>
        <p:spPr>
          <a:xfrm>
            <a:off x="523577" y="4347344"/>
            <a:ext cx="269974" cy="40496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8303" y="4414838"/>
            <a:ext cx="7792120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开源生态完善</a:t>
            </a:r>
            <a:endParaRPr lang="zh-CN" sz="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164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CMF、规范和伦理共同决定产品能否长期使用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716161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CMF设计方向</a:t>
            </a:r>
            <a:endParaRPr lang="zh-CN" sz="700" dirty="0"/>
          </a:p>
        </p:txBody>
      </p:sp>
      <p:sp>
        <p:nvSpPr>
          <p:cNvPr id="4" name="Shape 2"/>
          <p:cNvSpPr/>
          <p:nvPr/>
        </p:nvSpPr>
        <p:spPr>
          <a:xfrm>
            <a:off x="523577" y="888057"/>
            <a:ext cx="1951286" cy="540321"/>
          </a:xfrm>
          <a:prstGeom prst="roundRect">
            <a:avLst>
              <a:gd name="adj" fmla="val 62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8112" y="972592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Color · 色彩</a:t>
            </a:r>
            <a:endParaRPr lang="zh-CN" sz="700" dirty="0"/>
          </a:p>
        </p:txBody>
      </p:sp>
      <p:sp>
        <p:nvSpPr>
          <p:cNvPr id="6" name="Text 4"/>
          <p:cNvSpPr/>
          <p:nvPr/>
        </p:nvSpPr>
        <p:spPr>
          <a:xfrm>
            <a:off x="608112" y="1138461"/>
            <a:ext cx="1782217" cy="2053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暖白、浅木色、柔和橙色点缀；避免医疗冷白和过度科技灰</a:t>
            </a:r>
            <a:endParaRPr lang="zh-CN" sz="600" dirty="0"/>
          </a:p>
        </p:txBody>
      </p:sp>
      <p:sp>
        <p:nvSpPr>
          <p:cNvPr id="7" name="Shape 5"/>
          <p:cNvSpPr/>
          <p:nvPr/>
        </p:nvSpPr>
        <p:spPr>
          <a:xfrm>
            <a:off x="2523455" y="888057"/>
            <a:ext cx="1951286" cy="540321"/>
          </a:xfrm>
          <a:prstGeom prst="roundRect">
            <a:avLst>
              <a:gd name="adj" fmla="val 62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07990" y="972592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Material · 材料</a:t>
            </a:r>
            <a:endParaRPr lang="zh-CN" sz="700" dirty="0"/>
          </a:p>
        </p:txBody>
      </p:sp>
      <p:sp>
        <p:nvSpPr>
          <p:cNvPr id="9" name="Text 7"/>
          <p:cNvSpPr/>
          <p:nvPr/>
        </p:nvSpPr>
        <p:spPr>
          <a:xfrm>
            <a:off x="2607990" y="1138461"/>
            <a:ext cx="1782217" cy="2053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阻燃ABS、亲肤硅胶、抗菌易清洁材料、圆角无锐边结构</a:t>
            </a:r>
            <a:endParaRPr lang="zh-CN" sz="600" dirty="0"/>
          </a:p>
        </p:txBody>
      </p:sp>
      <p:sp>
        <p:nvSpPr>
          <p:cNvPr id="10" name="Shape 8"/>
          <p:cNvSpPr/>
          <p:nvPr/>
        </p:nvSpPr>
        <p:spPr>
          <a:xfrm>
            <a:off x="523577" y="1476970"/>
            <a:ext cx="3951163" cy="437629"/>
          </a:xfrm>
          <a:prstGeom prst="roundRect">
            <a:avLst>
              <a:gd name="adj" fmla="val 765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8112" y="1561505"/>
            <a:ext cx="378209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Finish · 表面</a:t>
            </a:r>
            <a:endParaRPr lang="zh-CN" sz="700" dirty="0"/>
          </a:p>
        </p:txBody>
      </p:sp>
      <p:sp>
        <p:nvSpPr>
          <p:cNvPr id="12" name="Text 10"/>
          <p:cNvSpPr/>
          <p:nvPr/>
        </p:nvSpPr>
        <p:spPr>
          <a:xfrm>
            <a:off x="608112" y="1727374"/>
            <a:ext cx="378209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哑光低反射、触摸区防滑、状态灯柔和、扬声器网罩易清洁</a:t>
            </a:r>
            <a:endParaRPr lang="zh-CN" sz="600" dirty="0"/>
          </a:p>
        </p:txBody>
      </p:sp>
      <p:sp>
        <p:nvSpPr>
          <p:cNvPr id="13" name="Text 11"/>
          <p:cNvSpPr/>
          <p:nvPr/>
        </p:nvSpPr>
        <p:spPr>
          <a:xfrm>
            <a:off x="523577" y="1969219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交互适老要求</a:t>
            </a:r>
            <a:endParaRPr lang="zh-CN" sz="700" dirty="0"/>
          </a:p>
        </p:txBody>
      </p:sp>
      <p:sp>
        <p:nvSpPr>
          <p:cNvPr id="14" name="Shape 12"/>
          <p:cNvSpPr/>
          <p:nvPr/>
        </p:nvSpPr>
        <p:spPr>
          <a:xfrm>
            <a:off x="523577" y="2141116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1257" y="2220888"/>
            <a:ext cx="3583484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大图标大字体</a:t>
            </a:r>
            <a:endParaRPr lang="zh-CN" sz="700" dirty="0"/>
          </a:p>
        </p:txBody>
      </p:sp>
      <p:sp>
        <p:nvSpPr>
          <p:cNvPr id="16" name="Shape 14"/>
          <p:cNvSpPr/>
          <p:nvPr/>
        </p:nvSpPr>
        <p:spPr>
          <a:xfrm>
            <a:off x="523577" y="2668339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1257" y="2748111"/>
            <a:ext cx="3583484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高对比度</a:t>
            </a:r>
            <a:endParaRPr lang="zh-CN" sz="700" dirty="0"/>
          </a:p>
        </p:txBody>
      </p:sp>
      <p:sp>
        <p:nvSpPr>
          <p:cNvPr id="18" name="Shape 16"/>
          <p:cNvSpPr/>
          <p:nvPr/>
        </p:nvSpPr>
        <p:spPr>
          <a:xfrm>
            <a:off x="523577" y="3195563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1257" y="3275335"/>
            <a:ext cx="3583484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大尺寸物理按键</a:t>
            </a:r>
            <a:endParaRPr lang="zh-CN" sz="700" dirty="0"/>
          </a:p>
        </p:txBody>
      </p:sp>
      <p:sp>
        <p:nvSpPr>
          <p:cNvPr id="20" name="Shape 18"/>
          <p:cNvSpPr/>
          <p:nvPr/>
        </p:nvSpPr>
        <p:spPr>
          <a:xfrm>
            <a:off x="523577" y="3722787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1257" y="3802559"/>
            <a:ext cx="3583484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清晰声光反馈</a:t>
            </a:r>
            <a:endParaRPr lang="zh-CN" sz="700" dirty="0"/>
          </a:p>
        </p:txBody>
      </p:sp>
      <p:sp>
        <p:nvSpPr>
          <p:cNvPr id="22" name="Shape 20"/>
          <p:cNvSpPr/>
          <p:nvPr/>
        </p:nvSpPr>
        <p:spPr>
          <a:xfrm>
            <a:off x="523577" y="4250010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91257" y="4329782"/>
            <a:ext cx="3583484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音量渐进变化</a:t>
            </a:r>
            <a:endParaRPr lang="zh-CN" sz="700" dirty="0"/>
          </a:p>
        </p:txBody>
      </p:sp>
      <p:sp>
        <p:nvSpPr>
          <p:cNvPr id="24" name="Text 22"/>
          <p:cNvSpPr/>
          <p:nvPr/>
        </p:nvSpPr>
        <p:spPr>
          <a:xfrm>
            <a:off x="4674022" y="716161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完整知识串联</a:t>
            </a:r>
            <a:endParaRPr lang="zh-CN" sz="700" dirty="0"/>
          </a:p>
        </p:txBody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03936" y="890513"/>
            <a:ext cx="119658" cy="119658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4933280" y="888057"/>
            <a:ext cx="369190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老年情感需求</a:t>
            </a:r>
            <a:endParaRPr lang="zh-CN" sz="700" dirty="0"/>
          </a:p>
        </p:txBody>
      </p:sp>
      <p:sp>
        <p:nvSpPr>
          <p:cNvPr id="27" name="Text 24"/>
          <p:cNvSpPr/>
          <p:nvPr/>
        </p:nvSpPr>
        <p:spPr>
          <a:xfrm>
            <a:off x="4933280" y="1053926"/>
            <a:ext cx="369190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理解老人心理，从关系设计出发</a:t>
            </a:r>
            <a:endParaRPr lang="zh-CN" sz="600" dirty="0"/>
          </a:p>
        </p:txBody>
      </p:sp>
      <p:pic>
        <p:nvPicPr>
          <p:cNvPr id="2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03936" y="1256258"/>
            <a:ext cx="119658" cy="119658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4933280" y="1253803"/>
            <a:ext cx="369190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机器人产品方向</a:t>
            </a:r>
            <a:endParaRPr lang="zh-CN" sz="700" dirty="0"/>
          </a:p>
        </p:txBody>
      </p:sp>
      <p:sp>
        <p:nvSpPr>
          <p:cNvPr id="30" name="Text 26"/>
          <p:cNvSpPr/>
          <p:nvPr/>
        </p:nvSpPr>
        <p:spPr>
          <a:xfrm>
            <a:off x="4933280" y="1419671"/>
            <a:ext cx="369190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桌面型、人形型、动物型的场景选型</a:t>
            </a:r>
            <a:endParaRPr lang="zh-CN" sz="600" dirty="0"/>
          </a:p>
        </p:txBody>
      </p:sp>
      <p:pic>
        <p:nvPicPr>
          <p:cNvPr id="3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03936" y="1622003"/>
            <a:ext cx="119658" cy="119658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4933280" y="1619548"/>
            <a:ext cx="369190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大模型对话</a:t>
            </a:r>
            <a:endParaRPr lang="zh-CN" sz="700" dirty="0"/>
          </a:p>
        </p:txBody>
      </p:sp>
      <p:sp>
        <p:nvSpPr>
          <p:cNvPr id="33" name="Text 28"/>
          <p:cNvSpPr/>
          <p:nvPr/>
        </p:nvSpPr>
        <p:spPr>
          <a:xfrm>
            <a:off x="4933280" y="1785417"/>
            <a:ext cx="369190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自然语言理解与多轮对话生成</a:t>
            </a:r>
            <a:endParaRPr lang="zh-CN" sz="600" dirty="0"/>
          </a:p>
        </p:txBody>
      </p:sp>
      <p:pic>
        <p:nvPicPr>
          <p:cNvPr id="3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03936" y="1987748"/>
            <a:ext cx="119658" cy="119658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4933280" y="1985293"/>
            <a:ext cx="369190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多模态情感识别</a:t>
            </a:r>
            <a:endParaRPr lang="zh-CN" sz="700" dirty="0"/>
          </a:p>
        </p:txBody>
      </p:sp>
      <p:sp>
        <p:nvSpPr>
          <p:cNvPr id="36" name="Text 30"/>
          <p:cNvSpPr/>
          <p:nvPr/>
        </p:nvSpPr>
        <p:spPr>
          <a:xfrm>
            <a:off x="4933280" y="2151162"/>
            <a:ext cx="369190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语音、面部、行为三路融合</a:t>
            </a:r>
            <a:endParaRPr lang="zh-CN" sz="600" dirty="0"/>
          </a:p>
        </p:txBody>
      </p:sp>
      <p:pic>
        <p:nvPicPr>
          <p:cNvPr id="3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03936" y="2353494"/>
            <a:ext cx="119658" cy="119658"/>
          </a:xfrm>
          <a:prstGeom prst="rect">
            <a:avLst/>
          </a:prstGeom>
        </p:spPr>
      </p:pic>
      <p:sp>
        <p:nvSpPr>
          <p:cNvPr id="38" name="Text 31"/>
          <p:cNvSpPr/>
          <p:nvPr/>
        </p:nvSpPr>
        <p:spPr>
          <a:xfrm>
            <a:off x="4933280" y="2351038"/>
            <a:ext cx="369190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AI人格 → 适老语音 → 硬件与CMF</a:t>
            </a:r>
            <a:endParaRPr lang="zh-CN" sz="700" dirty="0"/>
          </a:p>
        </p:txBody>
      </p:sp>
      <p:sp>
        <p:nvSpPr>
          <p:cNvPr id="39" name="Text 32"/>
          <p:cNvSpPr/>
          <p:nvPr/>
        </p:nvSpPr>
        <p:spPr>
          <a:xfrm>
            <a:off x="4933280" y="2516907"/>
            <a:ext cx="369190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伦理和规范贯穿全程</a:t>
            </a:r>
            <a:endParaRPr lang="zh-CN" sz="600" dirty="0"/>
          </a:p>
        </p:txBody>
      </p:sp>
      <p:sp>
        <p:nvSpPr>
          <p:cNvPr id="40" name="Shape 33"/>
          <p:cNvSpPr/>
          <p:nvPr/>
        </p:nvSpPr>
        <p:spPr>
          <a:xfrm>
            <a:off x="4674022" y="2674218"/>
            <a:ext cx="3951163" cy="332631"/>
          </a:xfrm>
          <a:prstGeom prst="roundRect">
            <a:avLst>
              <a:gd name="adj" fmla="val 10073"/>
            </a:avLst>
          </a:prstGeom>
          <a:solidFill>
            <a:srgbClr val="F9D2EB"/>
          </a:solidFill>
          <a:ln/>
        </p:spPr>
      </p:sp>
      <p:pic>
        <p:nvPicPr>
          <p:cNvPr id="41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3794" y="2775570"/>
            <a:ext cx="99715" cy="79772"/>
          </a:xfrm>
          <a:prstGeom prst="rect">
            <a:avLst/>
          </a:prstGeom>
        </p:spPr>
      </p:pic>
      <p:sp>
        <p:nvSpPr>
          <p:cNvPr id="42" name="Text 34"/>
          <p:cNvSpPr/>
          <p:nvPr/>
        </p:nvSpPr>
        <p:spPr>
          <a:xfrm>
            <a:off x="4933280" y="2737842"/>
            <a:ext cx="3612133" cy="2053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本讲结语：</a:t>
            </a:r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技术让机器人能够说话，设计让它知道该怎样陪伴。</a:t>
            </a:r>
            <a:endParaRPr lang="zh-CN" sz="600" dirty="0"/>
          </a:p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下一步：项目四 · 企业SOP与实操指导</a:t>
            </a:r>
            <a:endParaRPr lang="zh-CN" sz="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91282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孤独感并不只有一种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109886"/>
            <a:ext cx="855404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UCLA孤独感量表用于分析个体主观感受到的孤独状态。本项目将孤独感归纳为</a:t>
            </a:r>
            <a:pPr algn="l" indent="0" marL="0">
              <a:lnSpc>
                <a:spcPct val="131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三个维度</a:t>
            </a:r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，每种孤独对应不同的设计响应方向。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432271" y="1447726"/>
            <a:ext cx="4076328" cy="3204493"/>
          </a:xfrm>
          <a:prstGeom prst="roundRect">
            <a:avLst>
              <a:gd name="adj" fmla="val 284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559073" y="1585913"/>
            <a:ext cx="1849934" cy="1481510"/>
          </a:xfrm>
          <a:prstGeom prst="roundRect">
            <a:avLst>
              <a:gd name="adj" fmla="val 359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0637" y="1717477"/>
            <a:ext cx="1586805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社交孤独</a:t>
            </a:r>
            <a:endParaRPr lang="zh-CN" sz="1150" dirty="0"/>
          </a:p>
        </p:txBody>
      </p:sp>
      <p:sp>
        <p:nvSpPr>
          <p:cNvPr id="7" name="Text 5"/>
          <p:cNvSpPr/>
          <p:nvPr/>
        </p:nvSpPr>
        <p:spPr>
          <a:xfrm>
            <a:off x="690637" y="2026741"/>
            <a:ext cx="1586805" cy="909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spcAft>
                <a:spcPts val="850"/>
              </a:spcAft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缺少朋友和社会交往，缺少群体归属感，很少参与公共活动。</a:t>
            </a:r>
            <a:endParaRPr lang="zh-CN" sz="9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"我缺少同伴。"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2531790" y="1585913"/>
            <a:ext cx="1850008" cy="1481510"/>
          </a:xfrm>
          <a:prstGeom prst="roundRect">
            <a:avLst>
              <a:gd name="adj" fmla="val 359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63354" y="1717477"/>
            <a:ext cx="1586880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情感孤独</a:t>
            </a:r>
            <a:endParaRPr lang="zh-CN" sz="1150" dirty="0"/>
          </a:p>
        </p:txBody>
      </p:sp>
      <p:sp>
        <p:nvSpPr>
          <p:cNvPr id="10" name="Text 8"/>
          <p:cNvSpPr/>
          <p:nvPr/>
        </p:nvSpPr>
        <p:spPr>
          <a:xfrm>
            <a:off x="2663354" y="2026741"/>
            <a:ext cx="1586880" cy="909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spcAft>
                <a:spcPts val="850"/>
              </a:spcAft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缺少亲密关系，没有可以倾诉的人，感觉无人真正理解自己。</a:t>
            </a:r>
            <a:endParaRPr lang="zh-CN" sz="9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"没有人真正了解我。"</a:t>
            </a:r>
            <a:endParaRPr lang="zh-CN" sz="950" dirty="0"/>
          </a:p>
        </p:txBody>
      </p:sp>
      <p:sp>
        <p:nvSpPr>
          <p:cNvPr id="11" name="Shape 9"/>
          <p:cNvSpPr/>
          <p:nvPr/>
        </p:nvSpPr>
        <p:spPr>
          <a:xfrm>
            <a:off x="559073" y="3190205"/>
            <a:ext cx="3822725" cy="1082204"/>
          </a:xfrm>
          <a:prstGeom prst="roundRect">
            <a:avLst>
              <a:gd name="adj" fmla="val 492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0637" y="3321769"/>
            <a:ext cx="3559597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存在孤独</a:t>
            </a:r>
            <a:endParaRPr lang="zh-CN" sz="1150" dirty="0"/>
          </a:p>
        </p:txBody>
      </p:sp>
      <p:sp>
        <p:nvSpPr>
          <p:cNvPr id="13" name="Text 11"/>
          <p:cNvSpPr/>
          <p:nvPr/>
        </p:nvSpPr>
        <p:spPr>
          <a:xfrm>
            <a:off x="690637" y="3631034"/>
            <a:ext cx="3559597" cy="5098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1000"/>
              </a:lnSpc>
              <a:spcAft>
                <a:spcPts val="850"/>
              </a:spcAft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缺少人生意义，感觉自己不再被需要，感到生活空虚。</a:t>
            </a:r>
            <a:endParaRPr lang="zh-CN" sz="950" dirty="0"/>
          </a:p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"我感到空虚。"</a:t>
            </a:r>
            <a:endParaRPr lang="zh-CN" sz="950" dirty="0"/>
          </a:p>
        </p:txBody>
      </p:sp>
      <p:sp>
        <p:nvSpPr>
          <p:cNvPr id="14" name="Text 12"/>
          <p:cNvSpPr/>
          <p:nvPr/>
        </p:nvSpPr>
        <p:spPr>
          <a:xfrm>
            <a:off x="4731469" y="1570509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设计响应方向</a:t>
            </a:r>
            <a:endParaRPr lang="zh-CN" sz="115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1469" y="1895177"/>
            <a:ext cx="3893716" cy="791096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929708" y="2036266"/>
            <a:ext cx="3554388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社交孤独 → 连接</a:t>
            </a:r>
            <a:endParaRPr lang="zh-CN" sz="1150" dirty="0"/>
          </a:p>
        </p:txBody>
      </p:sp>
      <p:sp>
        <p:nvSpPr>
          <p:cNvPr id="17" name="Text 14"/>
          <p:cNvSpPr/>
          <p:nvPr/>
        </p:nvSpPr>
        <p:spPr>
          <a:xfrm>
            <a:off x="4929708" y="2345531"/>
            <a:ext cx="355438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帮助连接社区和家庭，提供群体活动参与机会，建立陪伴感。</a:t>
            </a:r>
            <a:endParaRPr lang="zh-CN" sz="950" dirty="0"/>
          </a:p>
        </p:txBody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1469" y="2809056"/>
            <a:ext cx="3893716" cy="79109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929708" y="2950146"/>
            <a:ext cx="3554388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情感孤独 → 倾听</a:t>
            </a:r>
            <a:endParaRPr lang="zh-CN" sz="1150" dirty="0"/>
          </a:p>
        </p:txBody>
      </p:sp>
      <p:sp>
        <p:nvSpPr>
          <p:cNvPr id="20" name="Text 16"/>
          <p:cNvSpPr/>
          <p:nvPr/>
        </p:nvSpPr>
        <p:spPr>
          <a:xfrm>
            <a:off x="4929708" y="3259410"/>
            <a:ext cx="355438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提供倾听与共情，让老人感到被理解，给予持续的情感回应。</a:t>
            </a:r>
            <a:endParaRPr lang="zh-CN" sz="950" dirty="0"/>
          </a:p>
        </p:txBody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1469" y="3722936"/>
            <a:ext cx="3893716" cy="791096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4929708" y="3864025"/>
            <a:ext cx="3554388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存在孤独 → 价值感</a:t>
            </a:r>
            <a:endParaRPr lang="zh-CN" sz="1150" dirty="0"/>
          </a:p>
        </p:txBody>
      </p:sp>
      <p:sp>
        <p:nvSpPr>
          <p:cNvPr id="23" name="Text 18"/>
          <p:cNvSpPr/>
          <p:nvPr/>
        </p:nvSpPr>
        <p:spPr>
          <a:xfrm>
            <a:off x="4929708" y="4173289"/>
            <a:ext cx="3554388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通过回忆分享、经验传递和兴趣活动，增强老人的自我价值感。</a:t>
            </a:r>
            <a:endParaRPr lang="zh-CN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4497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心理筛查工具不能被当成医疗诊断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21767"/>
            <a:ext cx="809684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GDS-15是面向老年人使用的简版抑郁筛查工具，共15道"是或否"题目。在本项目中，它用于了解目标人群心理状态、识别需要重点关注的用户，并辅助设计不同强度的情感响应策略。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478161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GDS-15分级口径</a:t>
            </a:r>
            <a:endParaRPr lang="zh-CN" sz="1050" dirty="0"/>
          </a:p>
        </p:txBody>
      </p:sp>
      <p:sp>
        <p:nvSpPr>
          <p:cNvPr id="5" name="Shape 3"/>
          <p:cNvSpPr/>
          <p:nvPr/>
        </p:nvSpPr>
        <p:spPr>
          <a:xfrm>
            <a:off x="523577" y="1759297"/>
            <a:ext cx="1302841" cy="325264"/>
          </a:xfrm>
          <a:prstGeom prst="roundRect">
            <a:avLst>
              <a:gd name="adj" fmla="val 1479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4482" y="1821284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23577" y="2113136"/>
            <a:ext cx="2605757" cy="325264"/>
          </a:xfrm>
          <a:prstGeom prst="roundRect">
            <a:avLst>
              <a:gd name="adj" fmla="val 1479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45903" y="2175123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23577" y="2466975"/>
            <a:ext cx="3908747" cy="325264"/>
          </a:xfrm>
          <a:prstGeom prst="roundRect">
            <a:avLst>
              <a:gd name="adj" fmla="val 1479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97398" y="2528962"/>
            <a:ext cx="161032" cy="2012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23577" y="2906762"/>
            <a:ext cx="229046" cy="229046"/>
          </a:xfrm>
          <a:prstGeom prst="roundRect">
            <a:avLst>
              <a:gd name="adj" fmla="val 210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70756" y="2937086"/>
            <a:ext cx="134689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852785" y="2931765"/>
            <a:ext cx="3579540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0—4分：正常范围</a:t>
            </a:r>
            <a:endParaRPr lang="zh-CN" sz="1050" dirty="0"/>
          </a:p>
        </p:txBody>
      </p:sp>
      <p:sp>
        <p:nvSpPr>
          <p:cNvPr id="14" name="Text 12"/>
          <p:cNvSpPr/>
          <p:nvPr/>
        </p:nvSpPr>
        <p:spPr>
          <a:xfrm>
            <a:off x="852785" y="3200326"/>
            <a:ext cx="3579540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维持常规陪护对话策略</a:t>
            </a:r>
            <a:endParaRPr lang="zh-CN" sz="900" dirty="0"/>
          </a:p>
        </p:txBody>
      </p:sp>
      <p:sp>
        <p:nvSpPr>
          <p:cNvPr id="15" name="Shape 13"/>
          <p:cNvSpPr/>
          <p:nvPr/>
        </p:nvSpPr>
        <p:spPr>
          <a:xfrm>
            <a:off x="523577" y="3543821"/>
            <a:ext cx="229046" cy="229046"/>
          </a:xfrm>
          <a:prstGeom prst="roundRect">
            <a:avLst>
              <a:gd name="adj" fmla="val 210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0756" y="3574145"/>
            <a:ext cx="134689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52785" y="3568824"/>
            <a:ext cx="3579540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5—9分：轻度倾向</a:t>
            </a:r>
            <a:endParaRPr lang="zh-CN" sz="1050" dirty="0"/>
          </a:p>
        </p:txBody>
      </p:sp>
      <p:sp>
        <p:nvSpPr>
          <p:cNvPr id="18" name="Text 16"/>
          <p:cNvSpPr/>
          <p:nvPr/>
        </p:nvSpPr>
        <p:spPr>
          <a:xfrm>
            <a:off x="852785" y="3837384"/>
            <a:ext cx="3579540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加强主动关怀频次</a:t>
            </a:r>
            <a:endParaRPr lang="zh-CN" sz="900" dirty="0"/>
          </a:p>
        </p:txBody>
      </p:sp>
      <p:sp>
        <p:nvSpPr>
          <p:cNvPr id="19" name="Shape 17"/>
          <p:cNvSpPr/>
          <p:nvPr/>
        </p:nvSpPr>
        <p:spPr>
          <a:xfrm>
            <a:off x="523577" y="4180880"/>
            <a:ext cx="229046" cy="229046"/>
          </a:xfrm>
          <a:prstGeom prst="roundRect">
            <a:avLst>
              <a:gd name="adj" fmla="val 210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70756" y="4211203"/>
            <a:ext cx="134689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852785" y="4205883"/>
            <a:ext cx="3579540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10—14分：中重度倾向</a:t>
            </a:r>
            <a:endParaRPr lang="zh-CN" sz="1050" dirty="0"/>
          </a:p>
        </p:txBody>
      </p:sp>
      <p:sp>
        <p:nvSpPr>
          <p:cNvPr id="22" name="Text 20"/>
          <p:cNvSpPr/>
          <p:nvPr/>
        </p:nvSpPr>
        <p:spPr>
          <a:xfrm>
            <a:off x="852785" y="4474443"/>
            <a:ext cx="3579540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启动高风险关注流程</a:t>
            </a:r>
            <a:endParaRPr lang="zh-CN" sz="900" dirty="0"/>
          </a:p>
        </p:txBody>
      </p:sp>
      <p:sp>
        <p:nvSpPr>
          <p:cNvPr id="23" name="Text 21"/>
          <p:cNvSpPr/>
          <p:nvPr/>
        </p:nvSpPr>
        <p:spPr>
          <a:xfrm>
            <a:off x="4716438" y="1478161"/>
            <a:ext cx="3908747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可以做 / 不可以做</a:t>
            </a:r>
            <a:endParaRPr lang="zh-CN" sz="1050" dirty="0"/>
          </a:p>
        </p:txBody>
      </p:sp>
      <p:sp>
        <p:nvSpPr>
          <p:cNvPr id="24" name="Shape 22"/>
          <p:cNvSpPr/>
          <p:nvPr/>
        </p:nvSpPr>
        <p:spPr>
          <a:xfrm>
            <a:off x="4716438" y="1759297"/>
            <a:ext cx="3908747" cy="1092473"/>
          </a:xfrm>
          <a:prstGeom prst="roundRect">
            <a:avLst>
              <a:gd name="adj" fmla="val 440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21200" y="1764060"/>
            <a:ext cx="1949574" cy="1082948"/>
          </a:xfrm>
          <a:custGeom>
            <a:avLst/>
            <a:gdLst/>
            <a:ahLst/>
            <a:cxnLst/>
            <a:rect l="l" t="t" r="r" b="b"/>
            <a:pathLst>
              <a:path w="1949574" h="1082948">
                <a:moveTo>
                  <a:pt x="40092" y="0"/>
                </a:moveTo>
                <a:lnTo>
                  <a:pt x="1949574" y="0"/>
                </a:lnTo>
                <a:lnTo>
                  <a:pt x="1949574" y="1082948"/>
                </a:lnTo>
                <a:lnTo>
                  <a:pt x="40092" y="1082948"/>
                </a:lnTo>
                <a:arcTo hR="40092" wR="40092" stAng="5400000" swAng="5400000"/>
                <a:lnTo>
                  <a:pt x="0" y="40092"/>
                </a:lnTo>
                <a:arcTo hR="40092" wR="40092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6" name="Text 24"/>
          <p:cNvSpPr/>
          <p:nvPr/>
        </p:nvSpPr>
        <p:spPr>
          <a:xfrm>
            <a:off x="4835723" y="1878583"/>
            <a:ext cx="1720528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✓ 可以做</a:t>
            </a:r>
            <a:endParaRPr lang="zh-CN" sz="1050" dirty="0"/>
          </a:p>
        </p:txBody>
      </p:sp>
      <p:sp>
        <p:nvSpPr>
          <p:cNvPr id="27" name="Text 25"/>
          <p:cNvSpPr/>
          <p:nvPr/>
        </p:nvSpPr>
        <p:spPr>
          <a:xfrm>
            <a:off x="4835723" y="2147143"/>
            <a:ext cx="1720528" cy="585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了解目标人群心理状态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辅助设计情感响应策略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观察长期变化趋势</a:t>
            </a:r>
            <a:endParaRPr lang="zh-CN" sz="900" dirty="0"/>
          </a:p>
        </p:txBody>
      </p:sp>
      <p:sp>
        <p:nvSpPr>
          <p:cNvPr id="28" name="Shape 26"/>
          <p:cNvSpPr/>
          <p:nvPr/>
        </p:nvSpPr>
        <p:spPr>
          <a:xfrm>
            <a:off x="6670774" y="1764060"/>
            <a:ext cx="1949648" cy="1082948"/>
          </a:xfrm>
          <a:custGeom>
            <a:avLst/>
            <a:gdLst/>
            <a:ahLst/>
            <a:cxnLst/>
            <a:rect l="l" t="t" r="r" b="b"/>
            <a:pathLst>
              <a:path w="1949648" h="1082948">
                <a:moveTo>
                  <a:pt x="0" y="0"/>
                </a:moveTo>
                <a:lnTo>
                  <a:pt x="1909557" y="0"/>
                </a:lnTo>
                <a:arcTo hR="40092" wR="40092" stAng="16200000" swAng="5400000"/>
                <a:lnTo>
                  <a:pt x="1949648" y="1042856"/>
                </a:lnTo>
                <a:arcTo hR="40092" wR="40092" stAng="0" swAng="5400000"/>
                <a:lnTo>
                  <a:pt x="0" y="1082948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9" name="Shape 27"/>
          <p:cNvSpPr/>
          <p:nvPr/>
        </p:nvSpPr>
        <p:spPr>
          <a:xfrm>
            <a:off x="6670774" y="1764060"/>
            <a:ext cx="14288" cy="108294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0" name="Text 28"/>
          <p:cNvSpPr/>
          <p:nvPr/>
        </p:nvSpPr>
        <p:spPr>
          <a:xfrm>
            <a:off x="6785297" y="1878583"/>
            <a:ext cx="1720602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✗ 不可以做</a:t>
            </a:r>
            <a:endParaRPr lang="zh-CN" sz="1050" dirty="0"/>
          </a:p>
        </p:txBody>
      </p:sp>
      <p:sp>
        <p:nvSpPr>
          <p:cNvPr id="31" name="Text 29"/>
          <p:cNvSpPr/>
          <p:nvPr/>
        </p:nvSpPr>
        <p:spPr>
          <a:xfrm>
            <a:off x="6785297" y="2147143"/>
            <a:ext cx="1720602" cy="585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由机器人直接宣布诊断结果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替代医生或心理专业人员</a:t>
            </a:r>
            <a:endParaRPr lang="zh-CN" sz="900" dirty="0"/>
          </a:p>
          <a:p>
            <a:pPr algn="l" marL="182880" indent="-182880">
              <a:lnSpc>
                <a:spcPct val="125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向老人施加心理标签</a:t>
            </a:r>
            <a:endParaRPr lang="zh-CN" sz="900" dirty="0"/>
          </a:p>
        </p:txBody>
      </p:sp>
      <p:sp>
        <p:nvSpPr>
          <p:cNvPr id="32" name="Shape 30"/>
          <p:cNvSpPr/>
          <p:nvPr/>
        </p:nvSpPr>
        <p:spPr>
          <a:xfrm>
            <a:off x="4716438" y="2964507"/>
            <a:ext cx="3908747" cy="581025"/>
          </a:xfrm>
          <a:prstGeom prst="roundRect">
            <a:avLst>
              <a:gd name="adj" fmla="val 8280"/>
            </a:avLst>
          </a:prstGeom>
          <a:solidFill>
            <a:srgbClr val="FCF2B5"/>
          </a:solidFill>
          <a:ln/>
        </p:spPr>
      </p:sp>
      <p:pic>
        <p:nvPicPr>
          <p:cNvPr id="3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30961" y="3126432"/>
            <a:ext cx="143173" cy="114523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5088657" y="3083272"/>
            <a:ext cx="3422005" cy="343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发现高风险信息时：停止一般陪聊流程，启动安全兜底话术，通知获得授权的护理人员或专业服务人员。</a:t>
            </a:r>
            <a:endParaRPr lang="zh-CN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5585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老人一天中的五类情感陪护场景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59421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情感陪护不是随机触发的，而是围绕老人真实生活节律展开的。从清晨问候到夜间守护，机器人的陪伴应当融入老人的每一个生活时段。</a:t>
            </a:r>
            <a:endParaRPr lang="zh-CN" sz="900" dirty="0"/>
          </a:p>
        </p:txBody>
      </p:sp>
      <p:sp>
        <p:nvSpPr>
          <p:cNvPr id="4" name="Shape 2"/>
          <p:cNvSpPr/>
          <p:nvPr/>
        </p:nvSpPr>
        <p:spPr>
          <a:xfrm>
            <a:off x="4564856" y="1261170"/>
            <a:ext cx="14288" cy="3486745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096978" y="1387450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4438538" y="1261170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88247" y="1289931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23577" y="1301948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晨间 6:00—9:00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523577" y="1545654"/>
            <a:ext cx="345526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起床问候、天气播报、用药提醒、询问睡眠。</a:t>
            </a:r>
            <a:endParaRPr lang="zh-CN" sz="900" dirty="0"/>
          </a:p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情感需求：安全感与被关心感</a:t>
            </a:r>
            <a:endParaRPr lang="zh-CN" sz="900" dirty="0"/>
          </a:p>
        </p:txBody>
      </p:sp>
      <p:sp>
        <p:nvSpPr>
          <p:cNvPr id="10" name="Shape 8"/>
          <p:cNvSpPr/>
          <p:nvPr/>
        </p:nvSpPr>
        <p:spPr>
          <a:xfrm>
            <a:off x="4691174" y="2076971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4438538" y="1950690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8247" y="1979451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165154" y="1991469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☀️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日间 9:00—12:00</a:t>
            </a:r>
            <a:endParaRPr lang="zh-CN" sz="1050" dirty="0"/>
          </a:p>
        </p:txBody>
      </p:sp>
      <p:sp>
        <p:nvSpPr>
          <p:cNvPr id="14" name="Text 12"/>
          <p:cNvSpPr/>
          <p:nvPr/>
        </p:nvSpPr>
        <p:spPr>
          <a:xfrm>
            <a:off x="5165154" y="2235175"/>
            <a:ext cx="345526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聊天、回忆分享、戏曲和音乐播放。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情感需求：倾诉感与乐趣</a:t>
            </a:r>
            <a:endParaRPr lang="zh-CN" sz="900" dirty="0"/>
          </a:p>
        </p:txBody>
      </p:sp>
      <p:sp>
        <p:nvSpPr>
          <p:cNvPr id="15" name="Shape 13"/>
          <p:cNvSpPr/>
          <p:nvPr/>
        </p:nvSpPr>
        <p:spPr>
          <a:xfrm>
            <a:off x="4096978" y="2679353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38538" y="2553072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88247" y="2581833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3577" y="2593851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🌤️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午后 13:00—17:00</a:t>
            </a:r>
            <a:endParaRPr lang="zh-CN" sz="1050" dirty="0"/>
          </a:p>
        </p:txBody>
      </p:sp>
      <p:sp>
        <p:nvSpPr>
          <p:cNvPr id="19" name="Text 17"/>
          <p:cNvSpPr/>
          <p:nvPr/>
        </p:nvSpPr>
        <p:spPr>
          <a:xfrm>
            <a:off x="523577" y="2837557"/>
            <a:ext cx="345526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下棋猜谜、故事互动、健康提醒、协助视频通话。</a:t>
            </a:r>
            <a:endParaRPr lang="zh-CN" sz="900" dirty="0"/>
          </a:p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情感需求：参与感与价值感</a:t>
            </a:r>
            <a:endParaRPr lang="zh-CN" sz="900" dirty="0"/>
          </a:p>
        </p:txBody>
      </p:sp>
      <p:sp>
        <p:nvSpPr>
          <p:cNvPr id="20" name="Shape 18"/>
          <p:cNvSpPr/>
          <p:nvPr/>
        </p:nvSpPr>
        <p:spPr>
          <a:xfrm>
            <a:off x="4691174" y="3281809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4438538" y="3155528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88247" y="3184289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165154" y="3196307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晚间 18:00—21:00</a:t>
            </a:r>
            <a:endParaRPr lang="zh-CN" sz="1050" dirty="0"/>
          </a:p>
        </p:txBody>
      </p:sp>
      <p:sp>
        <p:nvSpPr>
          <p:cNvPr id="24" name="Text 22"/>
          <p:cNvSpPr/>
          <p:nvPr/>
        </p:nvSpPr>
        <p:spPr>
          <a:xfrm>
            <a:off x="5165154" y="3440013"/>
            <a:ext cx="345526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回顾一天、睡前故事、助眠音乐、晚安问候。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情感需求：安宁与情感连接</a:t>
            </a:r>
            <a:endParaRPr lang="zh-CN" sz="900" dirty="0"/>
          </a:p>
        </p:txBody>
      </p:sp>
      <p:sp>
        <p:nvSpPr>
          <p:cNvPr id="25" name="Shape 23"/>
          <p:cNvSpPr/>
          <p:nvPr/>
        </p:nvSpPr>
        <p:spPr>
          <a:xfrm>
            <a:off x="4096978" y="3884265"/>
            <a:ext cx="355848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4438538" y="3757985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88247" y="3786746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23577" y="3798763"/>
            <a:ext cx="3455268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🌃</a:t>
            </a:r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夜间 21:00—次日6:00</a:t>
            </a:r>
            <a:endParaRPr lang="zh-CN" sz="1050" dirty="0"/>
          </a:p>
        </p:txBody>
      </p:sp>
      <p:sp>
        <p:nvSpPr>
          <p:cNvPr id="29" name="Text 27"/>
          <p:cNvSpPr/>
          <p:nvPr/>
        </p:nvSpPr>
        <p:spPr>
          <a:xfrm>
            <a:off x="523577" y="4042470"/>
            <a:ext cx="345526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语音呼叫、异常联动、紧急响应。</a:t>
            </a:r>
            <a:endParaRPr lang="zh-CN" sz="900" dirty="0"/>
          </a:p>
          <a:p>
            <a:pPr algn="r" indent="0" marL="0">
              <a:lnSpc>
                <a:spcPct val="127000"/>
              </a:lnSpc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情感需求：安全感</a:t>
            </a:r>
            <a:endParaRPr lang="zh-CN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865"/>
            <a:ext cx="8096845" cy="330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真正的陪伴需要"主动关心"和"情感记忆"</a:t>
            </a:r>
            <a:endParaRPr lang="zh-CN" sz="2050" dirty="0"/>
          </a:p>
        </p:txBody>
      </p:sp>
      <p:sp>
        <p:nvSpPr>
          <p:cNvPr id="3" name="Text 1"/>
          <p:cNvSpPr/>
          <p:nvPr/>
        </p:nvSpPr>
        <p:spPr>
          <a:xfrm>
            <a:off x="523577" y="948333"/>
            <a:ext cx="3911203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被动问答模式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5770" y="1225934"/>
            <a:ext cx="168697" cy="1686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9099" y="1222474"/>
            <a:ext cx="3545681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老人主动提出问题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889099" y="1484561"/>
            <a:ext cx="354568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依赖老人发起，缺少连续关系感</a:t>
            </a:r>
            <a:endParaRPr lang="zh-CN" sz="8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770" y="1848706"/>
            <a:ext cx="168697" cy="1686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89099" y="1845246"/>
            <a:ext cx="3545681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机器人回答</a:t>
            </a:r>
            <a:endParaRPr lang="zh-CN" sz="1000" dirty="0"/>
          </a:p>
        </p:txBody>
      </p:sp>
      <p:sp>
        <p:nvSpPr>
          <p:cNvPr id="9" name="Text 5"/>
          <p:cNvSpPr/>
          <p:nvPr/>
        </p:nvSpPr>
        <p:spPr>
          <a:xfrm>
            <a:off x="889099" y="2107332"/>
            <a:ext cx="354568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一次性对话，无法体现真正关心</a:t>
            </a:r>
            <a:endParaRPr lang="zh-CN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770" y="2471477"/>
            <a:ext cx="168697" cy="1686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9099" y="2468017"/>
            <a:ext cx="3545681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对话结束，重新开始</a:t>
            </a:r>
            <a:endParaRPr lang="zh-CN" sz="1000" dirty="0"/>
          </a:p>
        </p:txBody>
      </p:sp>
      <p:sp>
        <p:nvSpPr>
          <p:cNvPr id="12" name="Text 7"/>
          <p:cNvSpPr/>
          <p:nvPr/>
        </p:nvSpPr>
        <p:spPr>
          <a:xfrm>
            <a:off x="889099" y="2730103"/>
            <a:ext cx="3545681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每次都像第一次见面</a:t>
            </a:r>
            <a:endParaRPr lang="zh-CN" sz="850" dirty="0"/>
          </a:p>
        </p:txBody>
      </p:sp>
      <p:sp>
        <p:nvSpPr>
          <p:cNvPr id="13" name="Shape 8"/>
          <p:cNvSpPr/>
          <p:nvPr/>
        </p:nvSpPr>
        <p:spPr>
          <a:xfrm>
            <a:off x="4632945" y="851669"/>
            <a:ext cx="4073277" cy="3400053"/>
          </a:xfrm>
          <a:prstGeom prst="roundRect">
            <a:avLst>
              <a:gd name="adj" fmla="val 2382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4" name="Text 9"/>
          <p:cNvSpPr/>
          <p:nvPr/>
        </p:nvSpPr>
        <p:spPr>
          <a:xfrm>
            <a:off x="4745385" y="948333"/>
            <a:ext cx="3848398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主动陪伴模式</a:t>
            </a:r>
            <a:endParaRPr lang="zh-CN" sz="10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7578" y="1225934"/>
            <a:ext cx="168697" cy="168697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110907" y="1222474"/>
            <a:ext cx="348287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初识</a:t>
            </a:r>
            <a:endParaRPr lang="zh-CN" sz="1000" dirty="0"/>
          </a:p>
        </p:txBody>
      </p:sp>
      <p:sp>
        <p:nvSpPr>
          <p:cNvPr id="17" name="Text 11"/>
          <p:cNvSpPr/>
          <p:nvPr/>
        </p:nvSpPr>
        <p:spPr>
          <a:xfrm>
            <a:off x="5110907" y="1484561"/>
            <a:ext cx="348287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主动介绍、礼貌问候</a:t>
            </a:r>
            <a:endParaRPr lang="zh-CN" sz="8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7578" y="1848706"/>
            <a:ext cx="168697" cy="168697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110907" y="1845246"/>
            <a:ext cx="348287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了解偏好</a:t>
            </a:r>
            <a:endParaRPr lang="zh-CN" sz="1000" dirty="0"/>
          </a:p>
        </p:txBody>
      </p:sp>
      <p:sp>
        <p:nvSpPr>
          <p:cNvPr id="20" name="Text 13"/>
          <p:cNvSpPr/>
          <p:nvPr/>
        </p:nvSpPr>
        <p:spPr>
          <a:xfrm>
            <a:off x="5110907" y="2107332"/>
            <a:ext cx="348287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记住老人喜欢的戏曲、话题</a:t>
            </a:r>
            <a:endParaRPr lang="zh-CN" sz="8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87578" y="2471477"/>
            <a:ext cx="168697" cy="168697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5110907" y="2468017"/>
            <a:ext cx="348287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记住经历</a:t>
            </a:r>
            <a:endParaRPr lang="zh-CN" sz="1000" dirty="0"/>
          </a:p>
        </p:txBody>
      </p:sp>
      <p:sp>
        <p:nvSpPr>
          <p:cNvPr id="23" name="Text 15"/>
          <p:cNvSpPr/>
          <p:nvPr/>
        </p:nvSpPr>
        <p:spPr>
          <a:xfrm>
            <a:off x="5110907" y="2730103"/>
            <a:ext cx="348287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重要日期、家庭成员、人生故事</a:t>
            </a:r>
            <a:endParaRPr lang="zh-CN" sz="850" dirty="0"/>
          </a:p>
        </p:txBody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87578" y="3094248"/>
            <a:ext cx="168697" cy="168697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110907" y="3090788"/>
            <a:ext cx="348287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自然引用</a:t>
            </a:r>
            <a:endParaRPr lang="zh-CN" sz="1000" dirty="0"/>
          </a:p>
        </p:txBody>
      </p:sp>
      <p:sp>
        <p:nvSpPr>
          <p:cNvPr id="26" name="Text 17"/>
          <p:cNvSpPr/>
          <p:nvPr/>
        </p:nvSpPr>
        <p:spPr>
          <a:xfrm>
            <a:off x="5110907" y="3352874"/>
            <a:ext cx="348287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在对话中温暖地提及已知的事</a:t>
            </a:r>
            <a:endParaRPr lang="zh-CN" sz="8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87578" y="3717020"/>
            <a:ext cx="168697" cy="168697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5110907" y="3713559"/>
            <a:ext cx="3482876" cy="165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形成熟悉感</a:t>
            </a:r>
            <a:endParaRPr lang="zh-CN" sz="1000" dirty="0"/>
          </a:p>
        </p:txBody>
      </p:sp>
      <p:sp>
        <p:nvSpPr>
          <p:cNvPr id="29" name="Text 19"/>
          <p:cNvSpPr/>
          <p:nvPr/>
        </p:nvSpPr>
        <p:spPr>
          <a:xfrm>
            <a:off x="5110907" y="3975646"/>
            <a:ext cx="3482876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"记住我"比"回答我"更像朋友</a:t>
            </a:r>
            <a:endParaRPr lang="zh-CN" sz="850" dirty="0"/>
          </a:p>
        </p:txBody>
      </p:sp>
      <p:sp>
        <p:nvSpPr>
          <p:cNvPr id="30" name="Shape 20"/>
          <p:cNvSpPr/>
          <p:nvPr/>
        </p:nvSpPr>
        <p:spPr>
          <a:xfrm>
            <a:off x="523577" y="4360441"/>
            <a:ext cx="8096845" cy="407119"/>
          </a:xfrm>
          <a:prstGeom prst="roundRect">
            <a:avLst>
              <a:gd name="adj" fmla="val 11606"/>
            </a:avLst>
          </a:prstGeom>
          <a:solidFill>
            <a:srgbClr val="F9D2EB"/>
          </a:solidFill>
          <a:ln/>
        </p:spPr>
      </p:sp>
      <p:pic>
        <p:nvPicPr>
          <p:cNvPr id="31" name="Image 8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017" y="4516785"/>
            <a:ext cx="140568" cy="112440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889025" y="4485159"/>
            <a:ext cx="8076158" cy="167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zh-CN" altLang="en-US" sz="8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使用原则：</a:t>
            </a:r>
            <a:pPr algn="l" indent="0" marL="0">
              <a:lnSpc>
                <a:spcPct val="12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取得授权、只记录必要内容、允许查看和删除、不能利用记忆操控老人情绪。</a:t>
            </a:r>
            <a:endParaRPr lang="zh-CN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674043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三类情感陪护机器人产品方向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3952577" y="1255291"/>
            <a:ext cx="2268438" cy="1467966"/>
          </a:xfrm>
          <a:prstGeom prst="roundRect">
            <a:avLst>
              <a:gd name="adj" fmla="val 374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88234" y="1390948"/>
            <a:ext cx="19971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🖥️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桌面陪伴型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4088234" y="1671489"/>
            <a:ext cx="1997125" cy="91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核心交互：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语音、表情屏、相册、简单触摸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主要特点：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成本相对可控，部署简单，适合家庭和居室</a:t>
            </a:r>
            <a:endParaRPr lang="zh-CN" sz="1000" dirty="0"/>
          </a:p>
        </p:txBody>
      </p:sp>
      <p:sp>
        <p:nvSpPr>
          <p:cNvPr id="7" name="Shape 4"/>
          <p:cNvSpPr/>
          <p:nvPr/>
        </p:nvSpPr>
        <p:spPr>
          <a:xfrm>
            <a:off x="6351910" y="1255291"/>
            <a:ext cx="2268513" cy="1467966"/>
          </a:xfrm>
          <a:prstGeom prst="roundRect">
            <a:avLst>
              <a:gd name="adj" fmla="val 374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87567" y="1390948"/>
            <a:ext cx="19971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🤖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仿生人形型</a:t>
            </a:r>
            <a:endParaRPr lang="zh-CN" sz="1200" dirty="0"/>
          </a:p>
        </p:txBody>
      </p:sp>
      <p:sp>
        <p:nvSpPr>
          <p:cNvPr id="9" name="Text 6"/>
          <p:cNvSpPr/>
          <p:nvPr/>
        </p:nvSpPr>
        <p:spPr>
          <a:xfrm>
            <a:off x="6487567" y="1671489"/>
            <a:ext cx="1997199" cy="9161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核心交互：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语音、面部表情、眼神、手势和动作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主要特点：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拟人化程度高，适合公共活动和集体互动</a:t>
            </a:r>
            <a:endParaRPr lang="zh-CN" sz="1000" dirty="0"/>
          </a:p>
        </p:txBody>
      </p:sp>
      <p:sp>
        <p:nvSpPr>
          <p:cNvPr id="10" name="Shape 7"/>
          <p:cNvSpPr/>
          <p:nvPr/>
        </p:nvSpPr>
        <p:spPr>
          <a:xfrm>
            <a:off x="3952577" y="2854151"/>
            <a:ext cx="4667845" cy="1049164"/>
          </a:xfrm>
          <a:prstGeom prst="roundRect">
            <a:avLst>
              <a:gd name="adj" fmla="val 524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088234" y="2989808"/>
            <a:ext cx="439653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🐾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动物型陪护</a:t>
            </a:r>
            <a:endParaRPr lang="zh-CN" sz="1200" dirty="0"/>
          </a:p>
        </p:txBody>
      </p:sp>
      <p:sp>
        <p:nvSpPr>
          <p:cNvPr id="12" name="Text 9"/>
          <p:cNvSpPr/>
          <p:nvPr/>
        </p:nvSpPr>
        <p:spPr>
          <a:xfrm>
            <a:off x="4088234" y="3270349"/>
            <a:ext cx="4396532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核心交互：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动作、跟随、触摸、游戏、辅助语音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主要特点：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趣味性强，容易激发照顾欲和类宠物陪伴感</a:t>
            </a:r>
            <a:endParaRPr lang="zh-CN" sz="1000" dirty="0"/>
          </a:p>
        </p:txBody>
      </p:sp>
      <p:sp>
        <p:nvSpPr>
          <p:cNvPr id="13" name="Text 10"/>
          <p:cNvSpPr/>
          <p:nvPr/>
        </p:nvSpPr>
        <p:spPr>
          <a:xfrm>
            <a:off x="3952577" y="4050581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三类机器人共同需要：</a:t>
            </a:r>
            <a:pPr algn="ctr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交互控制 · 情感反馈 · 人格设定 · 安全边界</a:t>
            </a:r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｜差异主要来自形态、交互模态、移动能力、成本与部署空间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14189"/>
            <a:ext cx="4667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桌面陪伴机器人：从家庭空间开始</a:t>
            </a:r>
            <a:endParaRPr lang="zh-CN" sz="1700" dirty="0"/>
          </a:p>
        </p:txBody>
      </p:sp>
      <p:sp>
        <p:nvSpPr>
          <p:cNvPr id="4" name="Text 1"/>
          <p:cNvSpPr/>
          <p:nvPr/>
        </p:nvSpPr>
        <p:spPr>
          <a:xfrm>
            <a:off x="3952577" y="859854"/>
            <a:ext cx="22191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基本形态与优势</a:t>
            </a:r>
            <a:endParaRPr lang="zh-CN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074316"/>
            <a:ext cx="2219176" cy="67181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094262" y="1177900"/>
            <a:ext cx="19739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形态</a:t>
            </a:r>
            <a:endParaRPr lang="zh-CN" sz="850" dirty="0"/>
          </a:p>
        </p:txBody>
      </p:sp>
      <p:sp>
        <p:nvSpPr>
          <p:cNvPr id="7" name="Text 3"/>
          <p:cNvSpPr/>
          <p:nvPr/>
        </p:nvSpPr>
        <p:spPr>
          <a:xfrm>
            <a:off x="4094262" y="1383878"/>
            <a:ext cx="1973907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高度约15—25厘米，触摸屏或表情屏，麦克风阵列，扬声器，简单物理按键，桌面或床头摆放</a:t>
            </a:r>
            <a:endParaRPr lang="zh-CN" sz="7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1813694"/>
            <a:ext cx="2219176" cy="67181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094262" y="1917278"/>
            <a:ext cx="19739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优势</a:t>
            </a:r>
            <a:endParaRPr lang="zh-CN" sz="850" dirty="0"/>
          </a:p>
        </p:txBody>
      </p:sp>
      <p:sp>
        <p:nvSpPr>
          <p:cNvPr id="10" name="Text 5"/>
          <p:cNvSpPr/>
          <p:nvPr/>
        </p:nvSpPr>
        <p:spPr>
          <a:xfrm>
            <a:off x="4094262" y="2123256"/>
            <a:ext cx="1973907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部署简单，成本相对可控，距离老人较近，适合长时间语音交流，容易融入家庭环境</a:t>
            </a:r>
            <a:endParaRPr lang="zh-CN" sz="7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2553072"/>
            <a:ext cx="2219176" cy="67181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094262" y="2656656"/>
            <a:ext cx="197390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局限</a:t>
            </a:r>
            <a:endParaRPr lang="zh-CN" sz="850" dirty="0"/>
          </a:p>
        </p:txBody>
      </p:sp>
      <p:sp>
        <p:nvSpPr>
          <p:cNvPr id="13" name="Text 7"/>
          <p:cNvSpPr/>
          <p:nvPr/>
        </p:nvSpPr>
        <p:spPr>
          <a:xfrm>
            <a:off x="4094262" y="2862635"/>
            <a:ext cx="1973907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不能自主移动，肢体语言有限，主要依靠声音、灯光和屏幕表达情绪</a:t>
            </a:r>
            <a:endParaRPr lang="zh-CN" sz="700" dirty="0"/>
          </a:p>
        </p:txBody>
      </p:sp>
      <p:sp>
        <p:nvSpPr>
          <p:cNvPr id="14" name="Text 8"/>
          <p:cNvSpPr/>
          <p:nvPr/>
        </p:nvSpPr>
        <p:spPr>
          <a:xfrm>
            <a:off x="6406009" y="859854"/>
            <a:ext cx="22191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适用场景 &amp; 设计重点</a:t>
            </a:r>
            <a:endParaRPr lang="zh-CN" sz="850" dirty="0"/>
          </a:p>
        </p:txBody>
      </p:sp>
      <p:sp>
        <p:nvSpPr>
          <p:cNvPr id="15" name="Shape 9"/>
          <p:cNvSpPr/>
          <p:nvPr/>
        </p:nvSpPr>
        <p:spPr>
          <a:xfrm>
            <a:off x="6406009" y="1074316"/>
            <a:ext cx="2219176" cy="685874"/>
          </a:xfrm>
          <a:prstGeom prst="roundRect">
            <a:avLst>
              <a:gd name="adj" fmla="val 576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Shape 10"/>
          <p:cNvSpPr/>
          <p:nvPr/>
        </p:nvSpPr>
        <p:spPr>
          <a:xfrm>
            <a:off x="6504831" y="1173138"/>
            <a:ext cx="282253" cy="28225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82445" y="1250752"/>
            <a:ext cx="127025" cy="12702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504831" y="1522958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独居老人家庭</a:t>
            </a:r>
            <a:endParaRPr lang="zh-CN" sz="850" dirty="0"/>
          </a:p>
        </p:txBody>
      </p:sp>
      <p:sp>
        <p:nvSpPr>
          <p:cNvPr id="19" name="Shape 12"/>
          <p:cNvSpPr/>
          <p:nvPr/>
        </p:nvSpPr>
        <p:spPr>
          <a:xfrm>
            <a:off x="6406009" y="1827758"/>
            <a:ext cx="2219176" cy="685874"/>
          </a:xfrm>
          <a:prstGeom prst="roundRect">
            <a:avLst>
              <a:gd name="adj" fmla="val 576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6504831" y="1926580"/>
            <a:ext cx="282253" cy="28225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82445" y="2004194"/>
            <a:ext cx="127025" cy="127025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6504831" y="2276401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养老机构居室</a:t>
            </a:r>
            <a:endParaRPr lang="zh-CN" sz="850" dirty="0"/>
          </a:p>
        </p:txBody>
      </p:sp>
      <p:sp>
        <p:nvSpPr>
          <p:cNvPr id="23" name="Shape 15"/>
          <p:cNvSpPr/>
          <p:nvPr/>
        </p:nvSpPr>
        <p:spPr>
          <a:xfrm>
            <a:off x="6406009" y="2581201"/>
            <a:ext cx="2219176" cy="685874"/>
          </a:xfrm>
          <a:prstGeom prst="roundRect">
            <a:avLst>
              <a:gd name="adj" fmla="val 576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Shape 16"/>
          <p:cNvSpPr/>
          <p:nvPr/>
        </p:nvSpPr>
        <p:spPr>
          <a:xfrm>
            <a:off x="6504831" y="2680022"/>
            <a:ext cx="282253" cy="28225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82445" y="2757636"/>
            <a:ext cx="127025" cy="127025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6504831" y="3029843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社区服务站</a:t>
            </a:r>
            <a:endParaRPr lang="zh-CN" sz="850" dirty="0"/>
          </a:p>
        </p:txBody>
      </p:sp>
      <p:sp>
        <p:nvSpPr>
          <p:cNvPr id="27" name="Shape 18"/>
          <p:cNvSpPr/>
          <p:nvPr/>
        </p:nvSpPr>
        <p:spPr>
          <a:xfrm>
            <a:off x="6406009" y="3334643"/>
            <a:ext cx="2219176" cy="685874"/>
          </a:xfrm>
          <a:prstGeom prst="roundRect">
            <a:avLst>
              <a:gd name="adj" fmla="val 576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Shape 19"/>
          <p:cNvSpPr/>
          <p:nvPr/>
        </p:nvSpPr>
        <p:spPr>
          <a:xfrm>
            <a:off x="6504831" y="3433465"/>
            <a:ext cx="282253" cy="28225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82445" y="3511079"/>
            <a:ext cx="127025" cy="127025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6504831" y="3783285"/>
            <a:ext cx="2021532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床头夜间陪伴</a:t>
            </a:r>
            <a:endParaRPr lang="zh-CN" sz="850" dirty="0"/>
          </a:p>
        </p:txBody>
      </p:sp>
      <p:sp>
        <p:nvSpPr>
          <p:cNvPr id="31" name="Shape 21"/>
          <p:cNvSpPr/>
          <p:nvPr/>
        </p:nvSpPr>
        <p:spPr>
          <a:xfrm>
            <a:off x="6406009" y="4096569"/>
            <a:ext cx="2219176" cy="556617"/>
          </a:xfrm>
          <a:prstGeom prst="roundRect">
            <a:avLst>
              <a:gd name="adj" fmla="val 7100"/>
            </a:avLst>
          </a:prstGeom>
          <a:solidFill>
            <a:srgbClr val="F9D2EB"/>
          </a:solidFill>
          <a:ln/>
        </p:spPr>
      </p:sp>
      <p:pic>
        <p:nvPicPr>
          <p:cNvPr id="32" name="Image 8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00068" y="4222328"/>
            <a:ext cx="117574" cy="94059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6711702" y="4180880"/>
            <a:ext cx="1819424" cy="3879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设计重点：</a:t>
            </a:r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降低设备感，减少复杂菜单，保持声音自然，造型避免像监控器和医疗设备。</a:t>
            </a:r>
            <a:endParaRPr lang="zh-CN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2026-08-01T08:22:52Z</dcterms:created>
  <dcterms:modified xsi:type="dcterms:W3CDTF">2026-08-01T08:22:52Z</dcterms:modified>
</cp:coreProperties>
</file>