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notesMasterIdLst>
    <p:notesMasterId r:id="rId38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image" Target="../media/image-10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png"/><Relationship Id="rId3" Type="http://schemas.openxmlformats.org/officeDocument/2006/relationships/image" Target="../media/image-17-3.svg"/><Relationship Id="rId4" Type="http://schemas.openxmlformats.org/officeDocument/2006/relationships/image" Target="../media/image-17-2.png"/><Relationship Id="rId5" Type="http://schemas.openxmlformats.org/officeDocument/2006/relationships/image" Target="../media/image-17-3.svg"/><Relationship Id="rId6" Type="http://schemas.openxmlformats.org/officeDocument/2006/relationships/image" Target="../media/image-17-2.png"/><Relationship Id="rId7" Type="http://schemas.openxmlformats.org/officeDocument/2006/relationships/image" Target="../media/image-17-3.svg"/><Relationship Id="rId8" Type="http://schemas.openxmlformats.org/officeDocument/2006/relationships/image" Target="../media/image-17-2.png"/><Relationship Id="rId9" Type="http://schemas.openxmlformats.org/officeDocument/2006/relationships/image" Target="../media/image-17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3.png"/><Relationship Id="rId4" Type="http://schemas.openxmlformats.org/officeDocument/2006/relationships/image" Target="../media/image-19-4.svg"/><Relationship Id="rId5" Type="http://schemas.openxmlformats.org/officeDocument/2006/relationships/image" Target="../media/image-19-5.png"/><Relationship Id="rId6" Type="http://schemas.openxmlformats.org/officeDocument/2006/relationships/image" Target="../media/image-19-6.svg"/><Relationship Id="rId7" Type="http://schemas.openxmlformats.org/officeDocument/2006/relationships/image" Target="../media/image-19-7.png"/><Relationship Id="rId8" Type="http://schemas.openxmlformats.org/officeDocument/2006/relationships/image" Target="../media/image-19-8.svg"/><Relationship Id="rId9" Type="http://schemas.openxmlformats.org/officeDocument/2006/relationships/image" Target="../media/image-19-9.png"/><Relationship Id="rId10" Type="http://schemas.openxmlformats.org/officeDocument/2006/relationships/image" Target="../media/image-19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svg"/><Relationship Id="rId3" Type="http://schemas.openxmlformats.org/officeDocument/2006/relationships/image" Target="../media/image-22-1.png"/><Relationship Id="rId4" Type="http://schemas.openxmlformats.org/officeDocument/2006/relationships/image" Target="../media/image-22-2.svg"/><Relationship Id="rId5" Type="http://schemas.openxmlformats.org/officeDocument/2006/relationships/image" Target="../media/image-22-1.png"/><Relationship Id="rId6" Type="http://schemas.openxmlformats.org/officeDocument/2006/relationships/image" Target="../media/image-22-2.svg"/><Relationship Id="rId7" Type="http://schemas.openxmlformats.org/officeDocument/2006/relationships/image" Target="../media/image-22-1.png"/><Relationship Id="rId8" Type="http://schemas.openxmlformats.org/officeDocument/2006/relationships/image" Target="../media/image-22-2.svg"/><Relationship Id="rId9" Type="http://schemas.openxmlformats.org/officeDocument/2006/relationships/image" Target="../media/image-22-1.png"/><Relationship Id="rId10" Type="http://schemas.openxmlformats.org/officeDocument/2006/relationships/image" Target="../media/image-22-2.svg"/><Relationship Id="rId11" Type="http://schemas.openxmlformats.org/officeDocument/2006/relationships/image" Target="../media/image-22-1.png"/><Relationship Id="rId12" Type="http://schemas.openxmlformats.org/officeDocument/2006/relationships/image" Target="../media/image-22-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svg"/><Relationship Id="rId3" Type="http://schemas.openxmlformats.org/officeDocument/2006/relationships/image" Target="../media/image-26-3.png"/><Relationship Id="rId4" Type="http://schemas.openxmlformats.org/officeDocument/2006/relationships/image" Target="../media/image-26-4.svg"/><Relationship Id="rId5" Type="http://schemas.openxmlformats.org/officeDocument/2006/relationships/image" Target="../media/image-26-5.png"/><Relationship Id="rId6" Type="http://schemas.openxmlformats.org/officeDocument/2006/relationships/image" Target="../media/image-26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svg"/><Relationship Id="rId3" Type="http://schemas.openxmlformats.org/officeDocument/2006/relationships/image" Target="../media/image-30-3.png"/><Relationship Id="rId4" Type="http://schemas.openxmlformats.org/officeDocument/2006/relationships/image" Target="../media/image-30-4.svg"/><Relationship Id="rId5" Type="http://schemas.openxmlformats.org/officeDocument/2006/relationships/image" Target="../media/image-30-5.png"/><Relationship Id="rId6" Type="http://schemas.openxmlformats.org/officeDocument/2006/relationships/image" Target="../media/image-30-6.svg"/><Relationship Id="rId7" Type="http://schemas.openxmlformats.org/officeDocument/2006/relationships/image" Target="../media/image-30-7.png"/><Relationship Id="rId8" Type="http://schemas.openxmlformats.org/officeDocument/2006/relationships/image" Target="../media/image-30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svg"/><Relationship Id="rId3" Type="http://schemas.openxmlformats.org/officeDocument/2006/relationships/image" Target="../media/image-33-1.png"/><Relationship Id="rId4" Type="http://schemas.openxmlformats.org/officeDocument/2006/relationships/image" Target="../media/image-33-2.svg"/><Relationship Id="rId5" Type="http://schemas.openxmlformats.org/officeDocument/2006/relationships/image" Target="../media/image-33-1.png"/><Relationship Id="rId6" Type="http://schemas.openxmlformats.org/officeDocument/2006/relationships/image" Target="../media/image-33-2.svg"/><Relationship Id="rId7" Type="http://schemas.openxmlformats.org/officeDocument/2006/relationships/image" Target="../media/image-33-7.png"/><Relationship Id="rId8" Type="http://schemas.openxmlformats.org/officeDocument/2006/relationships/image" Target="../media/image-33-8.svg"/><Relationship Id="rId9" Type="http://schemas.openxmlformats.org/officeDocument/2006/relationships/image" Target="../media/image-33-7.png"/><Relationship Id="rId10" Type="http://schemas.openxmlformats.org/officeDocument/2006/relationships/image" Target="../media/image-33-8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image" Target="../media/image-34-1.png"/><Relationship Id="rId3" Type="http://schemas.openxmlformats.org/officeDocument/2006/relationships/image" Target="../media/image-34-1.png"/><Relationship Id="rId4" Type="http://schemas.openxmlformats.org/officeDocument/2006/relationships/image" Target="../media/image-34-1.png"/><Relationship Id="rId5" Type="http://schemas.openxmlformats.org/officeDocument/2006/relationships/image" Target="../media/image-34-1.png"/><Relationship Id="rId6" Type="http://schemas.openxmlformats.org/officeDocument/2006/relationships/image" Target="../media/image-34-1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image" Target="../media/image-6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2053977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情感陪护机器人五阶段工程实战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2491234"/>
            <a:ext cx="4667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项目四｜企业SOP与实操指导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723977" y="2880047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16049"/>
            <a:ext cx="4667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护理人员访谈：从照护视角理解情感需求</a:t>
            </a:r>
            <a:endParaRPr lang="zh-CN" sz="1950" dirty="0"/>
          </a:p>
        </p:txBody>
      </p:sp>
      <p:sp>
        <p:nvSpPr>
          <p:cNvPr id="4" name="Text 1"/>
          <p:cNvSpPr/>
          <p:nvPr/>
        </p:nvSpPr>
        <p:spPr>
          <a:xfrm>
            <a:off x="3952577" y="858441"/>
            <a:ext cx="4667845" cy="308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护理人员与老人朝夕相处，拥有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长期系统的观察视角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，能够提供老人自身难以表达的信息。这是调研中不可缺失的重要维度。</a:t>
            </a:r>
            <a:endParaRPr lang="zh-CN" sz="8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263997"/>
            <a:ext cx="265881" cy="26588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52577" y="1637854"/>
            <a:ext cx="4667845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哪些老人更孤独？</a:t>
            </a:r>
            <a:endParaRPr lang="zh-CN" sz="950" dirty="0"/>
          </a:p>
        </p:txBody>
      </p:sp>
      <p:sp>
        <p:nvSpPr>
          <p:cNvPr id="7" name="Text 3"/>
          <p:cNvSpPr/>
          <p:nvPr/>
        </p:nvSpPr>
        <p:spPr>
          <a:xfrm>
            <a:off x="3952577" y="1846064"/>
            <a:ext cx="46678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护理人员能识别出日常表现低落、主动交流少的老人，补充量表数据的盲区。</a:t>
            </a:r>
            <a:endParaRPr lang="zh-CN" sz="8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173039"/>
            <a:ext cx="265881" cy="26588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52577" y="2546896"/>
            <a:ext cx="4667845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哪些时段情绪波动明显？</a:t>
            </a:r>
            <a:endParaRPr lang="zh-CN" sz="950" dirty="0"/>
          </a:p>
        </p:txBody>
      </p:sp>
      <p:sp>
        <p:nvSpPr>
          <p:cNvPr id="10" name="Text 5"/>
          <p:cNvSpPr/>
          <p:nvPr/>
        </p:nvSpPr>
        <p:spPr>
          <a:xfrm>
            <a:off x="3952577" y="2755106"/>
            <a:ext cx="46678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访谈获取老人情绪高低峰规律，辅助规划机器人的主动唤醒和情绪关怀时机。</a:t>
            </a:r>
            <a:endParaRPr lang="zh-CN" sz="8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3082082"/>
            <a:ext cx="265881" cy="26588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52577" y="3455938"/>
            <a:ext cx="4667845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哪些交流方式更有效？</a:t>
            </a:r>
            <a:endParaRPr lang="zh-CN" sz="950" dirty="0"/>
          </a:p>
        </p:txBody>
      </p:sp>
      <p:sp>
        <p:nvSpPr>
          <p:cNvPr id="13" name="Text 7"/>
          <p:cNvSpPr/>
          <p:nvPr/>
        </p:nvSpPr>
        <p:spPr>
          <a:xfrm>
            <a:off x="3952577" y="3664148"/>
            <a:ext cx="46678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了解哪些话题、语气和方式能让老人产生积极回应，直接用于脚本设计。</a:t>
            </a:r>
            <a:endParaRPr lang="zh-CN" sz="8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2577" y="3991124"/>
            <a:ext cx="265881" cy="265881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952577" y="4364980"/>
            <a:ext cx="4667845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老人对技术的接受度？</a:t>
            </a:r>
            <a:endParaRPr lang="zh-CN" sz="950" dirty="0"/>
          </a:p>
        </p:txBody>
      </p:sp>
      <p:sp>
        <p:nvSpPr>
          <p:cNvPr id="16" name="Text 9"/>
          <p:cNvSpPr/>
          <p:nvPr/>
        </p:nvSpPr>
        <p:spPr>
          <a:xfrm>
            <a:off x="3952577" y="4573191"/>
            <a:ext cx="46678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了解老人使用智能设备的经历与心理障碍，为产品引导和适老化设计提供参考。</a:t>
            </a:r>
            <a:endParaRPr lang="zh-CN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调研对象如何选择？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调研对象的选取需要覆盖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不同生活状态与社交条件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的老人群体，避免样本单一导致的设计偏差。建议采用多维度筛选，确保调研结论具有代表性。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建议每类对象招募3—5人，护理人员访谈2—3人，确保数据多样性。筛选时重点关注孤独感较强、家属联系较少的老人，作为核心用户画像的主要数据来源。</a:t>
            </a:r>
            <a:endParaRPr lang="zh-CN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955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调研中的伦理边界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42256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与老人群体开展调研，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伦理规范是不可逾越的底线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。项目团队必须在调研前完成培训，确保每一位成员了解并严格遵守以下原则，任何违规行为都可能对老人造成心理伤害。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308324"/>
            <a:ext cx="4077295" cy="1739652"/>
          </a:xfrm>
          <a:prstGeom prst="roundRect">
            <a:avLst>
              <a:gd name="adj" fmla="val 541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439219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必须做到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772147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事先向老人说明调研目的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征得老人本人及监护人同意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录音、拍照前再次单独确认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数据匿名处理，不公开个人信息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高风险情况只反馈给授权人员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439219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严禁行为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772147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不公开量表测评结果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不给老人贴任何负面标签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不在老人情绪低落时强行访谈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不私自留存老人个人照片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不向无关人员透露老人信息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46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UCLA量表如何实施？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91357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UCLA孤独感量表是一项标准化评估工具，在老人群体中实施时需要特别注意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语速、表达方式和现场引导方式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，确保老人理解题目含义并自然作答。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657424"/>
            <a:ext cx="8096845" cy="21424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8171" y="2381830"/>
            <a:ext cx="1223904" cy="206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逐题口述</a:t>
            </a:r>
            <a:endParaRPr lang="zh-CN" sz="1250" dirty="0"/>
          </a:p>
        </p:txBody>
      </p:sp>
      <p:sp>
        <p:nvSpPr>
          <p:cNvPr id="6" name="Text 3"/>
          <p:cNvSpPr/>
          <p:nvPr/>
        </p:nvSpPr>
        <p:spPr>
          <a:xfrm>
            <a:off x="1148171" y="2650279"/>
            <a:ext cx="1223904" cy="3506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逐条朗读题目给受访者</a:t>
            </a:r>
            <a:endParaRPr lang="zh-CN" sz="1100" dirty="0"/>
          </a:p>
        </p:txBody>
      </p:sp>
      <p:sp>
        <p:nvSpPr>
          <p:cNvPr id="7" name="Text 4"/>
          <p:cNvSpPr/>
          <p:nvPr/>
        </p:nvSpPr>
        <p:spPr>
          <a:xfrm>
            <a:off x="2550676" y="2456217"/>
            <a:ext cx="1223904" cy="20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放慢语速</a:t>
            </a:r>
            <a:endParaRPr lang="zh-CN" sz="1250" dirty="0"/>
          </a:p>
        </p:txBody>
      </p:sp>
      <p:sp>
        <p:nvSpPr>
          <p:cNvPr id="8" name="Text 5"/>
          <p:cNvSpPr/>
          <p:nvPr/>
        </p:nvSpPr>
        <p:spPr>
          <a:xfrm>
            <a:off x="2550676" y="2724665"/>
            <a:ext cx="1223904" cy="3506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缓慢停顿，等待回应</a:t>
            </a:r>
            <a:endParaRPr lang="zh-CN" sz="1100" dirty="0"/>
          </a:p>
        </p:txBody>
      </p:sp>
      <p:sp>
        <p:nvSpPr>
          <p:cNvPr id="9" name="Text 6"/>
          <p:cNvSpPr/>
          <p:nvPr/>
        </p:nvSpPr>
        <p:spPr>
          <a:xfrm>
            <a:off x="3953180" y="2381830"/>
            <a:ext cx="1223904" cy="206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举例解释</a:t>
            </a:r>
            <a:endParaRPr lang="zh-CN" sz="1250" dirty="0"/>
          </a:p>
        </p:txBody>
      </p:sp>
      <p:sp>
        <p:nvSpPr>
          <p:cNvPr id="10" name="Text 7"/>
          <p:cNvSpPr/>
          <p:nvPr/>
        </p:nvSpPr>
        <p:spPr>
          <a:xfrm>
            <a:off x="3953180" y="2650279"/>
            <a:ext cx="1223904" cy="3506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必要时用简单例子说明</a:t>
            </a:r>
            <a:endParaRPr lang="zh-CN" sz="1100" dirty="0"/>
          </a:p>
        </p:txBody>
      </p:sp>
      <p:sp>
        <p:nvSpPr>
          <p:cNvPr id="11" name="Text 8"/>
          <p:cNvSpPr/>
          <p:nvPr/>
        </p:nvSpPr>
        <p:spPr>
          <a:xfrm>
            <a:off x="5355685" y="2456217"/>
            <a:ext cx="1223904" cy="20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保持中立</a:t>
            </a:r>
            <a:endParaRPr lang="zh-CN" sz="1250" dirty="0"/>
          </a:p>
        </p:txBody>
      </p:sp>
      <p:sp>
        <p:nvSpPr>
          <p:cNvPr id="12" name="Text 9"/>
          <p:cNvSpPr/>
          <p:nvPr/>
        </p:nvSpPr>
        <p:spPr>
          <a:xfrm>
            <a:off x="5355685" y="2724665"/>
            <a:ext cx="1223904" cy="3506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不引导、不提示答案</a:t>
            </a:r>
            <a:endParaRPr lang="zh-CN" sz="1100" dirty="0"/>
          </a:p>
        </p:txBody>
      </p:sp>
      <p:sp>
        <p:nvSpPr>
          <p:cNvPr id="13" name="Text 10"/>
          <p:cNvSpPr/>
          <p:nvPr/>
        </p:nvSpPr>
        <p:spPr>
          <a:xfrm>
            <a:off x="6765981" y="2381830"/>
            <a:ext cx="1223904" cy="206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输出报告</a:t>
            </a:r>
            <a:endParaRPr lang="zh-CN" sz="1250" dirty="0"/>
          </a:p>
        </p:txBody>
      </p:sp>
      <p:sp>
        <p:nvSpPr>
          <p:cNvPr id="14" name="Text 11"/>
          <p:cNvSpPr/>
          <p:nvPr/>
        </p:nvSpPr>
        <p:spPr>
          <a:xfrm>
            <a:off x="6765981" y="2650279"/>
            <a:ext cx="1223904" cy="3506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生成三维孤独分析报告</a:t>
            </a:r>
            <a:endParaRPr lang="zh-CN" sz="1100" dirty="0"/>
          </a:p>
        </p:txBody>
      </p:sp>
      <p:sp>
        <p:nvSpPr>
          <p:cNvPr id="15" name="Shape 12"/>
          <p:cNvSpPr/>
          <p:nvPr/>
        </p:nvSpPr>
        <p:spPr>
          <a:xfrm>
            <a:off x="523577" y="3947145"/>
            <a:ext cx="2611636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9234" y="4082802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社交孤独</a:t>
            </a:r>
            <a:endParaRPr lang="zh-CN" sz="1200" dirty="0"/>
          </a:p>
        </p:txBody>
      </p:sp>
      <p:sp>
        <p:nvSpPr>
          <p:cNvPr id="17" name="Text 14"/>
          <p:cNvSpPr/>
          <p:nvPr/>
        </p:nvSpPr>
        <p:spPr>
          <a:xfrm>
            <a:off x="659234" y="4353818"/>
            <a:ext cx="234032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与他人接触频率和质量的感知缺失</a:t>
            </a:r>
            <a:endParaRPr lang="zh-CN" sz="1000" dirty="0"/>
          </a:p>
        </p:txBody>
      </p:sp>
      <p:sp>
        <p:nvSpPr>
          <p:cNvPr id="18" name="Shape 15"/>
          <p:cNvSpPr/>
          <p:nvPr/>
        </p:nvSpPr>
        <p:spPr>
          <a:xfrm>
            <a:off x="3266108" y="3947145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401764" y="408280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情感孤独</a:t>
            </a:r>
            <a:endParaRPr lang="zh-CN" sz="1200" dirty="0"/>
          </a:p>
        </p:txBody>
      </p:sp>
      <p:sp>
        <p:nvSpPr>
          <p:cNvPr id="20" name="Text 17"/>
          <p:cNvSpPr/>
          <p:nvPr/>
        </p:nvSpPr>
        <p:spPr>
          <a:xfrm>
            <a:off x="3401764" y="4353818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亲密情感关系缺失带来的孤独体验</a:t>
            </a:r>
            <a:endParaRPr lang="zh-CN" sz="1000" dirty="0"/>
          </a:p>
        </p:txBody>
      </p:sp>
      <p:sp>
        <p:nvSpPr>
          <p:cNvPr id="21" name="Shape 18"/>
          <p:cNvSpPr/>
          <p:nvPr/>
        </p:nvSpPr>
        <p:spPr>
          <a:xfrm>
            <a:off x="6008712" y="3947145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144369" y="408280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存在孤独</a:t>
            </a:r>
            <a:endParaRPr lang="zh-CN" sz="1200" dirty="0"/>
          </a:p>
        </p:txBody>
      </p:sp>
      <p:sp>
        <p:nvSpPr>
          <p:cNvPr id="23" name="Text 20"/>
          <p:cNvSpPr/>
          <p:nvPr/>
        </p:nvSpPr>
        <p:spPr>
          <a:xfrm>
            <a:off x="6144369" y="4353818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对生命意义和存在价值的迷失感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3900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GDS-15的作用与边界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8573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GDS-15老年抑郁量表是本项目的辅助筛查工具，帮助识别需要重点关注的老人。但必须明确：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筛查不等于诊断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，机器人不具备任何诊断或告知能力。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951806"/>
            <a:ext cx="8096845" cy="1781919"/>
          </a:xfrm>
          <a:prstGeom prst="roundRect">
            <a:avLst>
              <a:gd name="adj" fmla="val 308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1956569"/>
            <a:ext cx="4043660" cy="1772394"/>
          </a:xfrm>
          <a:custGeom>
            <a:avLst/>
            <a:gdLst/>
            <a:ahLst/>
            <a:cxnLst/>
            <a:rect l="l" t="t" r="r" b="b"/>
            <a:pathLst>
              <a:path w="4043660" h="1772394">
                <a:moveTo>
                  <a:pt x="45819" y="0"/>
                </a:moveTo>
                <a:lnTo>
                  <a:pt x="4043660" y="0"/>
                </a:lnTo>
                <a:lnTo>
                  <a:pt x="4043660" y="1772394"/>
                </a:lnTo>
                <a:lnTo>
                  <a:pt x="45819" y="1772394"/>
                </a:lnTo>
                <a:arcTo hR="45819" wR="45819" stAng="5400000" swAng="5400000"/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2087463"/>
            <a:ext cx="378187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可以做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368004"/>
            <a:ext cx="3781871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用于初步筛查，识别高风险对象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为人工干预提供参考依据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将结果反馈给授权的护理人员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触发"转介人工服务"流程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纳入调研报告作为设计参考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572000" y="1956569"/>
            <a:ext cx="4043660" cy="1772394"/>
          </a:xfrm>
          <a:custGeom>
            <a:avLst/>
            <a:gdLst/>
            <a:ahLst/>
            <a:cxnLst/>
            <a:rect l="l" t="t" r="r" b="b"/>
            <a:pathLst>
              <a:path w="4043660" h="1772394">
                <a:moveTo>
                  <a:pt x="0" y="0"/>
                </a:moveTo>
                <a:lnTo>
                  <a:pt x="3997841" y="0"/>
                </a:lnTo>
                <a:arcTo hR="45819" wR="45819" stAng="16200000" swAng="5400000"/>
                <a:lnTo>
                  <a:pt x="4043660" y="1726575"/>
                </a:lnTo>
                <a:arcTo hR="45819" wR="45819" stAng="0" swAng="5400000"/>
                <a:lnTo>
                  <a:pt x="0" y="1772394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1956569"/>
            <a:ext cx="14288" cy="177239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4702894" y="2087463"/>
            <a:ext cx="378187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不可以做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4702894" y="2368004"/>
            <a:ext cx="3781871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由机器人直接宣布测评结果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对老人进行任何形式的诊断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替代专业心理医生的判断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将结果公开或告知无关人员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用分数给老人贴"抑郁"标签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880991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CF2B5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68068"/>
            <a:ext cx="163637" cy="13089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49003" y="4044553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高风险情况处理原则：及时、保密、转介专业人员，机器人不介入判断。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1447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调研报告如何输出？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61207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调研阶段的核心交付物是一份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结构完整、逻辑清晰的调研报告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。报告不仅是阶段成果，更是后续概念设计的直接输入，必须具备可操作的设计建议。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12727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23577" y="2335411"/>
            <a:ext cx="261163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2429396"/>
            <a:ext cx="261163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调研背景与方法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523577" y="2700412"/>
            <a:ext cx="261163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说明调研目的、时间周期、方法组合与对象构成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3266108" y="212727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66108" y="2335411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3266108" y="2429396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老人情感需求画像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3266108" y="2700412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整合多维数据，形成2—3个典型用户画像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6008712" y="212727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008712" y="2335411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6008712" y="2429396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孤独感与抑郁筛查结果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008712" y="2700412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汇总量表数据，标注高风险对象处理方式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523577" y="3348261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23577" y="3556397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523577" y="3650382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竞品分析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523577" y="3921398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梳理现有情感陪护产品的优势与不足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4637410" y="3348261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637410" y="3556397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4637410" y="3650382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关键发现与设计建议</a:t>
            </a:r>
            <a:endParaRPr lang="zh-CN" sz="1200" dirty="0"/>
          </a:p>
        </p:txBody>
      </p:sp>
      <p:sp>
        <p:nvSpPr>
          <p:cNvPr id="23" name="Text 21"/>
          <p:cNvSpPr/>
          <p:nvPr/>
        </p:nvSpPr>
        <p:spPr>
          <a:xfrm>
            <a:off x="4637410" y="3921398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提炼3—5条核心洞察，直接转化为产品定义方向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如何把调研结论转化为产品定义？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62385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调研完成后，团队需要经历一次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从数据到定义的思维转化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。这一步是阶段一与阶段二的关键衔接，决定了后续所有设计工作的方向是否正确。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1866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66564"/>
            <a:ext cx="4667845" cy="294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阶段二：概念设计要完成什么？</a:t>
            </a:r>
            <a:endParaRPr lang="zh-CN" sz="1850" dirty="0"/>
          </a:p>
        </p:txBody>
      </p:sp>
      <p:sp>
        <p:nvSpPr>
          <p:cNvPr id="4" name="Text 1"/>
          <p:cNvSpPr/>
          <p:nvPr/>
        </p:nvSpPr>
        <p:spPr>
          <a:xfrm>
            <a:off x="3952577" y="776362"/>
            <a:ext cx="4667845" cy="283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概念设计阶段是</a:t>
            </a:r>
            <a:pPr algn="l" indent="0" marL="0">
              <a:lnSpc>
                <a:spcPct val="118000"/>
              </a:lnSpc>
              <a:buNone/>
            </a:pPr>
            <a:r>
              <a:rPr lang="zh-CN" altLang="en-US" sz="7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将调研结论转化为可视化方案</a:t>
            </a:r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的关键步骤。在2个学时内，团队需完成AI人格设定、对话脚本编写和机器人形态概念草图，并通过第一次概念验收。</a:t>
            </a:r>
            <a:endParaRPr lang="zh-CN" sz="7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145753"/>
            <a:ext cx="4667845" cy="85025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26373" y="1220912"/>
            <a:ext cx="120253" cy="15031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4067026" y="1546622"/>
            <a:ext cx="4438948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AI人格设定</a:t>
            </a:r>
            <a:endParaRPr lang="zh-CN" sz="900" dirty="0"/>
          </a:p>
        </p:txBody>
      </p:sp>
      <p:sp>
        <p:nvSpPr>
          <p:cNvPr id="8" name="Text 4"/>
          <p:cNvSpPr/>
          <p:nvPr/>
        </p:nvSpPr>
        <p:spPr>
          <a:xfrm>
            <a:off x="4067026" y="1740024"/>
            <a:ext cx="443894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定义机器人的角色、性格、语言风格与安全边界，让AI有温度、有身份</a:t>
            </a:r>
            <a:endParaRPr lang="zh-CN" sz="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072729"/>
            <a:ext cx="4667845" cy="85025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26373" y="2147888"/>
            <a:ext cx="120253" cy="15031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4067026" y="2473598"/>
            <a:ext cx="4438948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对话脚本编写</a:t>
            </a:r>
            <a:endParaRPr lang="zh-CN" sz="900" dirty="0"/>
          </a:p>
        </p:txBody>
      </p:sp>
      <p:sp>
        <p:nvSpPr>
          <p:cNvPr id="12" name="Text 7"/>
          <p:cNvSpPr/>
          <p:nvPr/>
        </p:nvSpPr>
        <p:spPr>
          <a:xfrm>
            <a:off x="4067026" y="2667000"/>
            <a:ext cx="443894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基于场景×情感矩阵，编写可执行的对话脚本，覆盖核心陪伴场景</a:t>
            </a:r>
            <a:endParaRPr lang="zh-CN" sz="7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2999705"/>
            <a:ext cx="4667845" cy="85025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26373" y="3074863"/>
            <a:ext cx="120253" cy="15031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900" dirty="0"/>
          </a:p>
        </p:txBody>
      </p:sp>
      <p:sp>
        <p:nvSpPr>
          <p:cNvPr id="15" name="Text 9"/>
          <p:cNvSpPr/>
          <p:nvPr/>
        </p:nvSpPr>
        <p:spPr>
          <a:xfrm>
            <a:off x="4067026" y="3400574"/>
            <a:ext cx="4438948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形态概念草图</a:t>
            </a:r>
            <a:endParaRPr lang="zh-CN" sz="900" dirty="0"/>
          </a:p>
        </p:txBody>
      </p:sp>
      <p:sp>
        <p:nvSpPr>
          <p:cNvPr id="16" name="Text 10"/>
          <p:cNvSpPr/>
          <p:nvPr/>
        </p:nvSpPr>
        <p:spPr>
          <a:xfrm>
            <a:off x="4067026" y="3593976"/>
            <a:ext cx="443894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绘制3—5个机器人外观方案，标注尺寸、色彩、材质和交互区域</a:t>
            </a:r>
            <a:endParaRPr lang="zh-CN" sz="7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2577" y="3926681"/>
            <a:ext cx="4667845" cy="85025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226373" y="4001839"/>
            <a:ext cx="120253" cy="15031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900" dirty="0"/>
          </a:p>
        </p:txBody>
      </p:sp>
      <p:sp>
        <p:nvSpPr>
          <p:cNvPr id="19" name="Text 12"/>
          <p:cNvSpPr/>
          <p:nvPr/>
        </p:nvSpPr>
        <p:spPr>
          <a:xfrm>
            <a:off x="4067026" y="4327550"/>
            <a:ext cx="4438948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第一次概念验收</a:t>
            </a:r>
            <a:endParaRPr lang="zh-CN" sz="900" dirty="0"/>
          </a:p>
        </p:txBody>
      </p:sp>
      <p:sp>
        <p:nvSpPr>
          <p:cNvPr id="20" name="Text 13"/>
          <p:cNvSpPr/>
          <p:nvPr/>
        </p:nvSpPr>
        <p:spPr>
          <a:xfrm>
            <a:off x="4067026" y="4520952"/>
            <a:ext cx="443894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接受课程指导者评审，确认调研与设计逻辑连贯、方案具备可行性</a:t>
            </a:r>
            <a:endParaRPr lang="zh-CN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171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AI人格设定第一步：角色定位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4844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角色定位决定了机器人与老人建立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什么类型的情感关系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，这直接影响对话风格、话题范围和情感支持方式的设计。选择依据必须来自调研数据，而非主观偏好。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414513"/>
            <a:ext cx="8096845" cy="1170533"/>
          </a:xfrm>
          <a:prstGeom prst="roundRect">
            <a:avLst>
              <a:gd name="adj" fmla="val 4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2419276"/>
            <a:ext cx="4043660" cy="1161008"/>
          </a:xfrm>
          <a:custGeom>
            <a:avLst/>
            <a:gdLst/>
            <a:ahLst/>
            <a:cxnLst/>
            <a:rect l="l" t="t" r="r" b="b"/>
            <a:pathLst>
              <a:path w="4043660" h="1161008">
                <a:moveTo>
                  <a:pt x="45819" y="0"/>
                </a:moveTo>
                <a:lnTo>
                  <a:pt x="4043660" y="0"/>
                </a:lnTo>
                <a:lnTo>
                  <a:pt x="4043660" y="1161008"/>
                </a:lnTo>
                <a:lnTo>
                  <a:pt x="45819" y="1161008"/>
                </a:lnTo>
                <a:arcTo hR="45819" wR="45819" stAng="5400000" swAng="5400000"/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2550170"/>
            <a:ext cx="358549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晚辈陪伴型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821186"/>
            <a:ext cx="358549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适合子女联系少、渴望被关心的独居老人。机器人扮演懂事晚辈角色，主动问候、表达关切，满足老人被照顾的情感需求。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572000" y="2419276"/>
            <a:ext cx="4043660" cy="1161008"/>
          </a:xfrm>
          <a:custGeom>
            <a:avLst/>
            <a:gdLst/>
            <a:ahLst/>
            <a:cxnLst/>
            <a:rect l="l" t="t" r="r" b="b"/>
            <a:pathLst>
              <a:path w="4043660" h="1161008">
                <a:moveTo>
                  <a:pt x="0" y="0"/>
                </a:moveTo>
                <a:lnTo>
                  <a:pt x="3997841" y="0"/>
                </a:lnTo>
                <a:arcTo hR="45819" wR="45819" stAng="16200000" swAng="5400000"/>
                <a:lnTo>
                  <a:pt x="4043660" y="1115189"/>
                </a:lnTo>
                <a:arcTo hR="45819" wR="45819" stAng="0" swAng="5400000"/>
                <a:lnTo>
                  <a:pt x="0" y="1161008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2419276"/>
            <a:ext cx="14288" cy="116100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4899273" y="2550170"/>
            <a:ext cx="358549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同龄朋友型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4899273" y="2821186"/>
            <a:ext cx="358549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适合自主意识强、不喜欢被"照顾感"的老人。机器人作为平辈伙伴，以平等姿态交流，共同回忆、分享日常，减少老人的依赖顾虑。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408363" y="2836143"/>
            <a:ext cx="327273" cy="327273"/>
          </a:xfrm>
          <a:prstGeom prst="roundRect">
            <a:avLst>
              <a:gd name="adj" fmla="val 1680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90145" y="2917924"/>
            <a:ext cx="163637" cy="163637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23577" y="373231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选择依据：综合考量老人的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生活状态、现有社交圈情况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以及他们对陪伴关系的定位期待，从调研访谈中提取关键线索作为决策依据。</a:t>
            </a:r>
            <a:endParaRPr lang="zh-CN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7176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AI人格设定五步法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85527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人格设定不是随意写几句介绍词，而是需要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系统化定义机器人的内在特质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。五个步骤环环相扣，共同构成一个完整、稳定、有温度的AI人格体系。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631999" y="1307604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236464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4838" y="1317799"/>
            <a:ext cx="162595" cy="16259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38510" y="1253356"/>
            <a:ext cx="7681913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角色定位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938510" y="1466552"/>
            <a:ext cx="7681913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确定晚辈型或同龄朋友型，明确与老人的关系定位</a:t>
            </a:r>
            <a:endParaRPr lang="zh-CN" sz="850" dirty="0"/>
          </a:p>
        </p:txBody>
      </p:sp>
      <p:sp>
        <p:nvSpPr>
          <p:cNvPr id="9" name="Shape 6"/>
          <p:cNvSpPr/>
          <p:nvPr/>
        </p:nvSpPr>
        <p:spPr>
          <a:xfrm>
            <a:off x="794593" y="2047801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6172" y="1976661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432" y="2057995"/>
            <a:ext cx="162595" cy="16259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01105" y="1993553"/>
            <a:ext cx="7519318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性格画像</a:t>
            </a:r>
            <a:endParaRPr lang="zh-CN" sz="1000" dirty="0"/>
          </a:p>
        </p:txBody>
      </p:sp>
      <p:sp>
        <p:nvSpPr>
          <p:cNvPr id="13" name="Text 9"/>
          <p:cNvSpPr/>
          <p:nvPr/>
        </p:nvSpPr>
        <p:spPr>
          <a:xfrm>
            <a:off x="1101105" y="2206749"/>
            <a:ext cx="7519318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定义3—5个核心性格关键词，如：温和、耐心、幽默、稳重</a:t>
            </a:r>
            <a:endParaRPr lang="zh-CN" sz="850" dirty="0"/>
          </a:p>
        </p:txBody>
      </p:sp>
      <p:sp>
        <p:nvSpPr>
          <p:cNvPr id="14" name="Shape 10"/>
          <p:cNvSpPr/>
          <p:nvPr/>
        </p:nvSpPr>
        <p:spPr>
          <a:xfrm>
            <a:off x="957188" y="2787997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48767" y="2716857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027" y="2798192"/>
            <a:ext cx="162595" cy="16259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63700" y="2733749"/>
            <a:ext cx="7356723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背景故事</a:t>
            </a:r>
            <a:endParaRPr lang="zh-CN" sz="1000" dirty="0"/>
          </a:p>
        </p:txBody>
      </p:sp>
      <p:sp>
        <p:nvSpPr>
          <p:cNvPr id="18" name="Text 13"/>
          <p:cNvSpPr/>
          <p:nvPr/>
        </p:nvSpPr>
        <p:spPr>
          <a:xfrm>
            <a:off x="1263700" y="2946946"/>
            <a:ext cx="7356723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设计机器人的"身份故事"，增加真实感，帮助老人建立情感投入</a:t>
            </a:r>
            <a:endParaRPr lang="zh-CN" sz="850" dirty="0"/>
          </a:p>
        </p:txBody>
      </p:sp>
      <p:sp>
        <p:nvSpPr>
          <p:cNvPr id="19" name="Shape 14"/>
          <p:cNvSpPr/>
          <p:nvPr/>
        </p:nvSpPr>
        <p:spPr>
          <a:xfrm>
            <a:off x="1119783" y="3528194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011362" y="3457054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622" y="3538389"/>
            <a:ext cx="162595" cy="16259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26294" y="3473946"/>
            <a:ext cx="7194128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语言风格</a:t>
            </a:r>
            <a:endParaRPr lang="zh-CN" sz="1000" dirty="0"/>
          </a:p>
        </p:txBody>
      </p:sp>
      <p:sp>
        <p:nvSpPr>
          <p:cNvPr id="23" name="Text 17"/>
          <p:cNvSpPr/>
          <p:nvPr/>
        </p:nvSpPr>
        <p:spPr>
          <a:xfrm>
            <a:off x="1426294" y="3687142"/>
            <a:ext cx="7194128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规范用语习惯、措辞偏好、口语化程度和禁用语类型</a:t>
            </a:r>
            <a:endParaRPr lang="zh-CN" sz="850" dirty="0"/>
          </a:p>
        </p:txBody>
      </p:sp>
      <p:sp>
        <p:nvSpPr>
          <p:cNvPr id="24" name="Shape 18"/>
          <p:cNvSpPr/>
          <p:nvPr/>
        </p:nvSpPr>
        <p:spPr>
          <a:xfrm>
            <a:off x="957188" y="4268391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848767" y="4197251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0027" y="4278585"/>
            <a:ext cx="162595" cy="162595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263700" y="4214143"/>
            <a:ext cx="7356723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安全边界</a:t>
            </a:r>
            <a:endParaRPr lang="zh-CN" sz="1000" dirty="0"/>
          </a:p>
        </p:txBody>
      </p:sp>
      <p:sp>
        <p:nvSpPr>
          <p:cNvPr id="28" name="Text 21"/>
          <p:cNvSpPr/>
          <p:nvPr/>
        </p:nvSpPr>
        <p:spPr>
          <a:xfrm>
            <a:off x="1263700" y="4427339"/>
            <a:ext cx="7356723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明确机器人不涉足的话题边界和触发人工介入的条件</a:t>
            </a:r>
            <a:endParaRPr lang="zh-CN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2683"/>
            <a:ext cx="8096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15学时完成一次情感陪护机器人项目实战</a:t>
            </a:r>
            <a:endParaRPr lang="zh-CN" sz="2200" dirty="0"/>
          </a:p>
        </p:txBody>
      </p:sp>
      <p:sp>
        <p:nvSpPr>
          <p:cNvPr id="3" name="Text 1"/>
          <p:cNvSpPr/>
          <p:nvPr/>
        </p:nvSpPr>
        <p:spPr>
          <a:xfrm>
            <a:off x="523577" y="970136"/>
            <a:ext cx="855404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</a:t>
            </a:r>
            <a:pPr algn="l" indent="0" marL="0">
              <a:lnSpc>
                <a:spcPct val="128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五阶段SOP</a:t>
            </a:r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，确保从用户需求到工程验证的完整闭环。每个阶段时间明确，三次验收节点贯穿始终，保障项目质量。</a:t>
            </a:r>
            <a:endParaRPr lang="zh-CN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80740"/>
            <a:ext cx="2698924" cy="4827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4203" y="1874713"/>
            <a:ext cx="245767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644203" y="2118940"/>
            <a:ext cx="2457673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4学时</a:t>
            </a:r>
            <a:endParaRPr lang="zh-CN" sz="9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情感需求挖掘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280740"/>
            <a:ext cx="2698924" cy="48272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43126" y="1874713"/>
            <a:ext cx="245767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1100" dirty="0"/>
          </a:p>
        </p:txBody>
      </p:sp>
      <p:sp>
        <p:nvSpPr>
          <p:cNvPr id="9" name="Text 5"/>
          <p:cNvSpPr/>
          <p:nvPr/>
        </p:nvSpPr>
        <p:spPr>
          <a:xfrm>
            <a:off x="3343126" y="2118940"/>
            <a:ext cx="2457673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2学时</a:t>
            </a:r>
            <a:endParaRPr lang="zh-CN" sz="9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人格与形态</a:t>
            </a:r>
            <a:endParaRPr lang="zh-CN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280740"/>
            <a:ext cx="2698924" cy="48272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42050" y="1874713"/>
            <a:ext cx="245767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</a:t>
            </a:r>
            <a:endParaRPr lang="zh-CN" sz="1100" dirty="0"/>
          </a:p>
        </p:txBody>
      </p:sp>
      <p:sp>
        <p:nvSpPr>
          <p:cNvPr id="12" name="Text 7"/>
          <p:cNvSpPr/>
          <p:nvPr/>
        </p:nvSpPr>
        <p:spPr>
          <a:xfrm>
            <a:off x="6042050" y="2118940"/>
            <a:ext cx="2457673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4学时</a:t>
            </a:r>
            <a:endParaRPr lang="zh-CN" sz="9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CMF与交互</a:t>
            </a:r>
            <a:endParaRPr lang="zh-CN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610594"/>
            <a:ext cx="2698924" cy="48272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44203" y="3204567"/>
            <a:ext cx="245767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1100" dirty="0"/>
          </a:p>
        </p:txBody>
      </p:sp>
      <p:sp>
        <p:nvSpPr>
          <p:cNvPr id="15" name="Text 9"/>
          <p:cNvSpPr/>
          <p:nvPr/>
        </p:nvSpPr>
        <p:spPr>
          <a:xfrm>
            <a:off x="644203" y="3448794"/>
            <a:ext cx="2457673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4学时</a:t>
            </a:r>
            <a:endParaRPr lang="zh-CN" sz="9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原型联调</a:t>
            </a:r>
            <a:endParaRPr lang="zh-CN" sz="9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501" y="2610594"/>
            <a:ext cx="2698924" cy="48272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343126" y="3204567"/>
            <a:ext cx="245767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汇报展示</a:t>
            </a:r>
            <a:endParaRPr lang="zh-CN" sz="1100" dirty="0"/>
          </a:p>
        </p:txBody>
      </p:sp>
      <p:sp>
        <p:nvSpPr>
          <p:cNvPr id="18" name="Text 11"/>
          <p:cNvSpPr/>
          <p:nvPr/>
        </p:nvSpPr>
        <p:spPr>
          <a:xfrm>
            <a:off x="3343126" y="3448794"/>
            <a:ext cx="2457673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1学时</a:t>
            </a:r>
            <a:endParaRPr lang="zh-CN" sz="9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成果交付</a:t>
            </a:r>
            <a:endParaRPr lang="zh-CN" sz="950" dirty="0"/>
          </a:p>
        </p:txBody>
      </p:sp>
      <p:sp>
        <p:nvSpPr>
          <p:cNvPr id="19" name="Shape 12"/>
          <p:cNvSpPr/>
          <p:nvPr/>
        </p:nvSpPr>
        <p:spPr>
          <a:xfrm>
            <a:off x="523577" y="4065538"/>
            <a:ext cx="2624733" cy="685279"/>
          </a:xfrm>
          <a:prstGeom prst="roundRect">
            <a:avLst>
              <a:gd name="adj" fmla="val 73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648965" y="4190926"/>
            <a:ext cx="2373957" cy="182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概念验收</a:t>
            </a:r>
            <a:endParaRPr lang="zh-CN" sz="1100" dirty="0"/>
          </a:p>
        </p:txBody>
      </p:sp>
      <p:sp>
        <p:nvSpPr>
          <p:cNvPr id="21" name="Text 14"/>
          <p:cNvSpPr/>
          <p:nvPr/>
        </p:nvSpPr>
        <p:spPr>
          <a:xfrm>
            <a:off x="648965" y="4439915"/>
            <a:ext cx="2373957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调研报告＋人格设定</a:t>
            </a:r>
            <a:endParaRPr lang="zh-CN" sz="950" dirty="0"/>
          </a:p>
        </p:txBody>
      </p:sp>
      <p:sp>
        <p:nvSpPr>
          <p:cNvPr id="22" name="Shape 15"/>
          <p:cNvSpPr/>
          <p:nvPr/>
        </p:nvSpPr>
        <p:spPr>
          <a:xfrm>
            <a:off x="3259559" y="4065538"/>
            <a:ext cx="2624807" cy="685279"/>
          </a:xfrm>
          <a:prstGeom prst="roundRect">
            <a:avLst>
              <a:gd name="adj" fmla="val 73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3384947" y="4190926"/>
            <a:ext cx="2374032" cy="182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工程验收</a:t>
            </a:r>
            <a:endParaRPr lang="zh-CN" sz="1100" dirty="0"/>
          </a:p>
        </p:txBody>
      </p:sp>
      <p:sp>
        <p:nvSpPr>
          <p:cNvPr id="24" name="Text 17"/>
          <p:cNvSpPr/>
          <p:nvPr/>
        </p:nvSpPr>
        <p:spPr>
          <a:xfrm>
            <a:off x="3384947" y="4439915"/>
            <a:ext cx="2374032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原型运行＋性能指标</a:t>
            </a:r>
            <a:endParaRPr lang="zh-CN" sz="950" dirty="0"/>
          </a:p>
        </p:txBody>
      </p:sp>
      <p:sp>
        <p:nvSpPr>
          <p:cNvPr id="25" name="Shape 18"/>
          <p:cNvSpPr/>
          <p:nvPr/>
        </p:nvSpPr>
        <p:spPr>
          <a:xfrm>
            <a:off x="5995615" y="4065538"/>
            <a:ext cx="2624733" cy="685279"/>
          </a:xfrm>
          <a:prstGeom prst="roundRect">
            <a:avLst>
              <a:gd name="adj" fmla="val 73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19"/>
          <p:cNvSpPr/>
          <p:nvPr/>
        </p:nvSpPr>
        <p:spPr>
          <a:xfrm>
            <a:off x="6121003" y="4190926"/>
            <a:ext cx="2373957" cy="182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终审验收</a:t>
            </a:r>
            <a:endParaRPr lang="zh-CN" sz="1100" dirty="0"/>
          </a:p>
        </p:txBody>
      </p:sp>
      <p:sp>
        <p:nvSpPr>
          <p:cNvPr id="27" name="Text 20"/>
          <p:cNvSpPr/>
          <p:nvPr/>
        </p:nvSpPr>
        <p:spPr>
          <a:xfrm>
            <a:off x="6121003" y="4439915"/>
            <a:ext cx="2373957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完整成果汇报展示</a:t>
            </a:r>
            <a:endParaRPr lang="zh-CN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955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人格设定中的语言风格规范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42256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语言风格是老人感受机器人"温度"的最直接方式。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用词和语气的细微差异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会决定老人是否愿意继续对话。本项目对语言风格有明确的推荐规范和禁止清单。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308324"/>
            <a:ext cx="4077295" cy="1739652"/>
          </a:xfrm>
          <a:prstGeom prst="roundRect">
            <a:avLst>
              <a:gd name="adj" fmla="val 541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439219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推荐语言特征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772147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温和：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语气轻柔，不强硬、不生硬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口语化：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贴近日常表达，避免书面腔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尊重：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称呼用"您"，不随意简化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耐心：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允许老人重复表达，不打断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不催促：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给老人充足的思考和表达时间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439219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禁止语言类型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772147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命令式：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"你应该…""你必须…"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否定式：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"你说错了""不对不对"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替老人做决定：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"你最好…""我帮你定了"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模糊身份边界：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"我就像你儿子一样"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过度承诺：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不能兑现的情感许诺</a:t>
            </a:r>
            <a:endParaRPr lang="zh-CN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1121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对话脚本从"场景矩阵"开始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5794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脚本不能凭感觉写，必须基于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场景×情感双维度矩阵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系统化设计。4个时段与7种情感状态交叉，形成28个基础场景格，确保机器人在任意时刻都有合适的回应策略。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224013"/>
            <a:ext cx="8096845" cy="1908274"/>
          </a:xfrm>
          <a:prstGeom prst="roundRect">
            <a:avLst>
              <a:gd name="adj" fmla="val 288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607097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987799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368501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749204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684139" y="2224013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2839789" y="2224013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3995440" y="2224013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151090" y="2224013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306741" y="2224013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462391" y="2224013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28489" y="2228776"/>
            <a:ext cx="1155650" cy="378321"/>
          </a:xfrm>
          <a:custGeom>
            <a:avLst/>
            <a:gdLst/>
            <a:ahLst/>
            <a:cxnLst/>
            <a:rect l="l" t="t" r="r" b="b"/>
            <a:pathLst>
              <a:path w="1155650" h="378321">
                <a:moveTo>
                  <a:pt x="45819" y="0"/>
                </a:moveTo>
                <a:lnTo>
                  <a:pt x="1155650" y="0"/>
                </a:lnTo>
                <a:lnTo>
                  <a:pt x="1155650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659383" y="2312045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时段 / 情感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1684139" y="2228776"/>
            <a:ext cx="1155650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1817415" y="2312045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高兴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2839789" y="2228776"/>
            <a:ext cx="1155650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2973065" y="2312045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平静</a:t>
            </a:r>
            <a:endParaRPr lang="zh-CN" sz="1000" dirty="0"/>
          </a:p>
        </p:txBody>
      </p:sp>
      <p:sp>
        <p:nvSpPr>
          <p:cNvPr id="21" name="Shape 19"/>
          <p:cNvSpPr/>
          <p:nvPr/>
        </p:nvSpPr>
        <p:spPr>
          <a:xfrm>
            <a:off x="3995440" y="2228776"/>
            <a:ext cx="1155650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4128715" y="2312045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悲伤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5151090" y="2228776"/>
            <a:ext cx="1155650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5284366" y="2312045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焦虑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6306741" y="2228776"/>
            <a:ext cx="1155650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6440016" y="2312045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孤独</a:t>
            </a:r>
            <a:endParaRPr lang="zh-CN" sz="1000" dirty="0"/>
          </a:p>
        </p:txBody>
      </p:sp>
      <p:sp>
        <p:nvSpPr>
          <p:cNvPr id="27" name="Shape 25"/>
          <p:cNvSpPr/>
          <p:nvPr/>
        </p:nvSpPr>
        <p:spPr>
          <a:xfrm>
            <a:off x="7462391" y="2228776"/>
            <a:ext cx="1155650" cy="378321"/>
          </a:xfrm>
          <a:custGeom>
            <a:avLst/>
            <a:gdLst/>
            <a:ahLst/>
            <a:cxnLst/>
            <a:rect l="l" t="t" r="r" b="b"/>
            <a:pathLst>
              <a:path w="1155650" h="378321">
                <a:moveTo>
                  <a:pt x="0" y="0"/>
                </a:moveTo>
                <a:lnTo>
                  <a:pt x="1109831" y="0"/>
                </a:lnTo>
                <a:arcTo hR="45819" wR="45819" stAng="16200000" swAng="5400000"/>
                <a:lnTo>
                  <a:pt x="1155650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28" name="Text 26"/>
          <p:cNvSpPr/>
          <p:nvPr/>
        </p:nvSpPr>
        <p:spPr>
          <a:xfrm>
            <a:off x="7595667" y="2312045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困惑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659383" y="2692747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晨间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1817415" y="2692747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问候互动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2973065" y="2692747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日常寒暄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4128715" y="2692747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温柔关怀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5284366" y="2692747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稳定安抚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6440016" y="2692747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主动陪伴</a:t>
            </a:r>
            <a:endParaRPr lang="zh-CN" sz="1000" dirty="0"/>
          </a:p>
        </p:txBody>
      </p:sp>
      <p:sp>
        <p:nvSpPr>
          <p:cNvPr id="35" name="Text 33"/>
          <p:cNvSpPr/>
          <p:nvPr/>
        </p:nvSpPr>
        <p:spPr>
          <a:xfrm>
            <a:off x="7595667" y="2692747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耐心解答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659383" y="3073450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日间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1817415" y="3073450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话题分享</a:t>
            </a:r>
            <a:endParaRPr lang="zh-CN" sz="1000" dirty="0"/>
          </a:p>
        </p:txBody>
      </p:sp>
      <p:sp>
        <p:nvSpPr>
          <p:cNvPr id="38" name="Text 36"/>
          <p:cNvSpPr/>
          <p:nvPr/>
        </p:nvSpPr>
        <p:spPr>
          <a:xfrm>
            <a:off x="2973065" y="3073450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回忆聊天</a:t>
            </a:r>
            <a:endParaRPr lang="zh-CN" sz="1000" dirty="0"/>
          </a:p>
        </p:txBody>
      </p:sp>
      <p:sp>
        <p:nvSpPr>
          <p:cNvPr id="39" name="Text 37"/>
          <p:cNvSpPr/>
          <p:nvPr/>
        </p:nvSpPr>
        <p:spPr>
          <a:xfrm>
            <a:off x="4128715" y="3073450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情感支持</a:t>
            </a:r>
            <a:endParaRPr lang="zh-CN" sz="1000" dirty="0"/>
          </a:p>
        </p:txBody>
      </p:sp>
      <p:sp>
        <p:nvSpPr>
          <p:cNvPr id="40" name="Text 38"/>
          <p:cNvSpPr/>
          <p:nvPr/>
        </p:nvSpPr>
        <p:spPr>
          <a:xfrm>
            <a:off x="5284366" y="3073450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转移注意</a:t>
            </a:r>
            <a:endParaRPr lang="zh-CN" sz="1000" dirty="0"/>
          </a:p>
        </p:txBody>
      </p:sp>
      <p:sp>
        <p:nvSpPr>
          <p:cNvPr id="41" name="Text 39"/>
          <p:cNvSpPr/>
          <p:nvPr/>
        </p:nvSpPr>
        <p:spPr>
          <a:xfrm>
            <a:off x="6440016" y="3073450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游戏互动</a:t>
            </a:r>
            <a:endParaRPr lang="zh-CN" sz="1000" dirty="0"/>
          </a:p>
        </p:txBody>
      </p:sp>
      <p:sp>
        <p:nvSpPr>
          <p:cNvPr id="42" name="Text 40"/>
          <p:cNvSpPr/>
          <p:nvPr/>
        </p:nvSpPr>
        <p:spPr>
          <a:xfrm>
            <a:off x="7595667" y="3073450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简单引导</a:t>
            </a:r>
            <a:endParaRPr lang="zh-CN" sz="1000" dirty="0"/>
          </a:p>
        </p:txBody>
      </p:sp>
      <p:sp>
        <p:nvSpPr>
          <p:cNvPr id="43" name="Text 41"/>
          <p:cNvSpPr/>
          <p:nvPr/>
        </p:nvSpPr>
        <p:spPr>
          <a:xfrm>
            <a:off x="659383" y="3454152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晚间</a:t>
            </a:r>
            <a:endParaRPr lang="zh-CN" sz="1000" dirty="0"/>
          </a:p>
        </p:txBody>
      </p:sp>
      <p:sp>
        <p:nvSpPr>
          <p:cNvPr id="44" name="Text 42"/>
          <p:cNvSpPr/>
          <p:nvPr/>
        </p:nvSpPr>
        <p:spPr>
          <a:xfrm>
            <a:off x="1817415" y="3454152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回顾一天</a:t>
            </a:r>
            <a:endParaRPr lang="zh-CN" sz="1000" dirty="0"/>
          </a:p>
        </p:txBody>
      </p:sp>
      <p:sp>
        <p:nvSpPr>
          <p:cNvPr id="45" name="Text 43"/>
          <p:cNvSpPr/>
          <p:nvPr/>
        </p:nvSpPr>
        <p:spPr>
          <a:xfrm>
            <a:off x="2973065" y="3454152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睡前陪伴</a:t>
            </a:r>
            <a:endParaRPr lang="zh-CN" sz="1000" dirty="0"/>
          </a:p>
        </p:txBody>
      </p:sp>
      <p:sp>
        <p:nvSpPr>
          <p:cNvPr id="46" name="Text 44"/>
          <p:cNvSpPr/>
          <p:nvPr/>
        </p:nvSpPr>
        <p:spPr>
          <a:xfrm>
            <a:off x="4128715" y="3454152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倾听陪伴</a:t>
            </a:r>
            <a:endParaRPr lang="zh-CN" sz="1000" dirty="0"/>
          </a:p>
        </p:txBody>
      </p:sp>
      <p:sp>
        <p:nvSpPr>
          <p:cNvPr id="47" name="Text 45"/>
          <p:cNvSpPr/>
          <p:nvPr/>
        </p:nvSpPr>
        <p:spPr>
          <a:xfrm>
            <a:off x="5284366" y="3454152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舒缓放松</a:t>
            </a:r>
            <a:endParaRPr lang="zh-CN" sz="1000" dirty="0"/>
          </a:p>
        </p:txBody>
      </p:sp>
      <p:sp>
        <p:nvSpPr>
          <p:cNvPr id="48" name="Text 46"/>
          <p:cNvSpPr/>
          <p:nvPr/>
        </p:nvSpPr>
        <p:spPr>
          <a:xfrm>
            <a:off x="6440016" y="3454152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温暖道晚安</a:t>
            </a:r>
            <a:endParaRPr lang="zh-CN" sz="1000" dirty="0"/>
          </a:p>
        </p:txBody>
      </p:sp>
      <p:sp>
        <p:nvSpPr>
          <p:cNvPr id="49" name="Text 47"/>
          <p:cNvSpPr/>
          <p:nvPr/>
        </p:nvSpPr>
        <p:spPr>
          <a:xfrm>
            <a:off x="7595667" y="3454152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提醒作息</a:t>
            </a:r>
            <a:endParaRPr lang="zh-CN" sz="1000" dirty="0"/>
          </a:p>
        </p:txBody>
      </p:sp>
      <p:sp>
        <p:nvSpPr>
          <p:cNvPr id="50" name="Text 48"/>
          <p:cNvSpPr/>
          <p:nvPr/>
        </p:nvSpPr>
        <p:spPr>
          <a:xfrm>
            <a:off x="659383" y="3834854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夜间</a:t>
            </a:r>
            <a:endParaRPr lang="zh-CN" sz="1000" dirty="0"/>
          </a:p>
        </p:txBody>
      </p:sp>
      <p:sp>
        <p:nvSpPr>
          <p:cNvPr id="51" name="Text 49"/>
          <p:cNvSpPr/>
          <p:nvPr/>
        </p:nvSpPr>
        <p:spPr>
          <a:xfrm>
            <a:off x="1817415" y="3834854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轻声回应</a:t>
            </a:r>
            <a:endParaRPr lang="zh-CN" sz="1000" dirty="0"/>
          </a:p>
        </p:txBody>
      </p:sp>
      <p:sp>
        <p:nvSpPr>
          <p:cNvPr id="52" name="Text 50"/>
          <p:cNvSpPr/>
          <p:nvPr/>
        </p:nvSpPr>
        <p:spPr>
          <a:xfrm>
            <a:off x="2973065" y="3834854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静默守候</a:t>
            </a:r>
            <a:endParaRPr lang="zh-CN" sz="1000" dirty="0"/>
          </a:p>
        </p:txBody>
      </p:sp>
      <p:sp>
        <p:nvSpPr>
          <p:cNvPr id="53" name="Text 51"/>
          <p:cNvSpPr/>
          <p:nvPr/>
        </p:nvSpPr>
        <p:spPr>
          <a:xfrm>
            <a:off x="4128715" y="3834854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紧急关怀</a:t>
            </a:r>
            <a:endParaRPr lang="zh-CN" sz="1000" dirty="0"/>
          </a:p>
        </p:txBody>
      </p:sp>
      <p:sp>
        <p:nvSpPr>
          <p:cNvPr id="54" name="Text 52"/>
          <p:cNvSpPr/>
          <p:nvPr/>
        </p:nvSpPr>
        <p:spPr>
          <a:xfrm>
            <a:off x="5284366" y="3834854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呼叫人工</a:t>
            </a:r>
            <a:endParaRPr lang="zh-CN" sz="1000" dirty="0"/>
          </a:p>
        </p:txBody>
      </p:sp>
      <p:sp>
        <p:nvSpPr>
          <p:cNvPr id="55" name="Text 53"/>
          <p:cNvSpPr/>
          <p:nvPr/>
        </p:nvSpPr>
        <p:spPr>
          <a:xfrm>
            <a:off x="6440016" y="3834854"/>
            <a:ext cx="13462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陪伴到入睡</a:t>
            </a:r>
            <a:endParaRPr lang="zh-CN" sz="1000" dirty="0"/>
          </a:p>
        </p:txBody>
      </p:sp>
      <p:sp>
        <p:nvSpPr>
          <p:cNvPr id="56" name="Text 54"/>
          <p:cNvSpPr/>
          <p:nvPr/>
        </p:nvSpPr>
        <p:spPr>
          <a:xfrm>
            <a:off x="7595667" y="3834854"/>
            <a:ext cx="134868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核实状态</a:t>
            </a:r>
            <a:endParaRPr lang="zh-CN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7828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每条脚本都要写成"可执行格式"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25017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对话脚本必须具备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工程可落地性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，不能只是一段对话范文。每条脚本需要包含完整的上下文信息，确保开发人员可以直接将其转化为AI系统的提示词或对话逻辑。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91085"/>
            <a:ext cx="3982938" cy="77078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5909" y="2036266"/>
            <a:ext cx="36354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触发条件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725909" y="2307282"/>
            <a:ext cx="36354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何时、在什么情境下触发该脚本（时间、情感标签、关键词）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7410" y="1891085"/>
            <a:ext cx="3983013" cy="77078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39742" y="2036266"/>
            <a:ext cx="36354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老人输入示例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4839742" y="2307282"/>
            <a:ext cx="36354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老人可能说出的原话示例，用于训练意图识别模型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792760"/>
            <a:ext cx="3982938" cy="77078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25909" y="2937942"/>
            <a:ext cx="36354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情感标签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725909" y="3208958"/>
            <a:ext cx="36354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对应的情感分类标签（悲伤/焦虑/孤独等），驱动情感适配回应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7410" y="2792760"/>
            <a:ext cx="3983013" cy="77078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839742" y="2937942"/>
            <a:ext cx="36354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AI回复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4839742" y="3208958"/>
            <a:ext cx="36354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机器人的标准回复，体现人格风格、语言规范和情感支持策略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694435"/>
            <a:ext cx="3982938" cy="77078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25909" y="3839617"/>
            <a:ext cx="36354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后续引导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725909" y="4110633"/>
            <a:ext cx="36354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引导老人继续对话的追问或话题延伸，维持交流自然流动</a:t>
            </a:r>
            <a:endParaRPr lang="zh-CN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37410" y="3694435"/>
            <a:ext cx="3983013" cy="770781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839742" y="3839617"/>
            <a:ext cx="36354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安全兜底</a:t>
            </a:r>
            <a:endParaRPr lang="zh-CN" sz="1200" dirty="0"/>
          </a:p>
        </p:txBody>
      </p:sp>
      <p:sp>
        <p:nvSpPr>
          <p:cNvPr id="21" name="Text 13"/>
          <p:cNvSpPr/>
          <p:nvPr/>
        </p:nvSpPr>
        <p:spPr>
          <a:xfrm>
            <a:off x="4839742" y="4110633"/>
            <a:ext cx="36354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异常情况处理策略，包括高风险话题的转介流程和兜底话术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841772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形态概念草图：把人格落到外观上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423020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机器人的外观是老人建立情感连接的第一道门。形态设计必须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与AI人格保持一致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，让老人看到机器人时就能感受到温暖和亲近，而不是产生距离感或恐惧感。</a:t>
            </a:r>
            <a:endParaRPr lang="zh-CN" sz="1000" dirty="0"/>
          </a:p>
        </p:txBody>
      </p:sp>
      <p:sp>
        <p:nvSpPr>
          <p:cNvPr id="5" name="Text 2"/>
          <p:cNvSpPr/>
          <p:nvPr/>
        </p:nvSpPr>
        <p:spPr>
          <a:xfrm>
            <a:off x="523577" y="2119982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草图要求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443386"/>
            <a:ext cx="2174230" cy="1184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绘制3—5个差异化概念方案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每张草图标注尺寸范围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标明色彩方向与材质选择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标出麦克风、扬声器、屏幕等交互区域位置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3021955" y="2119982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评审四维度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3021955" y="2443386"/>
            <a:ext cx="2174230" cy="18125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🤗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适老亲和力：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是否让老人感到安心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💡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创新性：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是否有区别于市场的独特性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⚙️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工程可行性：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结构是否具备实现条件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💰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成本可控性：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是否在预算范围内可实现</a:t>
            </a:r>
            <a:endParaRPr lang="zh-CN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193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第一次验收：概念阶段是否成立？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4866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概念验收是本项目的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第一道质量门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。验收通过意味着调研与设计的逻辑链条完整，可以进入深化设计阶段；未通过则需按反馈修改后重新提交。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414736"/>
            <a:ext cx="2611636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550393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验收内容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830934"/>
            <a:ext cx="2340322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完整调研报告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AI人格设定文档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核心对话脚本（不少于15条）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机器人形态概念方案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2414736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2550393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验收重点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2830934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调研结论与设计逻辑是否连贯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AI人格是否清晰可执行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脚本是否覆盖核心使用场景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形态方案是否具备适老亲和力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2414736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2550393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常见不过关原因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2830934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调研结论与设计方向脱节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人格定义模糊，无法指导脚本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脚本场景覆盖不完整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形态方案缺乏适老化考量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阶段三：深化设计的核心任务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深化设计阶段是将概念方案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落地为可工程实现的完整设计规范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的过程，输出物将直接用于工程验证阶段的开发与联调。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七项输出物缺一不可，每项都需要通过内部评审后方可进入工程阶段。建议团队按序完成，避免因上游设计不完整导致下游返工。</a:t>
            </a:r>
            <a:endParaRPr lang="zh-CN" sz="6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7024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CMF设计：让机器人有温度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1698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CMF（色彩、材质、工艺）设计决定了老人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第一眼的情感感受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。适老化CMF不追求科技感，而是追求亲近感、安全感和家的温度。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7364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76455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色彩方向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035573"/>
            <a:ext cx="258983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暖白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传递干净清爽感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木纹棕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营造家的亲切感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柔和橙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带来活力与生命力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避免冷蓝、高饱和、荧光色系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27364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76455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材质要求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3035573"/>
            <a:ext cx="258983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亲肤材质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减少接触不适感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阻燃材料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保障使用安全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易清洁表面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适应机构日常维护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安全圆角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防止磕碰受伤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273647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276455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表面处理工艺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3035573"/>
            <a:ext cx="258990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哑光处理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减少反光刺眼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防滑纹理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确保老人握持稳固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可擦洗涂层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方便清洁消毒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拒绝镜面、尖角、高光材质</a:t>
            </a:r>
            <a:endParaRPr lang="zh-CN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387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交互流程图：从唤醒到回应的全流程</a:t>
            </a:r>
            <a:endParaRPr lang="zh-CN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833438"/>
            <a:ext cx="855404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交互流程图是工程实现的蓝图，定义了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每一个技术环节的输入输出和异常处理机制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。流程图必须覆盖正常路径和所有异常分支，确保开发团队无歧义地实现功能。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915" y="1076846"/>
            <a:ext cx="8030096" cy="34627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35" y="3889661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模型生成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1097235" y="3088083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情感识别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1097235" y="2294601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ASR识别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1097235" y="1493023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唤醒检测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4633094"/>
            <a:ext cx="855404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每个节点需标注：处理时长目标、失败率阈值、异常触发条件和降级策略。整体端到端响应时延目标应控制在2秒以内，以保证老人的对话流畅体验。</a:t>
            </a:r>
            <a:endParaRPr lang="zh-CN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086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用户旅程图：设计老人一天的陪伴触点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6759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用户旅程图帮助团队从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老人的真实生活视角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审视机器人的陪伴设计，确保每个关键时刻都有合适的情感回应，避免出现"功能有了但没人用"的情况。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033662"/>
            <a:ext cx="8096845" cy="2288977"/>
          </a:xfrm>
          <a:prstGeom prst="roundRect">
            <a:avLst>
              <a:gd name="adj" fmla="val 240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416746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797448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178150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55885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93955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8340" y="2038424"/>
            <a:ext cx="1617464" cy="378321"/>
          </a:xfrm>
          <a:custGeom>
            <a:avLst/>
            <a:gdLst/>
            <a:ahLst/>
            <a:cxnLst/>
            <a:rect l="l" t="t" r="r" b="b"/>
            <a:pathLst>
              <a:path w="1617464" h="378321">
                <a:moveTo>
                  <a:pt x="45819" y="0"/>
                </a:moveTo>
                <a:lnTo>
                  <a:pt x="1617464" y="0"/>
                </a:lnTo>
                <a:lnTo>
                  <a:pt x="1617464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1" name="Text 9"/>
          <p:cNvSpPr/>
          <p:nvPr/>
        </p:nvSpPr>
        <p:spPr>
          <a:xfrm>
            <a:off x="659234" y="2121694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时段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2145804" y="2038424"/>
            <a:ext cx="1617464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3" name="Text 11"/>
          <p:cNvSpPr/>
          <p:nvPr/>
        </p:nvSpPr>
        <p:spPr>
          <a:xfrm>
            <a:off x="2276698" y="2121694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陪伴触点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3763268" y="2038424"/>
            <a:ext cx="1617464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5" name="Text 13"/>
          <p:cNvSpPr/>
          <p:nvPr/>
        </p:nvSpPr>
        <p:spPr>
          <a:xfrm>
            <a:off x="3894162" y="2121694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老人情绪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380732" y="2038424"/>
            <a:ext cx="1617464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7" name="Text 15"/>
          <p:cNvSpPr/>
          <p:nvPr/>
        </p:nvSpPr>
        <p:spPr>
          <a:xfrm>
            <a:off x="5511626" y="2121694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机器人行为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6998196" y="2038424"/>
            <a:ext cx="1617464" cy="378321"/>
          </a:xfrm>
          <a:custGeom>
            <a:avLst/>
            <a:gdLst/>
            <a:ahLst/>
            <a:cxnLst/>
            <a:rect l="l" t="t" r="r" b="b"/>
            <a:pathLst>
              <a:path w="1617464" h="378321">
                <a:moveTo>
                  <a:pt x="0" y="0"/>
                </a:moveTo>
                <a:lnTo>
                  <a:pt x="1571645" y="0"/>
                </a:lnTo>
                <a:arcTo hR="45819" wR="45819" stAng="16200000" swAng="5400000"/>
                <a:lnTo>
                  <a:pt x="1617464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9" name="Text 17"/>
          <p:cNvSpPr/>
          <p:nvPr/>
        </p:nvSpPr>
        <p:spPr>
          <a:xfrm>
            <a:off x="7129090" y="2121694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风险点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659234" y="2502396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晨间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2276698" y="2502396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晨间问候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3894162" y="2502396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平静/期待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5511626" y="2502396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主动问候+天气播报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7129090" y="2502396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音量过大惊吓老人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659234" y="2883098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上午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2276698" y="2883098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日间聊天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3894162" y="2883098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高兴/闲适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5511626" y="2883098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话题引导+回忆互动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7129090" y="2883098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话题触碰敏感记忆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659234" y="3263801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午后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2276698" y="3263801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午后互动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3894162" y="3263801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平静/轻微孤独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5511626" y="3263801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游戏/音乐/健康提醒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7129090" y="3263801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老人午睡被打扰</a:t>
            </a:r>
            <a:endParaRPr lang="zh-CN" sz="1000" dirty="0"/>
          </a:p>
        </p:txBody>
      </p:sp>
      <p:sp>
        <p:nvSpPr>
          <p:cNvPr id="35" name="Text 33"/>
          <p:cNvSpPr/>
          <p:nvPr/>
        </p:nvSpPr>
        <p:spPr>
          <a:xfrm>
            <a:off x="659234" y="3644503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晚间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2276698" y="3644503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晚间回顾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3894162" y="3644503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温暖/感慨</a:t>
            </a:r>
            <a:endParaRPr lang="zh-CN" sz="1000" dirty="0"/>
          </a:p>
        </p:txBody>
      </p:sp>
      <p:sp>
        <p:nvSpPr>
          <p:cNvPr id="38" name="Text 36"/>
          <p:cNvSpPr/>
          <p:nvPr/>
        </p:nvSpPr>
        <p:spPr>
          <a:xfrm>
            <a:off x="5511626" y="3644503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一日回顾+情感共鸣</a:t>
            </a:r>
            <a:endParaRPr lang="zh-CN" sz="1000" dirty="0"/>
          </a:p>
        </p:txBody>
      </p:sp>
      <p:sp>
        <p:nvSpPr>
          <p:cNvPr id="39" name="Text 37"/>
          <p:cNvSpPr/>
          <p:nvPr/>
        </p:nvSpPr>
        <p:spPr>
          <a:xfrm>
            <a:off x="7129090" y="3644503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睡前情绪激动</a:t>
            </a:r>
            <a:endParaRPr lang="zh-CN" sz="1000" dirty="0"/>
          </a:p>
        </p:txBody>
      </p:sp>
      <p:sp>
        <p:nvSpPr>
          <p:cNvPr id="40" name="Text 38"/>
          <p:cNvSpPr/>
          <p:nvPr/>
        </p:nvSpPr>
        <p:spPr>
          <a:xfrm>
            <a:off x="659234" y="4025205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</a:t>
            </a:r>
            <a:endParaRPr lang="zh-CN" sz="1000" dirty="0"/>
          </a:p>
        </p:txBody>
      </p:sp>
      <p:sp>
        <p:nvSpPr>
          <p:cNvPr id="41" name="Text 39"/>
          <p:cNvSpPr/>
          <p:nvPr/>
        </p:nvSpPr>
        <p:spPr>
          <a:xfrm>
            <a:off x="2276698" y="4025205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夜间呼叫</a:t>
            </a:r>
            <a:endParaRPr lang="zh-CN" sz="1000" dirty="0"/>
          </a:p>
        </p:txBody>
      </p:sp>
      <p:sp>
        <p:nvSpPr>
          <p:cNvPr id="42" name="Text 40"/>
          <p:cNvSpPr/>
          <p:nvPr/>
        </p:nvSpPr>
        <p:spPr>
          <a:xfrm>
            <a:off x="3894162" y="4025205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焦虑/恐惧</a:t>
            </a:r>
            <a:endParaRPr lang="zh-CN" sz="1000" dirty="0"/>
          </a:p>
        </p:txBody>
      </p:sp>
      <p:sp>
        <p:nvSpPr>
          <p:cNvPr id="43" name="Text 41"/>
          <p:cNvSpPr/>
          <p:nvPr/>
        </p:nvSpPr>
        <p:spPr>
          <a:xfrm>
            <a:off x="5511626" y="4025205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安抚+紧急呼叫联动</a:t>
            </a:r>
            <a:endParaRPr lang="zh-CN" sz="1000" dirty="0"/>
          </a:p>
        </p:txBody>
      </p:sp>
      <p:sp>
        <p:nvSpPr>
          <p:cNvPr id="44" name="Text 42"/>
          <p:cNvSpPr/>
          <p:nvPr/>
        </p:nvSpPr>
        <p:spPr>
          <a:xfrm>
            <a:off x="7129090" y="4025205"/>
            <a:ext cx="18128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延迟响应引发恐慌</a:t>
            </a:r>
            <a:endParaRPr lang="zh-CN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0028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状态机设计：防止机器人"反应混乱"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4701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状态机是机器人行为逻辑的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控制中枢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，明确定义机器人在任意时刻处于哪种状态、如何切换、切换条件是什么。没有清晰的状态机，机器人会出现错误响应或反应混乱的情况。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313087"/>
            <a:ext cx="4077295" cy="1730127"/>
          </a:xfrm>
          <a:prstGeom prst="roundRect">
            <a:avLst>
              <a:gd name="adj" fmla="val 54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443981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五种核心状态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767385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🔵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待机状态：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低功耗，等待唤醒词触发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💬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对话中：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正常双向语音交互状态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💛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情感关怀：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识别到负面情绪，切换关怀模式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⏰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健康提醒：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定时触发用药、喝水、起身提醒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🚨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紧急呼叫：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触发SOS，同步通知家属或护理人员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44398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状态转换依据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767385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时间触发：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按作息时间表主动切换状态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唤醒词：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特定词汇激活对话状态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情绪标签：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情感识别结果驱动状态切换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人工介入：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护理人员或家属远程干预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长时静默：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超时自动退回待机或发送关怀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387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本项目到底要完成什么？</a:t>
            </a:r>
            <a:endParaRPr lang="zh-CN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833438"/>
            <a:ext cx="855404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本项目不是只做一个"会说话的外壳"，也不是只接一个大模型接口。而是要完成从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老人需求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到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产品原型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再到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工程验证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的完整链路——这是一次真实的产品工程实战。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915" y="1076846"/>
            <a:ext cx="8030096" cy="34627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35" y="3889661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机器人形态设计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1097235" y="3088083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对话脚本设计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1097235" y="2294601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AI人格设定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1097235" y="1493023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情感需求调研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4633094"/>
            <a:ext cx="855404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每一个环节都有明确的输出物和验收标准，项目团队需按序完成，不可跳步。从第一步的情感调研出发，到最终的工程验证，全程体验产品从0到1的真实创造过程。</a:t>
            </a:r>
            <a:endParaRPr lang="zh-CN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515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语音脚本需要"标注化"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6188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语音脚本不只是文字内容，还需要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精确标注TTS合成参数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，确保机器人播报时的语气、节奏和情绪与场景完全匹配。标注化脚本是TTS工程实现的直接输入文件。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627956"/>
            <a:ext cx="3982938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9234" y="1763613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209" y="1871588"/>
            <a:ext cx="176659" cy="1766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9234" y="2287191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语速标注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659234" y="2558207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适老化场景建议语速≤120字/分钟，老人情绪低落时进一步放缓至100字/分钟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4637410" y="1627956"/>
            <a:ext cx="3983013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73067" y="1763613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81042" y="1871588"/>
            <a:ext cx="176659" cy="1766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73067" y="2287191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音高标注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4773067" y="2558207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女声建议中音区，男声略低，避免高频尖锐音调，标注每句话的音高变化方向</a:t>
            </a:r>
            <a:endParaRPr lang="zh-CN" sz="1000" dirty="0"/>
          </a:p>
        </p:txBody>
      </p:sp>
      <p:sp>
        <p:nvSpPr>
          <p:cNvPr id="14" name="Shape 10"/>
          <p:cNvSpPr/>
          <p:nvPr/>
        </p:nvSpPr>
        <p:spPr>
          <a:xfrm>
            <a:off x="523577" y="3243560"/>
            <a:ext cx="3982938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59234" y="337921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209" y="3487192"/>
            <a:ext cx="176659" cy="1766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59234" y="3902794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情绪标注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659234" y="4173810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标注每段话的情绪基调：温暖、关切、轻松、平静、安慰，驱动情感合成引擎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4637410" y="3243560"/>
            <a:ext cx="3983013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773067" y="337921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81042" y="3487192"/>
            <a:ext cx="176659" cy="17665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73067" y="3902794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停顿与强调</a:t>
            </a:r>
            <a:endParaRPr lang="zh-CN" sz="1200" dirty="0"/>
          </a:p>
        </p:txBody>
      </p:sp>
      <p:sp>
        <p:nvSpPr>
          <p:cNvPr id="23" name="Text 17"/>
          <p:cNvSpPr/>
          <p:nvPr/>
        </p:nvSpPr>
        <p:spPr>
          <a:xfrm>
            <a:off x="4773067" y="4173810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关键词前后插入停顿标记，重要信息加重语气，给老人足够的信息接收时间</a:t>
            </a:r>
            <a:endParaRPr lang="zh-CN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3276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硬件方案选型：从需求倒推模块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79500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硬件选型遵循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"需求第一，性能够用，成本可控"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原则。每个模块的选择都必须能追溯到具体的用户需求或性能指标，避免过度选型导致成本失控。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045568"/>
            <a:ext cx="8096845" cy="2265164"/>
          </a:xfrm>
          <a:prstGeom prst="roundRect">
            <a:avLst>
              <a:gd name="adj" fmla="val 242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2050331"/>
            <a:ext cx="8087320" cy="3759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8414" y="2050331"/>
            <a:ext cx="1455688" cy="375940"/>
          </a:xfrm>
          <a:custGeom>
            <a:avLst/>
            <a:gdLst/>
            <a:ahLst/>
            <a:cxnLst/>
            <a:rect l="l" t="t" r="r" b="b"/>
            <a:pathLst>
              <a:path w="1455688" h="375940">
                <a:moveTo>
                  <a:pt x="45819" y="0"/>
                </a:moveTo>
                <a:lnTo>
                  <a:pt x="1455688" y="0"/>
                </a:lnTo>
                <a:lnTo>
                  <a:pt x="1455688" y="375940"/>
                </a:lnTo>
                <a:lnTo>
                  <a:pt x="0" y="375940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659309" y="2133600"/>
            <a:ext cx="16487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模块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1984102" y="2050331"/>
            <a:ext cx="2021830" cy="375940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2117378" y="2133600"/>
            <a:ext cx="22124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核心功能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4005932" y="2050331"/>
            <a:ext cx="1779166" cy="375940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4139208" y="2133600"/>
            <a:ext cx="196981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关键选型指标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785098" y="2050331"/>
            <a:ext cx="1617464" cy="375940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5918374" y="2133600"/>
            <a:ext cx="18081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推荐方案方向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7402562" y="2050331"/>
            <a:ext cx="1213098" cy="375940"/>
          </a:xfrm>
          <a:custGeom>
            <a:avLst/>
            <a:gdLst/>
            <a:ahLst/>
            <a:cxnLst/>
            <a:rect l="l" t="t" r="r" b="b"/>
            <a:pathLst>
              <a:path w="1213098" h="375940">
                <a:moveTo>
                  <a:pt x="0" y="0"/>
                </a:moveTo>
                <a:lnTo>
                  <a:pt x="1167279" y="0"/>
                </a:lnTo>
                <a:arcTo hR="45819" wR="45819" stAng="16200000" swAng="5400000"/>
                <a:lnTo>
                  <a:pt x="1213098" y="375940"/>
                </a:lnTo>
                <a:lnTo>
                  <a:pt x="0" y="375940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7535838" y="2133600"/>
            <a:ext cx="140612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成本等级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8340" y="2426271"/>
            <a:ext cx="8087320" cy="3759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59309" y="2509540"/>
            <a:ext cx="16487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计算单元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2117378" y="2509540"/>
            <a:ext cx="22124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运行AI推理、系统调度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4139208" y="2509540"/>
            <a:ext cx="196981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算力、功耗、散热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5918374" y="2509540"/>
            <a:ext cx="18081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ARM嵌入式/树莓派级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7535838" y="2509540"/>
            <a:ext cx="140612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</a:t>
            </a:r>
            <a:endParaRPr lang="zh-CN" sz="1000" dirty="0"/>
          </a:p>
        </p:txBody>
      </p:sp>
      <p:sp>
        <p:nvSpPr>
          <p:cNvPr id="22" name="Shape 20"/>
          <p:cNvSpPr/>
          <p:nvPr/>
        </p:nvSpPr>
        <p:spPr>
          <a:xfrm>
            <a:off x="528340" y="2802210"/>
            <a:ext cx="8087320" cy="3759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59309" y="2885480"/>
            <a:ext cx="16487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麦克风阵列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2117378" y="2885480"/>
            <a:ext cx="22124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语音采集与降噪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4139208" y="2885480"/>
            <a:ext cx="196981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拾音距离、噪声抑制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5918374" y="2885480"/>
            <a:ext cx="18081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4麦以上线阵或环形阵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7535838" y="2885480"/>
            <a:ext cx="140612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</a:t>
            </a:r>
            <a:endParaRPr lang="zh-CN" sz="1000" dirty="0"/>
          </a:p>
        </p:txBody>
      </p:sp>
      <p:sp>
        <p:nvSpPr>
          <p:cNvPr id="28" name="Shape 26"/>
          <p:cNvSpPr/>
          <p:nvPr/>
        </p:nvSpPr>
        <p:spPr>
          <a:xfrm>
            <a:off x="528340" y="3178150"/>
            <a:ext cx="8087320" cy="3759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659309" y="3261420"/>
            <a:ext cx="16487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扬声器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2117378" y="3261420"/>
            <a:ext cx="22124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TTS语音播报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4139208" y="3261420"/>
            <a:ext cx="196981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音质、音量、频响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5918374" y="3261420"/>
            <a:ext cx="18081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全频扬声器+功放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7535838" y="3261420"/>
            <a:ext cx="140612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</a:t>
            </a:r>
            <a:endParaRPr lang="zh-CN" sz="1000" dirty="0"/>
          </a:p>
        </p:txBody>
      </p:sp>
      <p:sp>
        <p:nvSpPr>
          <p:cNvPr id="34" name="Shape 32"/>
          <p:cNvSpPr/>
          <p:nvPr/>
        </p:nvSpPr>
        <p:spPr>
          <a:xfrm>
            <a:off x="528340" y="3554090"/>
            <a:ext cx="8087320" cy="3759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659309" y="3637359"/>
            <a:ext cx="16487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触摸屏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2117378" y="3637359"/>
            <a:ext cx="22124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辅助交互与信息显示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4139208" y="3637359"/>
            <a:ext cx="196981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字体清晰度、触控灵敏</a:t>
            </a:r>
            <a:endParaRPr lang="zh-CN" sz="1000" dirty="0"/>
          </a:p>
        </p:txBody>
      </p:sp>
      <p:sp>
        <p:nvSpPr>
          <p:cNvPr id="38" name="Text 36"/>
          <p:cNvSpPr/>
          <p:nvPr/>
        </p:nvSpPr>
        <p:spPr>
          <a:xfrm>
            <a:off x="5918374" y="3637359"/>
            <a:ext cx="18081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4寸以上大字显示屏</a:t>
            </a:r>
            <a:endParaRPr lang="zh-CN" sz="1000" dirty="0"/>
          </a:p>
        </p:txBody>
      </p:sp>
      <p:sp>
        <p:nvSpPr>
          <p:cNvPr id="39" name="Text 37"/>
          <p:cNvSpPr/>
          <p:nvPr/>
        </p:nvSpPr>
        <p:spPr>
          <a:xfrm>
            <a:off x="7535838" y="3637359"/>
            <a:ext cx="140612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</a:t>
            </a:r>
            <a:endParaRPr lang="zh-CN" sz="1000" dirty="0"/>
          </a:p>
        </p:txBody>
      </p:sp>
      <p:sp>
        <p:nvSpPr>
          <p:cNvPr id="40" name="Shape 38"/>
          <p:cNvSpPr/>
          <p:nvPr/>
        </p:nvSpPr>
        <p:spPr>
          <a:xfrm>
            <a:off x="528340" y="3930030"/>
            <a:ext cx="8087320" cy="3759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659309" y="4013299"/>
            <a:ext cx="16487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通信模块</a:t>
            </a:r>
            <a:endParaRPr lang="zh-CN" sz="1000" dirty="0"/>
          </a:p>
        </p:txBody>
      </p:sp>
      <p:sp>
        <p:nvSpPr>
          <p:cNvPr id="42" name="Text 40"/>
          <p:cNvSpPr/>
          <p:nvPr/>
        </p:nvSpPr>
        <p:spPr>
          <a:xfrm>
            <a:off x="2117378" y="4013299"/>
            <a:ext cx="22124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API联网、远程管理</a:t>
            </a:r>
            <a:endParaRPr lang="zh-CN" sz="1000" dirty="0"/>
          </a:p>
        </p:txBody>
      </p:sp>
      <p:sp>
        <p:nvSpPr>
          <p:cNvPr id="43" name="Text 41"/>
          <p:cNvSpPr/>
          <p:nvPr/>
        </p:nvSpPr>
        <p:spPr>
          <a:xfrm>
            <a:off x="4139208" y="4013299"/>
            <a:ext cx="196981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稳定性、隐私安全</a:t>
            </a:r>
            <a:endParaRPr lang="zh-CN" sz="1000" dirty="0"/>
          </a:p>
        </p:txBody>
      </p:sp>
      <p:sp>
        <p:nvSpPr>
          <p:cNvPr id="44" name="Text 42"/>
          <p:cNvSpPr/>
          <p:nvPr/>
        </p:nvSpPr>
        <p:spPr>
          <a:xfrm>
            <a:off x="5918374" y="4013299"/>
            <a:ext cx="18081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WiFi+4G双模备份</a:t>
            </a:r>
            <a:endParaRPr lang="zh-CN" sz="1000" dirty="0"/>
          </a:p>
        </p:txBody>
      </p:sp>
      <p:sp>
        <p:nvSpPr>
          <p:cNvPr id="45" name="Text 43"/>
          <p:cNvSpPr/>
          <p:nvPr/>
        </p:nvSpPr>
        <p:spPr>
          <a:xfrm>
            <a:off x="7535838" y="4013299"/>
            <a:ext cx="140612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</a:t>
            </a:r>
            <a:endParaRPr lang="zh-CN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6490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系统连接图与BOM成本表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1163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系统连接图和BOM成本表是深化设计阶段的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两份核心工程交付文件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，也是后续采购、开发和成本管理的直接依据。两份文件必须保持一致，互相印证。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977703"/>
            <a:ext cx="4077295" cy="1730127"/>
          </a:xfrm>
          <a:prstGeom prst="roundRect">
            <a:avLst>
              <a:gd name="adj" fmla="val 54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108597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系统连接图包含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432000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各硬件模块的物理连接关系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数据流方向（单向/双向标注）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接口类型（USB/I2C/UART/WiFi）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整机功耗估算与供电方案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关键路径延迟说明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10859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BOM成本表包含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43200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模块名称与型号规格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数量与单价估算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供应商与采购渠道建议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备选方案（主选+替代）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整机物料总成本汇总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385509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42172"/>
            <a:ext cx="163637" cy="13089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49003" y="401865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BOM表需在深化设计评审前完成，超出预算的方案必须提前与课程指导者沟通降本策略。</a:t>
            </a:r>
            <a:endParaRPr lang="zh-CN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128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阶段四：工程验证要验证什么？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88021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工程验证阶段是将设计方案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真正跑起来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的阶段。从大模型API对接到硬件原型联调，每一个环节都需要达到预设的性能指标，才能进入最终的验收评审。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754088"/>
            <a:ext cx="2611636" cy="13585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50851" y="1852240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68759" y="2277666"/>
            <a:ext cx="232127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大模型API对接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68759" y="2548682"/>
            <a:ext cx="232127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完成人格注入、历史管理和流式输出，验证AI对话质量与人格稳定性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754088"/>
            <a:ext cx="2611710" cy="135857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93382" y="1852240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411289" y="2277666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语音交互原型</a:t>
            </a:r>
            <a:endParaRPr lang="zh-CN" sz="1200" dirty="0"/>
          </a:p>
        </p:txBody>
      </p:sp>
      <p:sp>
        <p:nvSpPr>
          <p:cNvPr id="11" name="Text 7"/>
          <p:cNvSpPr/>
          <p:nvPr/>
        </p:nvSpPr>
        <p:spPr>
          <a:xfrm>
            <a:off x="3411289" y="2548682"/>
            <a:ext cx="23213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完成唤醒→ASR→大模型→TTS全链路打通，验证端到端延迟与交互流畅度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754088"/>
            <a:ext cx="2611710" cy="135857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5986" y="1852240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153894" y="2277666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硬件原型运行</a:t>
            </a:r>
            <a:endParaRPr lang="zh-CN" sz="1200" dirty="0"/>
          </a:p>
        </p:txBody>
      </p:sp>
      <p:sp>
        <p:nvSpPr>
          <p:cNvPr id="15" name="Text 10"/>
          <p:cNvSpPr/>
          <p:nvPr/>
        </p:nvSpPr>
        <p:spPr>
          <a:xfrm>
            <a:off x="6153894" y="2548682"/>
            <a:ext cx="23213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在实物硬件上运行完整软件系统，验证功耗、散热和稳定性表现</a:t>
            </a:r>
            <a:endParaRPr lang="zh-CN" sz="10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243560"/>
            <a:ext cx="3982938" cy="135857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436502" y="3341712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668759" y="3767138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适老化体验</a:t>
            </a:r>
            <a:endParaRPr lang="zh-CN" sz="1200" dirty="0"/>
          </a:p>
        </p:txBody>
      </p:sp>
      <p:sp>
        <p:nvSpPr>
          <p:cNvPr id="19" name="Text 13"/>
          <p:cNvSpPr/>
          <p:nvPr/>
        </p:nvSpPr>
        <p:spPr>
          <a:xfrm>
            <a:off x="668759" y="4038154"/>
            <a:ext cx="369257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邀请真实老人参与测试，评估语速、音量、唤醒词、界面字体的适老化程度</a:t>
            </a:r>
            <a:endParaRPr lang="zh-CN" sz="100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37410" y="3243560"/>
            <a:ext cx="3983013" cy="135857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550335" y="3341712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4782592" y="3767138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性能指标达标</a:t>
            </a:r>
            <a:endParaRPr lang="zh-CN" sz="1200" dirty="0"/>
          </a:p>
        </p:txBody>
      </p:sp>
      <p:sp>
        <p:nvSpPr>
          <p:cNvPr id="23" name="Text 16"/>
          <p:cNvSpPr/>
          <p:nvPr/>
        </p:nvSpPr>
        <p:spPr>
          <a:xfrm>
            <a:off x="4782592" y="4038154"/>
            <a:ext cx="369264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核查所有关键指标是否满足设计要求，不达标的问题按P0/P1/P2分级处理</a:t>
            </a:r>
            <a:endParaRPr lang="zh-CN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0645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大模型API对接六步法</a:t>
            </a:r>
            <a:endParaRPr lang="zh-CN" sz="1700" dirty="0"/>
          </a:p>
        </p:txBody>
      </p:sp>
      <p:sp>
        <p:nvSpPr>
          <p:cNvPr id="3" name="Text 1"/>
          <p:cNvSpPr/>
          <p:nvPr/>
        </p:nvSpPr>
        <p:spPr>
          <a:xfrm>
            <a:off x="523577" y="812527"/>
            <a:ext cx="855404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大模型对接是工程验证的核心环节，需要</a:t>
            </a:r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系统化、分步骤</a:t>
            </a:r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完成，避免因调试顺序混乱导致问题难以定位。六个步骤按序执行，每步完成后做独立验收再进入下一步。</a:t>
            </a:r>
            <a:endParaRPr lang="zh-CN" sz="7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017910"/>
            <a:ext cx="282253" cy="7143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73398" y="1111969"/>
            <a:ext cx="7747025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环境搭建</a:t>
            </a:r>
            <a:endParaRPr lang="zh-CN" sz="850" dirty="0"/>
          </a:p>
        </p:txBody>
      </p:sp>
      <p:sp>
        <p:nvSpPr>
          <p:cNvPr id="6" name="Text 3"/>
          <p:cNvSpPr/>
          <p:nvPr/>
        </p:nvSpPr>
        <p:spPr>
          <a:xfrm>
            <a:off x="873398" y="1290935"/>
            <a:ext cx="774702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配置Python/Node.js运行环境，安装SDK，配置API密钥和网络访问权限</a:t>
            </a:r>
            <a:endParaRPr lang="zh-CN" sz="7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66" y="1649983"/>
            <a:ext cx="282253" cy="7143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14487" y="1744042"/>
            <a:ext cx="760593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基础调用</a:t>
            </a:r>
            <a:endParaRPr lang="zh-CN" sz="850" dirty="0"/>
          </a:p>
        </p:txBody>
      </p:sp>
      <p:sp>
        <p:nvSpPr>
          <p:cNvPr id="9" name="Text 5"/>
          <p:cNvSpPr/>
          <p:nvPr/>
        </p:nvSpPr>
        <p:spPr>
          <a:xfrm>
            <a:off x="1014487" y="1923008"/>
            <a:ext cx="7605936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完成Hello World级别的API调用测试，验证网络连通性和鉴权有效性</a:t>
            </a:r>
            <a:endParaRPr lang="zh-CN" sz="7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30" y="2282056"/>
            <a:ext cx="282253" cy="7143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55650" y="2376115"/>
            <a:ext cx="746477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人格注入</a:t>
            </a:r>
            <a:endParaRPr lang="zh-CN" sz="850" dirty="0"/>
          </a:p>
        </p:txBody>
      </p:sp>
      <p:sp>
        <p:nvSpPr>
          <p:cNvPr id="12" name="Text 7"/>
          <p:cNvSpPr/>
          <p:nvPr/>
        </p:nvSpPr>
        <p:spPr>
          <a:xfrm>
            <a:off x="1155650" y="2555081"/>
            <a:ext cx="74647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将AI人格设定文档转化为System Prompt，注入大模型对话上下文</a:t>
            </a:r>
            <a:endParaRPr lang="zh-CN" sz="7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993" y="2914129"/>
            <a:ext cx="282253" cy="7143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96814" y="3008188"/>
            <a:ext cx="7323609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历史管理</a:t>
            </a:r>
            <a:endParaRPr lang="zh-CN" sz="850" dirty="0"/>
          </a:p>
        </p:txBody>
      </p:sp>
      <p:sp>
        <p:nvSpPr>
          <p:cNvPr id="15" name="Text 9"/>
          <p:cNvSpPr/>
          <p:nvPr/>
        </p:nvSpPr>
        <p:spPr>
          <a:xfrm>
            <a:off x="1296814" y="3187154"/>
            <a:ext cx="7323609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设计对话历史窗口管理机制，控制上下文长度，避免Token超限和记忆丢失</a:t>
            </a:r>
            <a:endParaRPr lang="zh-CN" sz="7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30" y="3546202"/>
            <a:ext cx="282253" cy="71437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55650" y="3640262"/>
            <a:ext cx="746477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流式输出</a:t>
            </a:r>
            <a:endParaRPr lang="zh-CN" sz="850" dirty="0"/>
          </a:p>
        </p:txBody>
      </p:sp>
      <p:sp>
        <p:nvSpPr>
          <p:cNvPr id="18" name="Text 11"/>
          <p:cNvSpPr/>
          <p:nvPr/>
        </p:nvSpPr>
        <p:spPr>
          <a:xfrm>
            <a:off x="1155650" y="3819227"/>
            <a:ext cx="74647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启用流式响应（Streaming），实现边生成边播报，降低首字节延迟</a:t>
            </a:r>
            <a:endParaRPr lang="zh-CN" sz="7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666" y="4178275"/>
            <a:ext cx="282253" cy="714375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014487" y="4272335"/>
            <a:ext cx="760593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异常处理</a:t>
            </a:r>
            <a:endParaRPr lang="zh-CN" sz="850" dirty="0"/>
          </a:p>
        </p:txBody>
      </p:sp>
      <p:sp>
        <p:nvSpPr>
          <p:cNvPr id="21" name="Text 13"/>
          <p:cNvSpPr/>
          <p:nvPr/>
        </p:nvSpPr>
        <p:spPr>
          <a:xfrm>
            <a:off x="1014487" y="4451300"/>
            <a:ext cx="7605936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完善超时重试、网络断连、内容过滤和高风险话题兜底机制</a:t>
            </a:r>
            <a:endParaRPr lang="zh-CN" sz="7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5333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语音交互原型与性能验证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890885"/>
            <a:ext cx="85540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语音全链路的性能直接决定老人的使用体验。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延迟过高、识别率低、音质差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是导致老人放弃使用的主要原因，必须在工程验证阶段逐一测量和优化。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228651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全链路管线</a:t>
            </a:r>
            <a:endParaRPr lang="zh-CN" sz="950" dirty="0"/>
          </a:p>
        </p:txBody>
      </p:sp>
      <p:sp>
        <p:nvSpPr>
          <p:cNvPr id="5" name="Text 3"/>
          <p:cNvSpPr/>
          <p:nvPr/>
        </p:nvSpPr>
        <p:spPr>
          <a:xfrm>
            <a:off x="523577" y="1482254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23577" y="1648644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1730350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语音唤醒</a:t>
            </a:r>
            <a:endParaRPr lang="zh-CN" sz="950" dirty="0"/>
          </a:p>
        </p:txBody>
      </p:sp>
      <p:sp>
        <p:nvSpPr>
          <p:cNvPr id="8" name="Text 6"/>
          <p:cNvSpPr/>
          <p:nvPr/>
        </p:nvSpPr>
        <p:spPr>
          <a:xfrm>
            <a:off x="523577" y="1973163"/>
            <a:ext cx="39187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本地检测唤醒词，目标成功率 ≥95%</a:t>
            </a:r>
            <a:endParaRPr lang="zh-CN" sz="800" dirty="0"/>
          </a:p>
        </p:txBody>
      </p:sp>
      <p:sp>
        <p:nvSpPr>
          <p:cNvPr id="9" name="Text 7"/>
          <p:cNvSpPr/>
          <p:nvPr/>
        </p:nvSpPr>
        <p:spPr>
          <a:xfrm>
            <a:off x="523577" y="2293516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523577" y="2459906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523577" y="2541612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ASR识别</a:t>
            </a:r>
            <a:endParaRPr lang="zh-CN" sz="950" dirty="0"/>
          </a:p>
        </p:txBody>
      </p:sp>
      <p:sp>
        <p:nvSpPr>
          <p:cNvPr id="12" name="Text 10"/>
          <p:cNvSpPr/>
          <p:nvPr/>
        </p:nvSpPr>
        <p:spPr>
          <a:xfrm>
            <a:off x="523577" y="2784425"/>
            <a:ext cx="39187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语音转文字，目标准确率 ≥90%</a:t>
            </a:r>
            <a:endParaRPr lang="zh-CN" sz="800" dirty="0"/>
          </a:p>
        </p:txBody>
      </p:sp>
      <p:sp>
        <p:nvSpPr>
          <p:cNvPr id="13" name="Text 11"/>
          <p:cNvSpPr/>
          <p:nvPr/>
        </p:nvSpPr>
        <p:spPr>
          <a:xfrm>
            <a:off x="523577" y="3104778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23577" y="3271168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523577" y="3352874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大模型处理</a:t>
            </a:r>
            <a:endParaRPr lang="zh-CN" sz="950" dirty="0"/>
          </a:p>
        </p:txBody>
      </p:sp>
      <p:sp>
        <p:nvSpPr>
          <p:cNvPr id="16" name="Text 14"/>
          <p:cNvSpPr/>
          <p:nvPr/>
        </p:nvSpPr>
        <p:spPr>
          <a:xfrm>
            <a:off x="523577" y="3595688"/>
            <a:ext cx="39187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人格对话生成，首token延迟 ≤1s</a:t>
            </a:r>
            <a:endParaRPr lang="zh-CN" sz="800" dirty="0"/>
          </a:p>
        </p:txBody>
      </p:sp>
      <p:sp>
        <p:nvSpPr>
          <p:cNvPr id="17" name="Text 15"/>
          <p:cNvSpPr/>
          <p:nvPr/>
        </p:nvSpPr>
        <p:spPr>
          <a:xfrm>
            <a:off x="523577" y="3916040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23577" y="4082430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523577" y="4164137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TTS播报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523577" y="4406950"/>
            <a:ext cx="39187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文字转语音，自然度评分 ≥4/5</a:t>
            </a:r>
            <a:endParaRPr lang="zh-CN" sz="800" dirty="0"/>
          </a:p>
        </p:txBody>
      </p:sp>
      <p:sp>
        <p:nvSpPr>
          <p:cNvPr id="21" name="Text 19"/>
          <p:cNvSpPr/>
          <p:nvPr/>
        </p:nvSpPr>
        <p:spPr>
          <a:xfrm>
            <a:off x="4706466" y="1228651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关键性能指标</a:t>
            </a:r>
            <a:endParaRPr lang="zh-CN" sz="950" dirty="0"/>
          </a:p>
        </p:txBody>
      </p:sp>
      <p:sp>
        <p:nvSpPr>
          <p:cNvPr id="22" name="Text 20"/>
          <p:cNvSpPr/>
          <p:nvPr/>
        </p:nvSpPr>
        <p:spPr>
          <a:xfrm>
            <a:off x="4706466" y="1535385"/>
            <a:ext cx="1905372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≥95%</a:t>
            </a:r>
            <a:endParaRPr lang="en-US" sz="2750" dirty="0"/>
          </a:p>
        </p:txBody>
      </p:sp>
      <p:sp>
        <p:nvSpPr>
          <p:cNvPr id="23" name="Text 21"/>
          <p:cNvSpPr/>
          <p:nvPr/>
        </p:nvSpPr>
        <p:spPr>
          <a:xfrm>
            <a:off x="4706466" y="2004343"/>
            <a:ext cx="190537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唤醒成功率</a:t>
            </a:r>
            <a:endParaRPr lang="zh-CN" sz="950" dirty="0"/>
          </a:p>
        </p:txBody>
      </p:sp>
      <p:sp>
        <p:nvSpPr>
          <p:cNvPr id="24" name="Text 22"/>
          <p:cNvSpPr/>
          <p:nvPr/>
        </p:nvSpPr>
        <p:spPr>
          <a:xfrm>
            <a:off x="6719813" y="1535385"/>
            <a:ext cx="1905372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≤2s</a:t>
            </a:r>
            <a:endParaRPr lang="en-US" sz="2750" dirty="0"/>
          </a:p>
        </p:txBody>
      </p:sp>
      <p:sp>
        <p:nvSpPr>
          <p:cNvPr id="25" name="Text 23"/>
          <p:cNvSpPr/>
          <p:nvPr/>
        </p:nvSpPr>
        <p:spPr>
          <a:xfrm>
            <a:off x="6719813" y="2004343"/>
            <a:ext cx="190537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端到端延迟</a:t>
            </a:r>
            <a:endParaRPr lang="zh-CN" sz="950" dirty="0"/>
          </a:p>
        </p:txBody>
      </p:sp>
      <p:sp>
        <p:nvSpPr>
          <p:cNvPr id="26" name="Text 24"/>
          <p:cNvSpPr/>
          <p:nvPr/>
        </p:nvSpPr>
        <p:spPr>
          <a:xfrm>
            <a:off x="4706466" y="2386682"/>
            <a:ext cx="1905372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≥90%</a:t>
            </a:r>
            <a:endParaRPr lang="en-US" sz="2750" dirty="0"/>
          </a:p>
        </p:txBody>
      </p:sp>
      <p:sp>
        <p:nvSpPr>
          <p:cNvPr id="27" name="Text 25"/>
          <p:cNvSpPr/>
          <p:nvPr/>
        </p:nvSpPr>
        <p:spPr>
          <a:xfrm>
            <a:off x="4706466" y="2855640"/>
            <a:ext cx="190537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ASR准确率</a:t>
            </a:r>
            <a:endParaRPr lang="zh-CN" sz="950" dirty="0"/>
          </a:p>
        </p:txBody>
      </p:sp>
      <p:sp>
        <p:nvSpPr>
          <p:cNvPr id="28" name="Text 26"/>
          <p:cNvSpPr/>
          <p:nvPr/>
        </p:nvSpPr>
        <p:spPr>
          <a:xfrm>
            <a:off x="6719813" y="2386682"/>
            <a:ext cx="1905372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≥4分</a:t>
            </a:r>
            <a:endParaRPr lang="zh-CN" sz="2750" dirty="0"/>
          </a:p>
        </p:txBody>
      </p:sp>
      <p:sp>
        <p:nvSpPr>
          <p:cNvPr id="29" name="Text 27"/>
          <p:cNvSpPr/>
          <p:nvPr/>
        </p:nvSpPr>
        <p:spPr>
          <a:xfrm>
            <a:off x="6719813" y="2855640"/>
            <a:ext cx="190537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TTS自然度</a:t>
            </a:r>
            <a:endParaRPr lang="zh-CN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5259"/>
            <a:ext cx="8096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硬件测试、第二次验收与终审准备</a:t>
            </a:r>
            <a:endParaRPr lang="zh-CN" sz="2050" dirty="0"/>
          </a:p>
        </p:txBody>
      </p:sp>
      <p:sp>
        <p:nvSpPr>
          <p:cNvPr id="3" name="Text 1"/>
          <p:cNvSpPr/>
          <p:nvPr/>
        </p:nvSpPr>
        <p:spPr>
          <a:xfrm>
            <a:off x="523577" y="929432"/>
            <a:ext cx="8554045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工程验证的最后阶段需要完成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全面测试、问题修复和成果汇报准备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，同时通过第二次工程验收，为最终展示做好充分准备。</a:t>
            </a:r>
            <a:endParaRPr lang="zh-CN" sz="850" dirty="0"/>
          </a:p>
        </p:txBody>
      </p:sp>
      <p:sp>
        <p:nvSpPr>
          <p:cNvPr id="4" name="Text 2"/>
          <p:cNvSpPr/>
          <p:nvPr/>
        </p:nvSpPr>
        <p:spPr>
          <a:xfrm>
            <a:off x="523577" y="1302172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测试矩阵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523577" y="1564258"/>
            <a:ext cx="3911203" cy="971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功能测试：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所有对话场景逐一验证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适老化测试：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真实老人参与体验评估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稳定性测试：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连续运行4小时无崩溃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弱网测试：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网络延迟/断网降级验证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噪声测试：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背景噪声场景下唤醒识别</a:t>
            </a:r>
            <a:endParaRPr lang="zh-CN" sz="850" dirty="0"/>
          </a:p>
        </p:txBody>
      </p:sp>
      <p:sp>
        <p:nvSpPr>
          <p:cNvPr id="6" name="Text 4"/>
          <p:cNvSpPr/>
          <p:nvPr/>
        </p:nvSpPr>
        <p:spPr>
          <a:xfrm>
            <a:off x="4713982" y="1302172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问题分级追踪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13982" y="1564258"/>
            <a:ext cx="3911203" cy="569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🔴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P0：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阻断性问题，必须在验收前修复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🟡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P1：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重要问题，24小时内给出修复计划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🟢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P2：</a:t>
            </a:r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优化项，记录在案，下版本处理</a:t>
            </a:r>
            <a:endParaRPr lang="zh-CN" sz="850" dirty="0"/>
          </a:p>
        </p:txBody>
      </p:sp>
      <p:sp>
        <p:nvSpPr>
          <p:cNvPr id="8" name="Text 6"/>
          <p:cNvSpPr/>
          <p:nvPr/>
        </p:nvSpPr>
        <p:spPr>
          <a:xfrm>
            <a:off x="4713982" y="2230562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双导师协同要点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4713982" y="2492648"/>
            <a:ext cx="3911203" cy="569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企业导师负责技术与工程验收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机构导师负责适老化与伦理评估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活页工作页全程留痕，备查存档</a:t>
            </a:r>
            <a:endParaRPr lang="zh-CN" sz="850" dirty="0"/>
          </a:p>
        </p:txBody>
      </p:sp>
      <p:sp>
        <p:nvSpPr>
          <p:cNvPr id="10" name="Shape 8"/>
          <p:cNvSpPr/>
          <p:nvPr/>
        </p:nvSpPr>
        <p:spPr>
          <a:xfrm>
            <a:off x="523577" y="3204790"/>
            <a:ext cx="2634481" cy="802035"/>
          </a:xfrm>
          <a:prstGeom prst="roundRect">
            <a:avLst>
              <a:gd name="adj" fmla="val 589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779" y="3321993"/>
            <a:ext cx="2400077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人设崩塌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640779" y="3554909"/>
            <a:ext cx="2400077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人格提示词不稳定导致AI回答风格突变，老人感到困惑</a:t>
            </a:r>
            <a:endParaRPr lang="zh-CN" sz="850" dirty="0"/>
          </a:p>
        </p:txBody>
      </p:sp>
      <p:sp>
        <p:nvSpPr>
          <p:cNvPr id="13" name="Shape 11"/>
          <p:cNvSpPr/>
          <p:nvPr/>
        </p:nvSpPr>
        <p:spPr>
          <a:xfrm>
            <a:off x="3254722" y="3204790"/>
            <a:ext cx="2634481" cy="802035"/>
          </a:xfrm>
          <a:prstGeom prst="roundRect">
            <a:avLst>
              <a:gd name="adj" fmla="val 589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71924" y="3321993"/>
            <a:ext cx="2400077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方言识别失败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3371924" y="3554909"/>
            <a:ext cx="2400077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ASR对本地方言识别率低，需提前测试并切换适配模型</a:t>
            </a:r>
            <a:endParaRPr lang="zh-CN" sz="850" dirty="0"/>
          </a:p>
        </p:txBody>
      </p:sp>
      <p:sp>
        <p:nvSpPr>
          <p:cNvPr id="16" name="Shape 14"/>
          <p:cNvSpPr/>
          <p:nvPr/>
        </p:nvSpPr>
        <p:spPr>
          <a:xfrm>
            <a:off x="5985867" y="3204790"/>
            <a:ext cx="2634555" cy="802035"/>
          </a:xfrm>
          <a:prstGeom prst="roundRect">
            <a:avLst>
              <a:gd name="adj" fmla="val 589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03069" y="3321993"/>
            <a:ext cx="2400151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延迟过高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6103069" y="3554909"/>
            <a:ext cx="2400151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端到端超过3秒老人会认为机器人"没反应"，及时优化链路</a:t>
            </a:r>
            <a:endParaRPr lang="zh-CN" sz="850" dirty="0"/>
          </a:p>
        </p:txBody>
      </p:sp>
      <p:sp>
        <p:nvSpPr>
          <p:cNvPr id="19" name="Shape 17"/>
          <p:cNvSpPr/>
          <p:nvPr/>
        </p:nvSpPr>
        <p:spPr>
          <a:xfrm>
            <a:off x="523577" y="4103489"/>
            <a:ext cx="4000054" cy="634678"/>
          </a:xfrm>
          <a:prstGeom prst="roundRect">
            <a:avLst>
              <a:gd name="adj" fmla="val 744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779" y="4220691"/>
            <a:ext cx="3765649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伦理风险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640779" y="4453607"/>
            <a:ext cx="3765649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机器人在无授权情况下主动谈及健康数据或家庭隐私</a:t>
            </a:r>
            <a:endParaRPr lang="zh-CN" sz="850" dirty="0"/>
          </a:p>
        </p:txBody>
      </p:sp>
      <p:sp>
        <p:nvSpPr>
          <p:cNvPr id="22" name="Shape 20"/>
          <p:cNvSpPr/>
          <p:nvPr/>
        </p:nvSpPr>
        <p:spPr>
          <a:xfrm>
            <a:off x="4620295" y="4103489"/>
            <a:ext cx="4000128" cy="634678"/>
          </a:xfrm>
          <a:prstGeom prst="roundRect">
            <a:avLst>
              <a:gd name="adj" fmla="val 744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37497" y="4220691"/>
            <a:ext cx="3765724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成本失控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4737497" y="4453607"/>
            <a:ext cx="3765724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硬件采购超出BOM预算，需提前设置预算上限与替代方案</a:t>
            </a:r>
            <a:endParaRPr lang="zh-CN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03324"/>
            <a:ext cx="4667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阶段一：为什么要先做用户调研？</a:t>
            </a:r>
            <a:endParaRPr lang="zh-CN" sz="2300" dirty="0"/>
          </a:p>
        </p:txBody>
      </p:sp>
      <p:sp>
        <p:nvSpPr>
          <p:cNvPr id="4" name="Text 1"/>
          <p:cNvSpPr/>
          <p:nvPr/>
        </p:nvSpPr>
        <p:spPr>
          <a:xfrm>
            <a:off x="3952577" y="948630"/>
            <a:ext cx="466784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老人真正需要的不是"功能堆叠"，而是</a:t>
            </a:r>
            <a:pPr algn="l" indent="0" marL="0">
              <a:lnSpc>
                <a:spcPct val="130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被理解、被陪伴、被回应</a:t>
            </a:r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。调研阶段是整个项目的基础，帮助团队建立对用户真实情感世界的认知，而不是凭主观臆测定义产品。</a:t>
            </a:r>
            <a:endParaRPr lang="zh-CN" sz="950" dirty="0"/>
          </a:p>
        </p:txBody>
      </p:sp>
      <p:sp>
        <p:nvSpPr>
          <p:cNvPr id="5" name="Shape 2"/>
          <p:cNvSpPr/>
          <p:nvPr/>
        </p:nvSpPr>
        <p:spPr>
          <a:xfrm>
            <a:off x="3952577" y="1472282"/>
            <a:ext cx="4667845" cy="727770"/>
          </a:xfrm>
          <a:prstGeom prst="roundRect">
            <a:avLst>
              <a:gd name="adj" fmla="val 720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91583" y="1611288"/>
            <a:ext cx="4389834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哪类老人最需要陪伴？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4091583" y="1866081"/>
            <a:ext cx="438983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识别高孤独感、社交网络薄弱的目标群体</a:t>
            </a:r>
            <a:endParaRPr lang="zh-CN" sz="950" dirty="0"/>
          </a:p>
        </p:txBody>
      </p:sp>
      <p:sp>
        <p:nvSpPr>
          <p:cNvPr id="8" name="Shape 5"/>
          <p:cNvSpPr/>
          <p:nvPr/>
        </p:nvSpPr>
        <p:spPr>
          <a:xfrm>
            <a:off x="3952577" y="2318965"/>
            <a:ext cx="4667845" cy="727770"/>
          </a:xfrm>
          <a:prstGeom prst="roundRect">
            <a:avLst>
              <a:gd name="adj" fmla="val 720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91583" y="2457971"/>
            <a:ext cx="4389834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最孤独的时刻是什么时候？</a:t>
            </a:r>
            <a:endParaRPr lang="zh-CN" sz="1150" dirty="0"/>
          </a:p>
        </p:txBody>
      </p:sp>
      <p:sp>
        <p:nvSpPr>
          <p:cNvPr id="10" name="Text 7"/>
          <p:cNvSpPr/>
          <p:nvPr/>
        </p:nvSpPr>
        <p:spPr>
          <a:xfrm>
            <a:off x="4091583" y="2712765"/>
            <a:ext cx="438983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锁定情感需求爆发的关键时间节点</a:t>
            </a:r>
            <a:endParaRPr lang="zh-CN" sz="950" dirty="0"/>
          </a:p>
        </p:txBody>
      </p:sp>
      <p:sp>
        <p:nvSpPr>
          <p:cNvPr id="11" name="Shape 8"/>
          <p:cNvSpPr/>
          <p:nvPr/>
        </p:nvSpPr>
        <p:spPr>
          <a:xfrm>
            <a:off x="3952577" y="3165649"/>
            <a:ext cx="4667845" cy="727770"/>
          </a:xfrm>
          <a:prstGeom prst="roundRect">
            <a:avLst>
              <a:gd name="adj" fmla="val 720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91583" y="3304654"/>
            <a:ext cx="4389834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喜欢什么样的陪伴方式？</a:t>
            </a:r>
            <a:endParaRPr lang="zh-CN" sz="1150" dirty="0"/>
          </a:p>
        </p:txBody>
      </p:sp>
      <p:sp>
        <p:nvSpPr>
          <p:cNvPr id="13" name="Text 10"/>
          <p:cNvSpPr/>
          <p:nvPr/>
        </p:nvSpPr>
        <p:spPr>
          <a:xfrm>
            <a:off x="4091583" y="3559448"/>
            <a:ext cx="438983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了解老人对交流节奏、话题、语气的真实偏好</a:t>
            </a:r>
            <a:endParaRPr lang="zh-CN" sz="950" dirty="0"/>
          </a:p>
        </p:txBody>
      </p:sp>
      <p:sp>
        <p:nvSpPr>
          <p:cNvPr id="14" name="Shape 11"/>
          <p:cNvSpPr/>
          <p:nvPr/>
        </p:nvSpPr>
        <p:spPr>
          <a:xfrm>
            <a:off x="3952577" y="4012332"/>
            <a:ext cx="4667845" cy="727770"/>
          </a:xfrm>
          <a:prstGeom prst="roundRect">
            <a:avLst>
              <a:gd name="adj" fmla="val 720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091583" y="4151337"/>
            <a:ext cx="4389834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对机器人有什么期待和顾虑？</a:t>
            </a:r>
            <a:endParaRPr lang="zh-CN" sz="1150" dirty="0"/>
          </a:p>
        </p:txBody>
      </p:sp>
      <p:sp>
        <p:nvSpPr>
          <p:cNvPr id="16" name="Text 13"/>
          <p:cNvSpPr/>
          <p:nvPr/>
        </p:nvSpPr>
        <p:spPr>
          <a:xfrm>
            <a:off x="4091583" y="4406131"/>
            <a:ext cx="438983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提前识别接受障碍，为产品设计留出应对空间</a:t>
            </a:r>
            <a:endParaRPr lang="zh-CN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1985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阶段一的调研目标与任务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6658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用户调研阶段需要系统性地采集信息，五大目标共同构成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AI人格和功能规划的数据基础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。每项目标都应有对应的调研工具和记录方式，确保结果可追溯、可分析、可转化。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732657"/>
            <a:ext cx="2611636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9234" y="1868314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209" y="1976289"/>
            <a:ext cx="176659" cy="1766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9234" y="2391891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了解情感需求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659234" y="2662907"/>
            <a:ext cx="23403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老人渴望哪种类型的情感连接与表达回应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3266108" y="1732657"/>
            <a:ext cx="2611710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401764" y="1868314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9739" y="1976289"/>
            <a:ext cx="176659" cy="1766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01764" y="2391891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了解孤独感水平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3401764" y="2662907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通过量表量化孤独程度，识别重点关注对象</a:t>
            </a:r>
            <a:endParaRPr lang="zh-CN" sz="1000" dirty="0"/>
          </a:p>
        </p:txBody>
      </p:sp>
      <p:sp>
        <p:nvSpPr>
          <p:cNvPr id="14" name="Shape 10"/>
          <p:cNvSpPr/>
          <p:nvPr/>
        </p:nvSpPr>
        <p:spPr>
          <a:xfrm>
            <a:off x="6008712" y="1732657"/>
            <a:ext cx="2611710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44369" y="1868314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2344" y="1976289"/>
            <a:ext cx="176659" cy="1766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4369" y="2391891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了解日常作息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6144369" y="2662907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掌握老人的生活节律，为交互触点设计提供依据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523577" y="3348261"/>
            <a:ext cx="3982938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9234" y="3483918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209" y="3591892"/>
            <a:ext cx="176659" cy="17665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59234" y="4007495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了解交互偏好</a:t>
            </a:r>
            <a:endParaRPr lang="zh-CN" sz="1200" dirty="0"/>
          </a:p>
        </p:txBody>
      </p:sp>
      <p:sp>
        <p:nvSpPr>
          <p:cNvPr id="23" name="Text 17"/>
          <p:cNvSpPr/>
          <p:nvPr/>
        </p:nvSpPr>
        <p:spPr>
          <a:xfrm>
            <a:off x="659234" y="4278511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语音、触屏还是实体按键？适配老人的操作习惯</a:t>
            </a:r>
            <a:endParaRPr lang="zh-CN" sz="1000" dirty="0"/>
          </a:p>
        </p:txBody>
      </p:sp>
      <p:sp>
        <p:nvSpPr>
          <p:cNvPr id="24" name="Shape 18"/>
          <p:cNvSpPr/>
          <p:nvPr/>
        </p:nvSpPr>
        <p:spPr>
          <a:xfrm>
            <a:off x="4637410" y="3348261"/>
            <a:ext cx="3983013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773067" y="3483918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81042" y="3591892"/>
            <a:ext cx="176659" cy="176659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773067" y="4007495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为功能规划提供依据</a:t>
            </a:r>
            <a:endParaRPr lang="zh-CN" sz="1200" dirty="0"/>
          </a:p>
        </p:txBody>
      </p:sp>
      <p:sp>
        <p:nvSpPr>
          <p:cNvPr id="28" name="Text 21"/>
          <p:cNvSpPr/>
          <p:nvPr/>
        </p:nvSpPr>
        <p:spPr>
          <a:xfrm>
            <a:off x="4773067" y="4278511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将调研结果直接映射到产品定义与AI功能设计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9314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调研方法不能只靠一种方式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3987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单一调研方法容易产生信息盲区。本项目要求采用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四种方法组合使用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，从不同维度获取真实、全面的老人情感数据，相互印证，形成可靠的调研结论。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305943"/>
            <a:ext cx="1102816" cy="6815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3151138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问卷调查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422154"/>
            <a:ext cx="1901428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使用标准化量表，批量采集孤独感、抑郁风险和交互偏好数据，具备统计分析基础。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2305943"/>
            <a:ext cx="1102816" cy="6815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88642" y="315113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深度访谈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2588642" y="3422154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一对一访谈挖掘老人内心真实感受，问出"最孤独的时刻"等难以量化的情感细节。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2305943"/>
            <a:ext cx="1102816" cy="68155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53781" y="315113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行为观察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653781" y="3422154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跟随老人日常生活，记录真实行为轨迹与情感触发点，补充访谈中的遗漏信息。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2305943"/>
            <a:ext cx="1102816" cy="68155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18920" y="315113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护理人员访谈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6718920" y="3422154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从专业照护视角获取老人情绪规律与社交状态，补充老人自述中的主观偏差。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7055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问卷调查：量表如何服务产品设计？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017291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量表不是为了做学术研究，而是为了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精准识别目标用户的情感状态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，为AI人格设定和功能优先级提供数据支撑。本项目推荐使用以下三类工具组合使用。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583359"/>
            <a:ext cx="2611636" cy="11895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5909" y="2728540"/>
            <a:ext cx="2264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UCLA孤独感量表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725909" y="2999556"/>
            <a:ext cx="22641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识别老人的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社交孤独、情感孤独、存在孤独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三个维度，量化陪伴需求强度，为AI人格的情感支撑方向提供依据。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2583359"/>
            <a:ext cx="2611710" cy="11895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68439" y="2728540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GDS-15抑郁筛查量表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468439" y="2999556"/>
            <a:ext cx="22641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用于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初筛高风险对象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，不作诊断用途。识别需要重点关注的老人，触发人工服务介入，确保安全底线。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2583359"/>
            <a:ext cx="2611710" cy="11895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11044" y="2728540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自编交互偏好问卷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211044" y="2999556"/>
            <a:ext cx="22641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调研老人对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对话节奏、话题内容、音量大小、操作方式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的真实偏好，直接服务于机器人交互方案设计。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9969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深度访谈：问出"老人最孤独的时刻"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4642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深度访谈的目标是让老人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自然地表达内心感受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，而不是回答是非题。访谈者需要提前设计好问题框架，用开放性问题引导老人进入真实的情感叙述状态。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312491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8458" y="234426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949003" y="2357438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每天什么时候最想说话？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949003" y="2628454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锁定情感需求的高峰时段，为交互触点设计提供时间依据。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653781" y="2312491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08661" y="234426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079206" y="2357438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喜欢和谁聊天？聊什么话题？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5079206" y="2628454"/>
            <a:ext cx="354121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了解老人理想中的陪伴对象特征和话题偏好，为AI人格塑造提供参考。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309045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8458" y="3340819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949003" y="3353991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对机器人最期待什么？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949003" y="3625007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挖掘老人对AI陪伴的正向期待，找到产品价值主张的落脚点。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4653781" y="3309045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08661" y="3340819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079206" y="3353991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最担心什么？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5079206" y="3625007"/>
            <a:ext cx="354121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识别接受障碍与心理顾虑，提前设计缓解策略，减少使用阻力。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6960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行为观察：不要只听老人说什么，还要看他怎么生活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1633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老人的言语表达往往与真实行为存在偏差。行为观察能够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捕捉到访谈中遗漏的情感触点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，是调研方法中最接近真实生活的手段。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00389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观察内容清单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32730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日常活动轨迹与时间分布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社交互动模式与频率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独处时长与活动类型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情感触点：哪些时刻最沉默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哪些时刻最需要回应与关注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200389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观察记录要求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32730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提前获得老人及机构授权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观察者保持自然状态，减少干扰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实时记录时间、行为、情绪状态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结合访谈数据交叉验证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形成"一日活动轨迹图"输出物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750394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937471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391395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行为观察的核心价值：真实行为数据 ＞ 老人自述，用观察印证访谈，用访谈解释行为。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2026-08-01T08:32:21Z</dcterms:created>
  <dcterms:modified xsi:type="dcterms:W3CDTF">2026-08-01T08:32:21Z</dcterms:modified>
</cp:coreProperties>
</file>