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notesMasterIdLst>
    <p:notesMasterId r:id="rId26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3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svg"/><Relationship Id="rId3" Type="http://schemas.openxmlformats.org/officeDocument/2006/relationships/image" Target="../media/image-12-1.png"/><Relationship Id="rId4" Type="http://schemas.openxmlformats.org/officeDocument/2006/relationships/image" Target="../media/image-12-2.svg"/><Relationship Id="rId5" Type="http://schemas.openxmlformats.org/officeDocument/2006/relationships/image" Target="../media/image-12-1.png"/><Relationship Id="rId6" Type="http://schemas.openxmlformats.org/officeDocument/2006/relationships/image" Target="../media/image-12-2.svg"/><Relationship Id="rId7" Type="http://schemas.openxmlformats.org/officeDocument/2006/relationships/image" Target="../media/image-12-1.png"/><Relationship Id="rId8" Type="http://schemas.openxmlformats.org/officeDocument/2006/relationships/image" Target="../media/image-12-2.svg"/><Relationship Id="rId9" Type="http://schemas.openxmlformats.org/officeDocument/2006/relationships/image" Target="../media/image-12-1.png"/><Relationship Id="rId10" Type="http://schemas.openxmlformats.org/officeDocument/2006/relationships/image" Target="../media/image-12-2.svg"/><Relationship Id="rId11" Type="http://schemas.openxmlformats.org/officeDocument/2006/relationships/image" Target="../media/image-12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14-2.jpeg"/><Relationship Id="rId3" Type="http://schemas.openxmlformats.org/officeDocument/2006/relationships/image" Target="../media/image-14-3.jpeg"/><Relationship Id="rId4" Type="http://schemas.openxmlformats.org/officeDocument/2006/relationships/image" Target="../media/image-14-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image" Target="../media/image-3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svg"/><Relationship Id="rId4" Type="http://schemas.openxmlformats.org/officeDocument/2006/relationships/image" Target="../media/image-16-2.png"/><Relationship Id="rId5" Type="http://schemas.openxmlformats.org/officeDocument/2006/relationships/image" Target="../media/image-16-3.svg"/><Relationship Id="rId6" Type="http://schemas.openxmlformats.org/officeDocument/2006/relationships/image" Target="../media/image-16-2.png"/><Relationship Id="rId7" Type="http://schemas.openxmlformats.org/officeDocument/2006/relationships/image" Target="../media/image-16-3.svg"/><Relationship Id="rId8" Type="http://schemas.openxmlformats.org/officeDocument/2006/relationships/image" Target="../media/image-16-2.png"/><Relationship Id="rId9" Type="http://schemas.openxmlformats.org/officeDocument/2006/relationships/image" Target="../media/image-16-3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image" Target="../media/image-17-3.png"/><Relationship Id="rId4" Type="http://schemas.openxmlformats.org/officeDocument/2006/relationships/image" Target="../media/image-17-4.svg"/><Relationship Id="rId5" Type="http://schemas.openxmlformats.org/officeDocument/2006/relationships/image" Target="../media/image-17-5.png"/><Relationship Id="rId6" Type="http://schemas.openxmlformats.org/officeDocument/2006/relationships/image" Target="../media/image-17-6.svg"/><Relationship Id="rId7" Type="http://schemas.openxmlformats.org/officeDocument/2006/relationships/image" Target="../media/image-17-7.png"/><Relationship Id="rId8" Type="http://schemas.openxmlformats.org/officeDocument/2006/relationships/image" Target="../media/image-17-8.svg"/><Relationship Id="rId9" Type="http://schemas.openxmlformats.org/officeDocument/2006/relationships/image" Target="../media/image-17-9.png"/><Relationship Id="rId10" Type="http://schemas.openxmlformats.org/officeDocument/2006/relationships/image" Target="../media/image-17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svg"/><Relationship Id="rId3" Type="http://schemas.openxmlformats.org/officeDocument/2006/relationships/image" Target="../media/image-18-3.png"/><Relationship Id="rId4" Type="http://schemas.openxmlformats.org/officeDocument/2006/relationships/image" Target="../media/image-18-4.svg"/><Relationship Id="rId5" Type="http://schemas.openxmlformats.org/officeDocument/2006/relationships/image" Target="../media/image-18-5.png"/><Relationship Id="rId6" Type="http://schemas.openxmlformats.org/officeDocument/2006/relationships/image" Target="../media/image-18-6.svg"/><Relationship Id="rId7" Type="http://schemas.openxmlformats.org/officeDocument/2006/relationships/image" Target="../media/image-18-7.png"/><Relationship Id="rId8" Type="http://schemas.openxmlformats.org/officeDocument/2006/relationships/image" Target="../media/image-18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image" Target="../media/image-2-2.png"/><Relationship Id="rId9" Type="http://schemas.openxmlformats.org/officeDocument/2006/relationships/image" Target="../media/image-2-3.svg"/><Relationship Id="rId10" Type="http://schemas.openxmlformats.org/officeDocument/2006/relationships/image" Target="../media/image-2-10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svg"/><Relationship Id="rId3" Type="http://schemas.openxmlformats.org/officeDocument/2006/relationships/image" Target="../media/image-20-3.png"/><Relationship Id="rId4" Type="http://schemas.openxmlformats.org/officeDocument/2006/relationships/image" Target="../media/image-20-4.svg"/><Relationship Id="rId5" Type="http://schemas.openxmlformats.org/officeDocument/2006/relationships/image" Target="../media/image-20-5.png"/><Relationship Id="rId6" Type="http://schemas.openxmlformats.org/officeDocument/2006/relationships/image" Target="../media/image-20-6.svg"/><Relationship Id="rId7" Type="http://schemas.openxmlformats.org/officeDocument/2006/relationships/image" Target="../media/image-20-7.png"/><Relationship Id="rId8" Type="http://schemas.openxmlformats.org/officeDocument/2006/relationships/image" Target="../media/image-20-8.svg"/><Relationship Id="rId9" Type="http://schemas.openxmlformats.org/officeDocument/2006/relationships/image" Target="../media/image-20-9.png"/><Relationship Id="rId10" Type="http://schemas.openxmlformats.org/officeDocument/2006/relationships/image" Target="../media/image-20-10.svg"/><Relationship Id="rId11" Type="http://schemas.openxmlformats.org/officeDocument/2006/relationships/image" Target="../media/image-20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svg"/><Relationship Id="rId3" Type="http://schemas.openxmlformats.org/officeDocument/2006/relationships/image" Target="../media/image-22-1.png"/><Relationship Id="rId4" Type="http://schemas.openxmlformats.org/officeDocument/2006/relationships/image" Target="../media/image-22-2.svg"/><Relationship Id="rId5" Type="http://schemas.openxmlformats.org/officeDocument/2006/relationships/image" Target="../media/image-22-1.png"/><Relationship Id="rId6" Type="http://schemas.openxmlformats.org/officeDocument/2006/relationships/image" Target="../media/image-22-2.svg"/><Relationship Id="rId7" Type="http://schemas.openxmlformats.org/officeDocument/2006/relationships/image" Target="../media/image-22-1.png"/><Relationship Id="rId8" Type="http://schemas.openxmlformats.org/officeDocument/2006/relationships/image" Target="../media/image-22-2.svg"/><Relationship Id="rId9" Type="http://schemas.openxmlformats.org/officeDocument/2006/relationships/image" Target="../media/image-22-1.png"/><Relationship Id="rId10" Type="http://schemas.openxmlformats.org/officeDocument/2006/relationships/image" Target="../media/image-22-2.svg"/><Relationship Id="rId11" Type="http://schemas.openxmlformats.org/officeDocument/2006/relationships/image" Target="../media/image-22-1.png"/><Relationship Id="rId12" Type="http://schemas.openxmlformats.org/officeDocument/2006/relationships/image" Target="../media/image-22-2.svg"/><Relationship Id="rId13" Type="http://schemas.openxmlformats.org/officeDocument/2006/relationships/image" Target="../media/image-22-1.png"/><Relationship Id="rId14" Type="http://schemas.openxmlformats.org/officeDocument/2006/relationships/image" Target="../media/image-22-2.svg"/><Relationship Id="rId15" Type="http://schemas.openxmlformats.org/officeDocument/2006/relationships/image" Target="../media/image-22-1.png"/><Relationship Id="rId16" Type="http://schemas.openxmlformats.org/officeDocument/2006/relationships/image" Target="../media/image-22-2.svg"/><Relationship Id="rId17" Type="http://schemas.openxmlformats.org/officeDocument/2006/relationships/slideLayout" Target="../slideLayouts/slideLayout2.xml"/><Relationship Id="rId18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svg"/><Relationship Id="rId3" Type="http://schemas.openxmlformats.org/officeDocument/2006/relationships/image" Target="../media/image-23-3.png"/><Relationship Id="rId4" Type="http://schemas.openxmlformats.org/officeDocument/2006/relationships/image" Target="../media/image-23-4.svg"/><Relationship Id="rId5" Type="http://schemas.openxmlformats.org/officeDocument/2006/relationships/image" Target="../media/image-23-5.png"/><Relationship Id="rId6" Type="http://schemas.openxmlformats.org/officeDocument/2006/relationships/image" Target="../media/image-23-6.svg"/><Relationship Id="rId7" Type="http://schemas.openxmlformats.org/officeDocument/2006/relationships/image" Target="../media/image-23-7.png"/><Relationship Id="rId8" Type="http://schemas.openxmlformats.org/officeDocument/2006/relationships/image" Target="../media/image-23-8.svg"/><Relationship Id="rId9" Type="http://schemas.openxmlformats.org/officeDocument/2006/relationships/image" Target="../media/image-23-9.png"/><Relationship Id="rId10" Type="http://schemas.openxmlformats.org/officeDocument/2006/relationships/image" Target="../media/image-23-10.svg"/><Relationship Id="rId11" Type="http://schemas.openxmlformats.org/officeDocument/2006/relationships/image" Target="../media/image-23-11.png"/><Relationship Id="rId12" Type="http://schemas.openxmlformats.org/officeDocument/2006/relationships/image" Target="../media/image-23-12.svg"/><Relationship Id="rId13" Type="http://schemas.openxmlformats.org/officeDocument/2006/relationships/image" Target="../media/image-23-13.png"/><Relationship Id="rId14" Type="http://schemas.openxmlformats.org/officeDocument/2006/relationships/image" Target="../media/image-23-14.svg"/><Relationship Id="rId15" Type="http://schemas.openxmlformats.org/officeDocument/2006/relationships/slideLayout" Target="../slideLayouts/slideLayout2.xml"/><Relationship Id="rId16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image" Target="../media/image-3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875681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一张养老地图连接十万老人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2312938"/>
            <a:ext cx="4667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县域智慧养老服务网络平台与终端系统设计项目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3952577" y="2701751"/>
            <a:ext cx="4667845" cy="5660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33000"/>
              </a:lnSpc>
              <a:spcAft>
                <a:spcPts val="1150"/>
              </a:spcAft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项目五｜项目导入与任务部署</a:t>
            </a:r>
            <a:endParaRPr lang="zh-CN" sz="100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《人工智能养老产品系统设计与工程交付》配套教材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638994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什么是15分钟养老服务圈？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351136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城镇社区的15分钟目标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1674540"/>
            <a:ext cx="21742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步行可达基本养老设施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设施密度满足需求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无障碍通行保障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公共交通可连接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覆盖全天服务时段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3021955" y="1351136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农村和山区的灵活表达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3021955" y="1674540"/>
            <a:ext cx="21742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骑行15分钟可达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流动服务车定期巡回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定期主动巡访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上门服务送达到家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邻里互助补充覆盖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村级服务站就近中转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523577" y="3352800"/>
            <a:ext cx="4667845" cy="1151632"/>
          </a:xfrm>
          <a:prstGeom prst="roundRect">
            <a:avLst>
              <a:gd name="adj" fmla="val 4774"/>
            </a:avLst>
          </a:prstGeom>
          <a:solidFill>
            <a:srgbClr val="F9D2EB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72" y="3539877"/>
            <a:ext cx="163637" cy="13089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49003" y="3516362"/>
            <a:ext cx="4111526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15分钟服务圈不是机械画出的圆，而是一种服务可达性目标——确保老人能在合理时间范围内获得助餐、基础照料和紧急呼叫等基本服务。教材参考：县城步行约750—1000米、山区骑行15分钟为不同地区的可达性标准。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2191"/>
            <a:ext cx="8096845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15分钟服务圈如何从地图变成规划方案？</a:t>
            </a:r>
            <a:endParaRPr lang="zh-CN" sz="1450" dirty="0"/>
          </a:p>
        </p:txBody>
      </p:sp>
      <p:sp>
        <p:nvSpPr>
          <p:cNvPr id="3" name="Text 1"/>
          <p:cNvSpPr/>
          <p:nvPr/>
        </p:nvSpPr>
        <p:spPr>
          <a:xfrm>
            <a:off x="523577" y="713929"/>
            <a:ext cx="855404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15分钟服务圈的规划不是主观划定，而是基于数据的系统性分析过程，最终输出可操作的选址与布局方案。</a:t>
            </a:r>
            <a:endParaRPr lang="zh-CN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871240"/>
            <a:ext cx="7837512" cy="29409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5840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识别空白区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496033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计算服务圈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14321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标注设施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532610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标注老年人口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018512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导入数据</a:t>
            </a:r>
            <a:endParaRPr lang="zh-CN" sz="1350" dirty="0"/>
          </a:p>
        </p:txBody>
      </p:sp>
      <p:sp>
        <p:nvSpPr>
          <p:cNvPr id="10" name="Shape 7"/>
          <p:cNvSpPr/>
          <p:nvPr/>
        </p:nvSpPr>
        <p:spPr>
          <a:xfrm>
            <a:off x="523577" y="3866852"/>
            <a:ext cx="2666554" cy="422895"/>
          </a:xfrm>
          <a:prstGeom prst="roundRect">
            <a:avLst>
              <a:gd name="adj" fmla="val 79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08112" y="3951387"/>
            <a:ext cx="2497485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📍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服务圈覆盖图</a:t>
            </a:r>
            <a:endParaRPr lang="zh-CN" sz="700" dirty="0"/>
          </a:p>
        </p:txBody>
      </p:sp>
      <p:sp>
        <p:nvSpPr>
          <p:cNvPr id="12" name="Text 9"/>
          <p:cNvSpPr/>
          <p:nvPr/>
        </p:nvSpPr>
        <p:spPr>
          <a:xfrm>
            <a:off x="608112" y="4102522"/>
            <a:ext cx="249748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可视化各设施的实际服务范围</a:t>
            </a:r>
            <a:endParaRPr lang="zh-CN" sz="600" dirty="0"/>
          </a:p>
        </p:txBody>
      </p:sp>
      <p:sp>
        <p:nvSpPr>
          <p:cNvPr id="13" name="Shape 10"/>
          <p:cNvSpPr/>
          <p:nvPr/>
        </p:nvSpPr>
        <p:spPr>
          <a:xfrm>
            <a:off x="3238723" y="3866852"/>
            <a:ext cx="2666554" cy="422895"/>
          </a:xfrm>
          <a:prstGeom prst="roundRect">
            <a:avLst>
              <a:gd name="adj" fmla="val 79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3323258" y="3951387"/>
            <a:ext cx="2497485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⬜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服务空白区图</a:t>
            </a:r>
            <a:endParaRPr lang="zh-CN" sz="700" dirty="0"/>
          </a:p>
        </p:txBody>
      </p:sp>
      <p:sp>
        <p:nvSpPr>
          <p:cNvPr id="15" name="Text 12"/>
          <p:cNvSpPr/>
          <p:nvPr/>
        </p:nvSpPr>
        <p:spPr>
          <a:xfrm>
            <a:off x="3323258" y="4102522"/>
            <a:ext cx="249748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识别未被覆盖的老人聚居区域</a:t>
            </a:r>
            <a:endParaRPr lang="zh-CN" sz="600" dirty="0"/>
          </a:p>
        </p:txBody>
      </p:sp>
      <p:sp>
        <p:nvSpPr>
          <p:cNvPr id="16" name="Shape 13"/>
          <p:cNvSpPr/>
          <p:nvPr/>
        </p:nvSpPr>
        <p:spPr>
          <a:xfrm>
            <a:off x="5953869" y="3866852"/>
            <a:ext cx="2666554" cy="422895"/>
          </a:xfrm>
          <a:prstGeom prst="roundRect">
            <a:avLst>
              <a:gd name="adj" fmla="val 79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38404" y="3951387"/>
            <a:ext cx="2497485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新增设施建议</a:t>
            </a:r>
            <a:endParaRPr lang="zh-CN" sz="700" dirty="0"/>
          </a:p>
        </p:txBody>
      </p:sp>
      <p:sp>
        <p:nvSpPr>
          <p:cNvPr id="18" name="Text 15"/>
          <p:cNvSpPr/>
          <p:nvPr/>
        </p:nvSpPr>
        <p:spPr>
          <a:xfrm>
            <a:off x="6038404" y="4102522"/>
            <a:ext cx="249748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基于空白区的选址优化方案</a:t>
            </a:r>
            <a:endParaRPr lang="zh-CN" sz="600" dirty="0"/>
          </a:p>
        </p:txBody>
      </p:sp>
      <p:sp>
        <p:nvSpPr>
          <p:cNvPr id="19" name="Shape 16"/>
          <p:cNvSpPr/>
          <p:nvPr/>
        </p:nvSpPr>
        <p:spPr>
          <a:xfrm>
            <a:off x="523577" y="4338340"/>
            <a:ext cx="4024089" cy="422895"/>
          </a:xfrm>
          <a:prstGeom prst="roundRect">
            <a:avLst>
              <a:gd name="adj" fmla="val 79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08112" y="4422874"/>
            <a:ext cx="3855021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🚐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流动服务路线</a:t>
            </a:r>
            <a:endParaRPr lang="zh-CN" sz="700" dirty="0"/>
          </a:p>
        </p:txBody>
      </p:sp>
      <p:sp>
        <p:nvSpPr>
          <p:cNvPr id="21" name="Text 18"/>
          <p:cNvSpPr/>
          <p:nvPr/>
        </p:nvSpPr>
        <p:spPr>
          <a:xfrm>
            <a:off x="608112" y="4574009"/>
            <a:ext cx="3855021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针对偏远地区的巡回服务方案</a:t>
            </a:r>
            <a:endParaRPr lang="zh-CN" sz="600" dirty="0"/>
          </a:p>
        </p:txBody>
      </p:sp>
      <p:sp>
        <p:nvSpPr>
          <p:cNvPr id="22" name="Shape 19"/>
          <p:cNvSpPr/>
          <p:nvPr/>
        </p:nvSpPr>
        <p:spPr>
          <a:xfrm>
            <a:off x="4596259" y="4338340"/>
            <a:ext cx="4024164" cy="422895"/>
          </a:xfrm>
          <a:prstGeom prst="roundRect">
            <a:avLst>
              <a:gd name="adj" fmla="val 79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680793" y="4422874"/>
            <a:ext cx="3855095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重点老人清单</a:t>
            </a:r>
            <a:endParaRPr lang="zh-CN" sz="700" dirty="0"/>
          </a:p>
        </p:txBody>
      </p:sp>
      <p:sp>
        <p:nvSpPr>
          <p:cNvPr id="24" name="Text 21"/>
          <p:cNvSpPr/>
          <p:nvPr/>
        </p:nvSpPr>
        <p:spPr>
          <a:xfrm>
            <a:off x="4680793" y="4574009"/>
            <a:ext cx="385509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优先保障的高需求老人名单</a:t>
            </a:r>
            <a:endParaRPr lang="zh-CN" sz="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6861"/>
            <a:ext cx="8096845" cy="3127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县域急救难题：120到达之前怎么办？</a:t>
            </a:r>
            <a:endParaRPr lang="zh-CN" sz="1950" dirty="0"/>
          </a:p>
        </p:txBody>
      </p:sp>
      <p:sp>
        <p:nvSpPr>
          <p:cNvPr id="3" name="Text 1"/>
          <p:cNvSpPr/>
          <p:nvPr/>
        </p:nvSpPr>
        <p:spPr>
          <a:xfrm>
            <a:off x="523577" y="852413"/>
            <a:ext cx="8554045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在地理分散的县域或山区，老人发出求助后面临严峻的时间窗口挑战。单纯依赖远距离急救资源，往往难以在黄金时间内完成响应。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190179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县域急救面临的现实挑战</a:t>
            </a:r>
            <a:endParaRPr lang="zh-CN" sz="9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3463" y="1447056"/>
            <a:ext cx="159544" cy="15954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69231" y="1443782"/>
            <a:ext cx="3573066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急救资源距离较远</a:t>
            </a:r>
            <a:endParaRPr lang="zh-CN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463" y="1942207"/>
            <a:ext cx="159544" cy="15954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69231" y="1938933"/>
            <a:ext cx="3573066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部分村庄道路条件复杂</a:t>
            </a:r>
            <a:endParaRPr lang="zh-CN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3463" y="2437358"/>
            <a:ext cx="159544" cy="15954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69231" y="2434084"/>
            <a:ext cx="3573066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老人位置不易快速确认</a:t>
            </a:r>
            <a:endParaRPr lang="zh-CN" sz="95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3463" y="2932509"/>
            <a:ext cx="159544" cy="15954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869231" y="2929235"/>
            <a:ext cx="3573066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家属可能不在身边</a:t>
            </a:r>
            <a:endParaRPr lang="zh-CN" sz="9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3463" y="3427661"/>
            <a:ext cx="159544" cy="15954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869231" y="3424386"/>
            <a:ext cx="3573066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服务人员缺少医学判断能力</a:t>
            </a:r>
            <a:endParaRPr lang="zh-CN" sz="950" dirty="0"/>
          </a:p>
        </p:txBody>
      </p:sp>
      <p:sp>
        <p:nvSpPr>
          <p:cNvPr id="15" name="Text 8"/>
          <p:cNvSpPr/>
          <p:nvPr/>
        </p:nvSpPr>
        <p:spPr>
          <a:xfrm>
            <a:off x="4706466" y="1190179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应对方案：建立本地优先响应机制</a:t>
            </a:r>
            <a:endParaRPr lang="zh-CN" sz="950" dirty="0"/>
          </a:p>
        </p:txBody>
      </p:sp>
      <p:sp>
        <p:nvSpPr>
          <p:cNvPr id="16" name="Text 9"/>
          <p:cNvSpPr/>
          <p:nvPr/>
        </p:nvSpPr>
        <p:spPr>
          <a:xfrm>
            <a:off x="4706466" y="1443782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00" dirty="0"/>
          </a:p>
        </p:txBody>
      </p:sp>
      <p:sp>
        <p:nvSpPr>
          <p:cNvPr id="17" name="Shape 10"/>
          <p:cNvSpPr/>
          <p:nvPr/>
        </p:nvSpPr>
        <p:spPr>
          <a:xfrm>
            <a:off x="4706466" y="1610171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8" name="Text 11"/>
          <p:cNvSpPr/>
          <p:nvPr/>
        </p:nvSpPr>
        <p:spPr>
          <a:xfrm>
            <a:off x="4706466" y="1691878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本地人员优先响应</a:t>
            </a:r>
            <a:endParaRPr lang="zh-CN" sz="950" dirty="0"/>
          </a:p>
        </p:txBody>
      </p:sp>
      <p:sp>
        <p:nvSpPr>
          <p:cNvPr id="19" name="Text 12"/>
          <p:cNvSpPr/>
          <p:nvPr/>
        </p:nvSpPr>
        <p:spPr>
          <a:xfrm>
            <a:off x="4706466" y="2014463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00" dirty="0"/>
          </a:p>
        </p:txBody>
      </p:sp>
      <p:sp>
        <p:nvSpPr>
          <p:cNvPr id="20" name="Shape 13"/>
          <p:cNvSpPr/>
          <p:nvPr/>
        </p:nvSpPr>
        <p:spPr>
          <a:xfrm>
            <a:off x="4706466" y="2180853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1" name="Text 14"/>
          <p:cNvSpPr/>
          <p:nvPr/>
        </p:nvSpPr>
        <p:spPr>
          <a:xfrm>
            <a:off x="4706466" y="2262560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基层医疗深度参与</a:t>
            </a:r>
            <a:endParaRPr lang="zh-CN" sz="950" dirty="0"/>
          </a:p>
        </p:txBody>
      </p:sp>
      <p:sp>
        <p:nvSpPr>
          <p:cNvPr id="22" name="Text 15"/>
          <p:cNvSpPr/>
          <p:nvPr/>
        </p:nvSpPr>
        <p:spPr>
          <a:xfrm>
            <a:off x="4706466" y="2585145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00" dirty="0"/>
          </a:p>
        </p:txBody>
      </p:sp>
      <p:sp>
        <p:nvSpPr>
          <p:cNvPr id="23" name="Shape 16"/>
          <p:cNvSpPr/>
          <p:nvPr/>
        </p:nvSpPr>
        <p:spPr>
          <a:xfrm>
            <a:off x="4706466" y="2751534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4" name="Text 17"/>
          <p:cNvSpPr/>
          <p:nvPr/>
        </p:nvSpPr>
        <p:spPr>
          <a:xfrm>
            <a:off x="4706466" y="2833241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平台智能匹配调度</a:t>
            </a:r>
            <a:endParaRPr lang="zh-CN" sz="950" dirty="0"/>
          </a:p>
        </p:txBody>
      </p:sp>
      <p:sp>
        <p:nvSpPr>
          <p:cNvPr id="25" name="Text 18"/>
          <p:cNvSpPr/>
          <p:nvPr/>
        </p:nvSpPr>
        <p:spPr>
          <a:xfrm>
            <a:off x="4706466" y="3155826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00" dirty="0"/>
          </a:p>
        </p:txBody>
      </p:sp>
      <p:sp>
        <p:nvSpPr>
          <p:cNvPr id="26" name="Shape 19"/>
          <p:cNvSpPr/>
          <p:nvPr/>
        </p:nvSpPr>
        <p:spPr>
          <a:xfrm>
            <a:off x="4706466" y="3322216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7" name="Text 20"/>
          <p:cNvSpPr/>
          <p:nvPr/>
        </p:nvSpPr>
        <p:spPr>
          <a:xfrm>
            <a:off x="4706466" y="3403922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120后续接力转运</a:t>
            </a:r>
            <a:endParaRPr lang="zh-CN" sz="950" dirty="0"/>
          </a:p>
        </p:txBody>
      </p:sp>
      <p:sp>
        <p:nvSpPr>
          <p:cNvPr id="28" name="Text 21"/>
          <p:cNvSpPr/>
          <p:nvPr/>
        </p:nvSpPr>
        <p:spPr>
          <a:xfrm>
            <a:off x="4706466" y="3726507"/>
            <a:ext cx="212675" cy="13290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800" dirty="0"/>
          </a:p>
        </p:txBody>
      </p:sp>
      <p:sp>
        <p:nvSpPr>
          <p:cNvPr id="29" name="Shape 22"/>
          <p:cNvSpPr/>
          <p:nvPr/>
        </p:nvSpPr>
        <p:spPr>
          <a:xfrm>
            <a:off x="4706466" y="3892897"/>
            <a:ext cx="391871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0" name="Text 23"/>
          <p:cNvSpPr/>
          <p:nvPr/>
        </p:nvSpPr>
        <p:spPr>
          <a:xfrm>
            <a:off x="4706466" y="3974604"/>
            <a:ext cx="3918719" cy="1564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全过程信息实时同步</a:t>
            </a:r>
            <a:endParaRPr lang="zh-CN" sz="950" dirty="0"/>
          </a:p>
        </p:txBody>
      </p:sp>
      <p:sp>
        <p:nvSpPr>
          <p:cNvPr id="31" name="Shape 24"/>
          <p:cNvSpPr/>
          <p:nvPr/>
        </p:nvSpPr>
        <p:spPr>
          <a:xfrm>
            <a:off x="523577" y="4405164"/>
            <a:ext cx="8096845" cy="371475"/>
          </a:xfrm>
          <a:prstGeom prst="roundRect">
            <a:avLst>
              <a:gd name="adj" fmla="val 12026"/>
            </a:avLst>
          </a:prstGeom>
          <a:solidFill>
            <a:srgbClr val="F9D2EB"/>
          </a:solidFill>
          <a:ln/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9915" y="4549750"/>
            <a:ext cx="132904" cy="10633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69156" y="4518124"/>
            <a:ext cx="8102129" cy="1541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1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紧急响应需要充分利用距离老人最近的基层资源，将第一响应时间压缩到最短，再由120进行后续接力。</a:t>
            </a:r>
            <a:endParaRPr lang="zh-CN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2191"/>
            <a:ext cx="8096845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"180系统"：社区医生先行，120后续接力</a:t>
            </a:r>
            <a:endParaRPr lang="zh-CN" sz="1450" dirty="0"/>
          </a:p>
        </p:txBody>
      </p:sp>
      <p:sp>
        <p:nvSpPr>
          <p:cNvPr id="3" name="Text 1"/>
          <p:cNvSpPr/>
          <p:nvPr/>
        </p:nvSpPr>
        <p:spPr>
          <a:xfrm>
            <a:off x="523577" y="713929"/>
            <a:ext cx="855404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教材案例提出了一种县域特色紧急响应链路，将社区医生资源纳入紧急响应体系，实现基层医疗与急救的高效协同。本机制为教材案例中的县域应急设计，不作为全国统一标准。</a:t>
            </a:r>
            <a:endParaRPr lang="zh-CN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871240"/>
            <a:ext cx="7837512" cy="29409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5840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处置或转院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496033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上门评估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14321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匹配医生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532610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识别信息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018512" y="3104984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一键呼救</a:t>
            </a:r>
            <a:endParaRPr lang="zh-CN" sz="1350" dirty="0"/>
          </a:p>
        </p:txBody>
      </p:sp>
      <p:sp>
        <p:nvSpPr>
          <p:cNvPr id="10" name="Shape 7"/>
          <p:cNvSpPr/>
          <p:nvPr/>
        </p:nvSpPr>
        <p:spPr>
          <a:xfrm>
            <a:off x="523577" y="3866852"/>
            <a:ext cx="4024089" cy="422895"/>
          </a:xfrm>
          <a:prstGeom prst="roundRect">
            <a:avLst>
              <a:gd name="adj" fmla="val 79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08112" y="3951387"/>
            <a:ext cx="3855021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⏱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缩短第一响应时间</a:t>
            </a:r>
            <a:endParaRPr lang="zh-CN" sz="700" dirty="0"/>
          </a:p>
        </p:txBody>
      </p:sp>
      <p:sp>
        <p:nvSpPr>
          <p:cNvPr id="12" name="Text 9"/>
          <p:cNvSpPr/>
          <p:nvPr/>
        </p:nvSpPr>
        <p:spPr>
          <a:xfrm>
            <a:off x="608112" y="4102522"/>
            <a:ext cx="3855021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利用就近社区医生资源实现快速到达</a:t>
            </a:r>
            <a:endParaRPr lang="zh-CN" sz="600" dirty="0"/>
          </a:p>
        </p:txBody>
      </p:sp>
      <p:sp>
        <p:nvSpPr>
          <p:cNvPr id="13" name="Shape 10"/>
          <p:cNvSpPr/>
          <p:nvPr/>
        </p:nvSpPr>
        <p:spPr>
          <a:xfrm>
            <a:off x="4596259" y="3866852"/>
            <a:ext cx="4024164" cy="422895"/>
          </a:xfrm>
          <a:prstGeom prst="roundRect">
            <a:avLst>
              <a:gd name="adj" fmla="val 79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680793" y="3951387"/>
            <a:ext cx="3855095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利用基层医疗资源</a:t>
            </a:r>
            <a:endParaRPr lang="zh-CN" sz="700" dirty="0"/>
          </a:p>
        </p:txBody>
      </p:sp>
      <p:sp>
        <p:nvSpPr>
          <p:cNvPr id="15" name="Text 12"/>
          <p:cNvSpPr/>
          <p:nvPr/>
        </p:nvSpPr>
        <p:spPr>
          <a:xfrm>
            <a:off x="4680793" y="4102522"/>
            <a:ext cx="385509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充分发挥乡镇卫生院和签约医生的服务能力</a:t>
            </a:r>
            <a:endParaRPr lang="zh-CN" sz="600" dirty="0"/>
          </a:p>
        </p:txBody>
      </p:sp>
      <p:sp>
        <p:nvSpPr>
          <p:cNvPr id="16" name="Shape 13"/>
          <p:cNvSpPr/>
          <p:nvPr/>
        </p:nvSpPr>
        <p:spPr>
          <a:xfrm>
            <a:off x="523577" y="4338340"/>
            <a:ext cx="4024089" cy="422895"/>
          </a:xfrm>
          <a:prstGeom prst="roundRect">
            <a:avLst>
              <a:gd name="adj" fmla="val 79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08112" y="4422874"/>
            <a:ext cx="3855021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🚑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减少不必要出车</a:t>
            </a:r>
            <a:endParaRPr lang="zh-CN" sz="700" dirty="0"/>
          </a:p>
        </p:txBody>
      </p:sp>
      <p:sp>
        <p:nvSpPr>
          <p:cNvPr id="18" name="Text 15"/>
          <p:cNvSpPr/>
          <p:nvPr/>
        </p:nvSpPr>
        <p:spPr>
          <a:xfrm>
            <a:off x="608112" y="4574009"/>
            <a:ext cx="3855021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经初步评估后再决策是否呼叫120</a:t>
            </a:r>
            <a:endParaRPr lang="zh-CN" sz="600" dirty="0"/>
          </a:p>
        </p:txBody>
      </p:sp>
      <p:sp>
        <p:nvSpPr>
          <p:cNvPr id="19" name="Shape 16"/>
          <p:cNvSpPr/>
          <p:nvPr/>
        </p:nvSpPr>
        <p:spPr>
          <a:xfrm>
            <a:off x="4596259" y="4338340"/>
            <a:ext cx="4024164" cy="422895"/>
          </a:xfrm>
          <a:prstGeom prst="roundRect">
            <a:avLst>
              <a:gd name="adj" fmla="val 79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4680793" y="4422874"/>
            <a:ext cx="3855095" cy="122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信息连续性保障</a:t>
            </a:r>
            <a:endParaRPr lang="zh-CN" sz="700" dirty="0"/>
          </a:p>
        </p:txBody>
      </p:sp>
      <p:sp>
        <p:nvSpPr>
          <p:cNvPr id="21" name="Text 18"/>
          <p:cNvSpPr/>
          <p:nvPr/>
        </p:nvSpPr>
        <p:spPr>
          <a:xfrm>
            <a:off x="4680793" y="4574009"/>
            <a:ext cx="385509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全程记录确保转诊信息不断链</a:t>
            </a:r>
            <a:endParaRPr lang="zh-CN" sz="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9314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四类服务触点构成养老服务的线下入口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39875"/>
            <a:ext cx="809684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县域养老服务网络的线下实体触点由四类场所构成，共同形成"固定设施＋流动服务＋居家上门"的完整服务体系，并统一接入县域智慧养老平台。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2305943"/>
            <a:ext cx="1102816" cy="6815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3151138"/>
            <a:ext cx="190142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3422154"/>
            <a:ext cx="1901428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解决老人就近吃饭问题，是老人进入养老服务网络的高频入口。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8642" y="2305943"/>
            <a:ext cx="1102816" cy="68155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88642" y="3151138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老年食堂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2588642" y="3422154"/>
            <a:ext cx="190150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承担乡镇级集中供餐和配送，是养老服务供餐运营体系的核心节点。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3781" y="2305943"/>
            <a:ext cx="1102816" cy="68155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53781" y="3151138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日间照料中心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4653781" y="3422154"/>
            <a:ext cx="190150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提供日间休息、康复训练、文娱活动和健康监测，白天有人照料，晚上回家生活。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8920" y="2305943"/>
            <a:ext cx="1102816" cy="68155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18920" y="3151138"/>
            <a:ext cx="190150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上门服务</a:t>
            </a:r>
            <a:endParaRPr lang="zh-CN" sz="1200" dirty="0"/>
          </a:p>
        </p:txBody>
      </p:sp>
      <p:sp>
        <p:nvSpPr>
          <p:cNvPr id="15" name="Text 9"/>
          <p:cNvSpPr/>
          <p:nvPr/>
        </p:nvSpPr>
        <p:spPr>
          <a:xfrm>
            <a:off x="6718920" y="3422154"/>
            <a:ext cx="1901503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把助洁、助浴、助医和助行送进老人家庭，是平台能力直达老人的最后一步。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97601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助餐点：离老人最近的就餐入口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1688157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助餐点的核心职能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3952577" y="2011561"/>
            <a:ext cx="21742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就近取餐与集中用餐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送餐登记与补贴核销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老人状态日常观察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服务需求主动发现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服务数据实时上传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6450955" y="1688157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设计需要同时考虑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450955" y="2011561"/>
            <a:ext cx="21742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空间位置与无障碍通行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取餐和就餐动线流畅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智能结算终端配置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补贴身份识别系统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餐品留样与食品安全管理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3952577" y="3434655"/>
            <a:ext cx="4667845" cy="732830"/>
          </a:xfrm>
          <a:prstGeom prst="roundRect">
            <a:avLst>
              <a:gd name="adj" fmla="val 7503"/>
            </a:avLst>
          </a:prstGeom>
          <a:solidFill>
            <a:srgbClr val="F9D2EB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472" y="3621732"/>
            <a:ext cx="163637" cy="13089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378003" y="3598218"/>
            <a:ext cx="411152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助餐点不只是吃饭场所。它是老人进入县域养老服务网络最重要的高频入口——每一次用餐都是需求发现、状态观察和服务连接的机会。</a:t>
            </a:r>
            <a:endParaRPr lang="zh-CN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7428"/>
            <a:ext cx="8096845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老年食堂：乡镇级供餐与配送中心</a:t>
            </a:r>
            <a:endParaRPr lang="zh-CN" sz="1450" dirty="0"/>
          </a:p>
        </p:txBody>
      </p:sp>
      <p:sp>
        <p:nvSpPr>
          <p:cNvPr id="3" name="Text 1"/>
          <p:cNvSpPr/>
          <p:nvPr/>
        </p:nvSpPr>
        <p:spPr>
          <a:xfrm>
            <a:off x="523577" y="709166"/>
            <a:ext cx="8554045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老年食堂既是空间设施，也是一个完整的供餐运营系统，需要连接县域平台、助餐点、老人档案、补贴系统、配送人员和食品安全管理体系。</a:t>
            </a:r>
            <a:endParaRPr lang="zh-CN" sz="6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866477"/>
            <a:ext cx="7837512" cy="294099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85840" y="310022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补贴结算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5496033" y="310022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配送与堂食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4014321" y="310022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集中烹饪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2532610" y="310022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营养配餐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1018512" y="3100222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食材采购</a:t>
            </a:r>
            <a:endParaRPr lang="zh-CN" sz="13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3862090"/>
            <a:ext cx="4024089" cy="427658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50974" y="3951387"/>
            <a:ext cx="3807396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供餐功能</a:t>
            </a:r>
            <a:endParaRPr lang="zh-CN" sz="700" dirty="0"/>
          </a:p>
        </p:txBody>
      </p:sp>
      <p:sp>
        <p:nvSpPr>
          <p:cNvPr id="12" name="Text 8"/>
          <p:cNvSpPr/>
          <p:nvPr/>
        </p:nvSpPr>
        <p:spPr>
          <a:xfrm>
            <a:off x="650974" y="4097759"/>
            <a:ext cx="3807396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集中烹饪、堂食接待、特殊餐食定制、营养配餐设计</a:t>
            </a:r>
            <a:endParaRPr lang="zh-CN" sz="60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6259" y="3862090"/>
            <a:ext cx="4024164" cy="42765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723656" y="3951387"/>
            <a:ext cx="3807470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配送功能</a:t>
            </a:r>
            <a:endParaRPr lang="zh-CN" sz="700" dirty="0"/>
          </a:p>
        </p:txBody>
      </p:sp>
      <p:sp>
        <p:nvSpPr>
          <p:cNvPr id="15" name="Text 10"/>
          <p:cNvSpPr/>
          <p:nvPr/>
        </p:nvSpPr>
        <p:spPr>
          <a:xfrm>
            <a:off x="4723656" y="4097759"/>
            <a:ext cx="3807470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向周边助餐点配送热食，覆盖分散老人用餐需求</a:t>
            </a:r>
            <a:endParaRPr lang="zh-CN" sz="60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577" y="4338340"/>
            <a:ext cx="4024089" cy="42765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50974" y="4427637"/>
            <a:ext cx="3807396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安全管理</a:t>
            </a:r>
            <a:endParaRPr lang="zh-CN" sz="700" dirty="0"/>
          </a:p>
        </p:txBody>
      </p:sp>
      <p:sp>
        <p:nvSpPr>
          <p:cNvPr id="18" name="Text 12"/>
          <p:cNvSpPr/>
          <p:nvPr/>
        </p:nvSpPr>
        <p:spPr>
          <a:xfrm>
            <a:off x="650974" y="4574009"/>
            <a:ext cx="3807396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食品留样记录、食材溯源管理、卫生合规监控</a:t>
            </a:r>
            <a:endParaRPr lang="zh-CN" sz="60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596259" y="4338340"/>
            <a:ext cx="4024164" cy="427658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4723656" y="4427637"/>
            <a:ext cx="3807470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平台连接</a:t>
            </a:r>
            <a:endParaRPr lang="zh-CN" sz="700" dirty="0"/>
          </a:p>
        </p:txBody>
      </p:sp>
      <p:sp>
        <p:nvSpPr>
          <p:cNvPr id="21" name="Text 14"/>
          <p:cNvSpPr/>
          <p:nvPr/>
        </p:nvSpPr>
        <p:spPr>
          <a:xfrm>
            <a:off x="4723656" y="4574009"/>
            <a:ext cx="3807470" cy="102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7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补贴系统对接、老人档案关联、运营数据实时上传</a:t>
            </a:r>
            <a:endParaRPr lang="zh-CN" sz="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7130"/>
            <a:ext cx="8096845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日间照料中心：白天有人照料，晚上回家生活</a:t>
            </a:r>
            <a:endParaRPr lang="zh-CN" sz="1450" dirty="0"/>
          </a:p>
        </p:txBody>
      </p:sp>
      <p:sp>
        <p:nvSpPr>
          <p:cNvPr id="3" name="Text 1"/>
          <p:cNvSpPr/>
          <p:nvPr/>
        </p:nvSpPr>
        <p:spPr>
          <a:xfrm>
            <a:off x="523577" y="733127"/>
            <a:ext cx="3951163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主要服务内容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898996"/>
            <a:ext cx="3951163" cy="7009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日间休息与临时照护</a:t>
            </a:r>
            <a:endParaRPr lang="zh-CN" sz="600" dirty="0"/>
          </a:p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康复训练与功能维持</a:t>
            </a:r>
            <a:endParaRPr lang="zh-CN" sz="600" dirty="0"/>
          </a:p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文娱活动与社交支持</a:t>
            </a:r>
            <a:endParaRPr lang="zh-CN" sz="600" dirty="0"/>
          </a:p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健康监测与数据记录</a:t>
            </a:r>
            <a:endParaRPr lang="zh-CN" sz="600" dirty="0"/>
          </a:p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助餐与营养支持</a:t>
            </a:r>
            <a:endParaRPr lang="zh-CN" sz="600" dirty="0"/>
          </a:p>
          <a:p>
            <a:pPr algn="l" marL="121920" indent="-121920">
              <a:lnSpc>
                <a:spcPct val="107000"/>
              </a:lnSpc>
              <a:buSzPct val="100000"/>
              <a:buChar char="•"/>
            </a:pPr>
            <a:r>
              <a:rPr lang="zh-CN" altLang="en-US" sz="6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家庭照护支持与指导</a:t>
            </a:r>
            <a:endParaRPr lang="zh-CN" sz="600" dirty="0"/>
          </a:p>
        </p:txBody>
      </p:sp>
      <p:sp>
        <p:nvSpPr>
          <p:cNvPr id="5" name="Text 3"/>
          <p:cNvSpPr/>
          <p:nvPr/>
        </p:nvSpPr>
        <p:spPr>
          <a:xfrm>
            <a:off x="4674022" y="733127"/>
            <a:ext cx="3951163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空间功能分区配置</a:t>
            </a:r>
            <a:endParaRPr lang="zh-CN" sz="700" dirty="0"/>
          </a:p>
        </p:txBody>
      </p:sp>
      <p:sp>
        <p:nvSpPr>
          <p:cNvPr id="6" name="Shape 4"/>
          <p:cNvSpPr/>
          <p:nvPr/>
        </p:nvSpPr>
        <p:spPr>
          <a:xfrm>
            <a:off x="4674022" y="905024"/>
            <a:ext cx="1951286" cy="286345"/>
          </a:xfrm>
          <a:prstGeom prst="roundRect">
            <a:avLst>
              <a:gd name="adj" fmla="val 117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58556" y="989558"/>
            <a:ext cx="1782217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休息区</a:t>
            </a:r>
            <a:endParaRPr lang="zh-CN" sz="700" dirty="0"/>
          </a:p>
        </p:txBody>
      </p:sp>
      <p:sp>
        <p:nvSpPr>
          <p:cNvPr id="8" name="Shape 6"/>
          <p:cNvSpPr/>
          <p:nvPr/>
        </p:nvSpPr>
        <p:spPr>
          <a:xfrm>
            <a:off x="6673900" y="905024"/>
            <a:ext cx="1951286" cy="286345"/>
          </a:xfrm>
          <a:prstGeom prst="roundRect">
            <a:avLst>
              <a:gd name="adj" fmla="val 117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758434" y="989558"/>
            <a:ext cx="1782217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活动区</a:t>
            </a:r>
            <a:endParaRPr lang="zh-CN" sz="700" dirty="0"/>
          </a:p>
        </p:txBody>
      </p:sp>
      <p:sp>
        <p:nvSpPr>
          <p:cNvPr id="10" name="Shape 8"/>
          <p:cNvSpPr/>
          <p:nvPr/>
        </p:nvSpPr>
        <p:spPr>
          <a:xfrm>
            <a:off x="4674022" y="1239962"/>
            <a:ext cx="1951286" cy="286345"/>
          </a:xfrm>
          <a:prstGeom prst="roundRect">
            <a:avLst>
              <a:gd name="adj" fmla="val 117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8556" y="1324496"/>
            <a:ext cx="1782217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康复区</a:t>
            </a:r>
            <a:endParaRPr lang="zh-CN" sz="700" dirty="0"/>
          </a:p>
        </p:txBody>
      </p:sp>
      <p:sp>
        <p:nvSpPr>
          <p:cNvPr id="12" name="Shape 10"/>
          <p:cNvSpPr/>
          <p:nvPr/>
        </p:nvSpPr>
        <p:spPr>
          <a:xfrm>
            <a:off x="6673900" y="1239962"/>
            <a:ext cx="1951286" cy="286345"/>
          </a:xfrm>
          <a:prstGeom prst="roundRect">
            <a:avLst>
              <a:gd name="adj" fmla="val 117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758434" y="1324496"/>
            <a:ext cx="1782217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餐饮区</a:t>
            </a:r>
            <a:endParaRPr lang="zh-CN" sz="700" dirty="0"/>
          </a:p>
        </p:txBody>
      </p:sp>
      <p:sp>
        <p:nvSpPr>
          <p:cNvPr id="14" name="Shape 12"/>
          <p:cNvSpPr/>
          <p:nvPr/>
        </p:nvSpPr>
        <p:spPr>
          <a:xfrm>
            <a:off x="4674022" y="1574899"/>
            <a:ext cx="1951286" cy="286345"/>
          </a:xfrm>
          <a:prstGeom prst="roundRect">
            <a:avLst>
              <a:gd name="adj" fmla="val 117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758556" y="1659434"/>
            <a:ext cx="1782217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健康监测区</a:t>
            </a:r>
            <a:endParaRPr lang="zh-CN" sz="700" dirty="0"/>
          </a:p>
        </p:txBody>
      </p:sp>
      <p:sp>
        <p:nvSpPr>
          <p:cNvPr id="16" name="Shape 14"/>
          <p:cNvSpPr/>
          <p:nvPr/>
        </p:nvSpPr>
        <p:spPr>
          <a:xfrm>
            <a:off x="6673900" y="1574899"/>
            <a:ext cx="1951286" cy="286345"/>
          </a:xfrm>
          <a:prstGeom prst="roundRect">
            <a:avLst>
              <a:gd name="adj" fmla="val 117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758434" y="1659434"/>
            <a:ext cx="1782217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无障碍卫生间</a:t>
            </a:r>
            <a:endParaRPr lang="zh-CN" sz="700" dirty="0"/>
          </a:p>
        </p:txBody>
      </p:sp>
      <p:sp>
        <p:nvSpPr>
          <p:cNvPr id="18" name="Text 16"/>
          <p:cNvSpPr/>
          <p:nvPr/>
        </p:nvSpPr>
        <p:spPr>
          <a:xfrm>
            <a:off x="523577" y="1988716"/>
            <a:ext cx="809684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平台需要记录的关键数据节点</a:t>
            </a:r>
            <a:endParaRPr lang="zh-CN" sz="700" dirty="0"/>
          </a:p>
        </p:txBody>
      </p:sp>
      <p:sp>
        <p:nvSpPr>
          <p:cNvPr id="19" name="Shape 17"/>
          <p:cNvSpPr/>
          <p:nvPr/>
        </p:nvSpPr>
        <p:spPr>
          <a:xfrm>
            <a:off x="523577" y="2178844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0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3292" y="2358330"/>
            <a:ext cx="119658" cy="119658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891257" y="2258616"/>
            <a:ext cx="772916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签到记录</a:t>
            </a:r>
            <a:endParaRPr lang="zh-CN" sz="700" dirty="0"/>
          </a:p>
        </p:txBody>
      </p:sp>
      <p:sp>
        <p:nvSpPr>
          <p:cNvPr id="22" name="Shape 19"/>
          <p:cNvSpPr/>
          <p:nvPr/>
        </p:nvSpPr>
        <p:spPr>
          <a:xfrm>
            <a:off x="523577" y="2706067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292" y="2885554"/>
            <a:ext cx="119658" cy="11965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891257" y="2785839"/>
            <a:ext cx="772916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健康数据</a:t>
            </a:r>
            <a:endParaRPr lang="zh-CN" sz="700" dirty="0"/>
          </a:p>
        </p:txBody>
      </p:sp>
      <p:sp>
        <p:nvSpPr>
          <p:cNvPr id="25" name="Shape 21"/>
          <p:cNvSpPr/>
          <p:nvPr/>
        </p:nvSpPr>
        <p:spPr>
          <a:xfrm>
            <a:off x="523577" y="3233291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3292" y="3412778"/>
            <a:ext cx="119658" cy="119658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891257" y="3313063"/>
            <a:ext cx="772916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活动参与</a:t>
            </a:r>
            <a:endParaRPr lang="zh-CN" sz="700" dirty="0"/>
          </a:p>
        </p:txBody>
      </p:sp>
      <p:sp>
        <p:nvSpPr>
          <p:cNvPr id="28" name="Shape 23"/>
          <p:cNvSpPr/>
          <p:nvPr/>
        </p:nvSpPr>
        <p:spPr>
          <a:xfrm>
            <a:off x="523577" y="3760515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23292" y="3940001"/>
            <a:ext cx="119658" cy="119658"/>
          </a:xfrm>
          <a:prstGeom prst="rect">
            <a:avLst/>
          </a:prstGeom>
        </p:spPr>
      </p:pic>
      <p:sp>
        <p:nvSpPr>
          <p:cNvPr id="30" name="Text 24"/>
          <p:cNvSpPr/>
          <p:nvPr/>
        </p:nvSpPr>
        <p:spPr>
          <a:xfrm>
            <a:off x="891257" y="3840287"/>
            <a:ext cx="772916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服务内容</a:t>
            </a:r>
            <a:endParaRPr lang="zh-CN" sz="700" dirty="0"/>
          </a:p>
        </p:txBody>
      </p:sp>
      <p:sp>
        <p:nvSpPr>
          <p:cNvPr id="31" name="Shape 25"/>
          <p:cNvSpPr/>
          <p:nvPr/>
        </p:nvSpPr>
        <p:spPr>
          <a:xfrm>
            <a:off x="523577" y="4287738"/>
            <a:ext cx="319088" cy="478631"/>
          </a:xfrm>
          <a:prstGeom prst="roundRect">
            <a:avLst>
              <a:gd name="adj" fmla="val 50000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3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3292" y="4467225"/>
            <a:ext cx="119658" cy="119658"/>
          </a:xfrm>
          <a:prstGeom prst="rect">
            <a:avLst/>
          </a:prstGeom>
        </p:spPr>
      </p:pic>
      <p:sp>
        <p:nvSpPr>
          <p:cNvPr id="33" name="Text 26"/>
          <p:cNvSpPr/>
          <p:nvPr/>
        </p:nvSpPr>
        <p:spPr>
          <a:xfrm>
            <a:off x="891257" y="4367510"/>
            <a:ext cx="7729165" cy="1172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异常事件</a:t>
            </a:r>
            <a:endParaRPr lang="zh-CN" sz="7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2832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上门服务：把平台能力送进老人家中</a:t>
            </a:r>
            <a:endParaRPr lang="zh-CN" sz="1900" dirty="0"/>
          </a:p>
        </p:txBody>
      </p:sp>
      <p:sp>
        <p:nvSpPr>
          <p:cNvPr id="3" name="Text 1"/>
          <p:cNvSpPr/>
          <p:nvPr/>
        </p:nvSpPr>
        <p:spPr>
          <a:xfrm>
            <a:off x="523577" y="907405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上门服务涵盖类型</a:t>
            </a:r>
            <a:endParaRPr lang="zh-CN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154237"/>
            <a:ext cx="260747" cy="2607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1518865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助洁 / 助浴</a:t>
            </a:r>
            <a:endParaRPr lang="zh-CN" sz="950" dirty="0"/>
          </a:p>
        </p:txBody>
      </p:sp>
      <p:sp>
        <p:nvSpPr>
          <p:cNvPr id="6" name="Text 3"/>
          <p:cNvSpPr/>
          <p:nvPr/>
        </p:nvSpPr>
        <p:spPr>
          <a:xfrm>
            <a:off x="523577" y="1755353"/>
            <a:ext cx="392117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家居清洁与个人卫生协助</a:t>
            </a:r>
            <a:endParaRPr lang="zh-CN" sz="8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2071539"/>
            <a:ext cx="260747" cy="2607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3577" y="2436168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助医 / 康复指导</a:t>
            </a:r>
            <a:endParaRPr lang="zh-CN" sz="950" dirty="0"/>
          </a:p>
        </p:txBody>
      </p:sp>
      <p:sp>
        <p:nvSpPr>
          <p:cNvPr id="9" name="Text 5"/>
          <p:cNvSpPr/>
          <p:nvPr/>
        </p:nvSpPr>
        <p:spPr>
          <a:xfrm>
            <a:off x="523577" y="2672655"/>
            <a:ext cx="392117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健康检查与康复训练支持</a:t>
            </a:r>
            <a:endParaRPr lang="zh-CN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988841"/>
            <a:ext cx="260747" cy="2607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77" y="3353470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送餐 / 代购</a:t>
            </a:r>
            <a:endParaRPr lang="zh-CN" sz="950" dirty="0"/>
          </a:p>
        </p:txBody>
      </p:sp>
      <p:sp>
        <p:nvSpPr>
          <p:cNvPr id="12" name="Text 7"/>
          <p:cNvSpPr/>
          <p:nvPr/>
        </p:nvSpPr>
        <p:spPr>
          <a:xfrm>
            <a:off x="523577" y="3589958"/>
            <a:ext cx="392117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生活物资采购与餐食配送</a:t>
            </a:r>
            <a:endParaRPr lang="zh-CN" sz="8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3906143"/>
            <a:ext cx="260747" cy="26074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23577" y="4270772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助行 / 主动关怀</a:t>
            </a:r>
            <a:endParaRPr lang="zh-CN" sz="950" dirty="0"/>
          </a:p>
        </p:txBody>
      </p:sp>
      <p:sp>
        <p:nvSpPr>
          <p:cNvPr id="15" name="Text 9"/>
          <p:cNvSpPr/>
          <p:nvPr/>
        </p:nvSpPr>
        <p:spPr>
          <a:xfrm>
            <a:off x="523577" y="4507260"/>
            <a:ext cx="392117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出行协助与定期主动探访</a:t>
            </a:r>
            <a:endParaRPr lang="zh-CN" sz="800" dirty="0"/>
          </a:p>
        </p:txBody>
      </p:sp>
      <p:sp>
        <p:nvSpPr>
          <p:cNvPr id="16" name="Text 10"/>
          <p:cNvSpPr/>
          <p:nvPr/>
        </p:nvSpPr>
        <p:spPr>
          <a:xfrm>
            <a:off x="4704011" y="907405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标准服务工单闭环</a:t>
            </a:r>
            <a:endParaRPr lang="zh-CN" sz="950" dirty="0"/>
          </a:p>
        </p:txBody>
      </p:sp>
      <p:sp>
        <p:nvSpPr>
          <p:cNvPr id="17" name="Text 11"/>
          <p:cNvSpPr/>
          <p:nvPr/>
        </p:nvSpPr>
        <p:spPr>
          <a:xfrm>
            <a:off x="4704011" y="1154237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00" dirty="0"/>
          </a:p>
        </p:txBody>
      </p:sp>
      <p:sp>
        <p:nvSpPr>
          <p:cNvPr id="18" name="Shape 12"/>
          <p:cNvSpPr/>
          <p:nvPr/>
        </p:nvSpPr>
        <p:spPr>
          <a:xfrm>
            <a:off x="4704011" y="1317203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3"/>
          <p:cNvSpPr/>
          <p:nvPr/>
        </p:nvSpPr>
        <p:spPr>
          <a:xfrm>
            <a:off x="4704011" y="1397868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老人或家属提出需求</a:t>
            </a:r>
            <a:endParaRPr lang="zh-CN" sz="950" dirty="0"/>
          </a:p>
        </p:txBody>
      </p:sp>
      <p:sp>
        <p:nvSpPr>
          <p:cNvPr id="20" name="Text 14"/>
          <p:cNvSpPr/>
          <p:nvPr/>
        </p:nvSpPr>
        <p:spPr>
          <a:xfrm>
            <a:off x="4704011" y="1712565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00" dirty="0"/>
          </a:p>
        </p:txBody>
      </p:sp>
      <p:sp>
        <p:nvSpPr>
          <p:cNvPr id="21" name="Shape 15"/>
          <p:cNvSpPr/>
          <p:nvPr/>
        </p:nvSpPr>
        <p:spPr>
          <a:xfrm>
            <a:off x="4704011" y="1875532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2" name="Text 16"/>
          <p:cNvSpPr/>
          <p:nvPr/>
        </p:nvSpPr>
        <p:spPr>
          <a:xfrm>
            <a:off x="4704011" y="1956197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平台审核与资源匹配</a:t>
            </a:r>
            <a:endParaRPr lang="zh-CN" sz="950" dirty="0"/>
          </a:p>
        </p:txBody>
      </p:sp>
      <p:sp>
        <p:nvSpPr>
          <p:cNvPr id="23" name="Text 17"/>
          <p:cNvSpPr/>
          <p:nvPr/>
        </p:nvSpPr>
        <p:spPr>
          <a:xfrm>
            <a:off x="4704011" y="2270894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00" dirty="0"/>
          </a:p>
        </p:txBody>
      </p:sp>
      <p:sp>
        <p:nvSpPr>
          <p:cNvPr id="24" name="Shape 18"/>
          <p:cNvSpPr/>
          <p:nvPr/>
        </p:nvSpPr>
        <p:spPr>
          <a:xfrm>
            <a:off x="4704011" y="2433861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5" name="Text 19"/>
          <p:cNvSpPr/>
          <p:nvPr/>
        </p:nvSpPr>
        <p:spPr>
          <a:xfrm>
            <a:off x="4704011" y="2514526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服务人员接单导航上门</a:t>
            </a:r>
            <a:endParaRPr lang="zh-CN" sz="950" dirty="0"/>
          </a:p>
        </p:txBody>
      </p:sp>
      <p:sp>
        <p:nvSpPr>
          <p:cNvPr id="26" name="Text 20"/>
          <p:cNvSpPr/>
          <p:nvPr/>
        </p:nvSpPr>
        <p:spPr>
          <a:xfrm>
            <a:off x="4704011" y="2829223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00" dirty="0"/>
          </a:p>
        </p:txBody>
      </p:sp>
      <p:sp>
        <p:nvSpPr>
          <p:cNvPr id="27" name="Shape 21"/>
          <p:cNvSpPr/>
          <p:nvPr/>
        </p:nvSpPr>
        <p:spPr>
          <a:xfrm>
            <a:off x="4704011" y="2992189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8" name="Text 22"/>
          <p:cNvSpPr/>
          <p:nvPr/>
        </p:nvSpPr>
        <p:spPr>
          <a:xfrm>
            <a:off x="4704011" y="3072854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签到并执行服务内容</a:t>
            </a:r>
            <a:endParaRPr lang="zh-CN" sz="950" dirty="0"/>
          </a:p>
        </p:txBody>
      </p:sp>
      <p:sp>
        <p:nvSpPr>
          <p:cNvPr id="29" name="Text 23"/>
          <p:cNvSpPr/>
          <p:nvPr/>
        </p:nvSpPr>
        <p:spPr>
          <a:xfrm>
            <a:off x="4704011" y="3387551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800" dirty="0"/>
          </a:p>
        </p:txBody>
      </p:sp>
      <p:sp>
        <p:nvSpPr>
          <p:cNvPr id="30" name="Shape 24"/>
          <p:cNvSpPr/>
          <p:nvPr/>
        </p:nvSpPr>
        <p:spPr>
          <a:xfrm>
            <a:off x="4704011" y="3550518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1" name="Text 25"/>
          <p:cNvSpPr/>
          <p:nvPr/>
        </p:nvSpPr>
        <p:spPr>
          <a:xfrm>
            <a:off x="4704011" y="3631183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老人或家属评价确认</a:t>
            </a:r>
            <a:endParaRPr lang="zh-CN" sz="950" dirty="0"/>
          </a:p>
        </p:txBody>
      </p:sp>
      <p:sp>
        <p:nvSpPr>
          <p:cNvPr id="32" name="Text 26"/>
          <p:cNvSpPr/>
          <p:nvPr/>
        </p:nvSpPr>
        <p:spPr>
          <a:xfrm>
            <a:off x="4704011" y="3945880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800" dirty="0"/>
          </a:p>
        </p:txBody>
      </p:sp>
      <p:sp>
        <p:nvSpPr>
          <p:cNvPr id="33" name="Shape 27"/>
          <p:cNvSpPr/>
          <p:nvPr/>
        </p:nvSpPr>
        <p:spPr>
          <a:xfrm>
            <a:off x="4704011" y="4108847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4" name="Text 28"/>
          <p:cNvSpPr/>
          <p:nvPr/>
        </p:nvSpPr>
        <p:spPr>
          <a:xfrm>
            <a:off x="4704011" y="4189512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工单归档数据上传</a:t>
            </a:r>
            <a:endParaRPr lang="zh-CN" sz="9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0508"/>
            <a:ext cx="8096845" cy="258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智慧养老平台需要具备四层架构</a:t>
            </a:r>
            <a:endParaRPr lang="zh-CN" sz="1600" dirty="0"/>
          </a:p>
        </p:txBody>
      </p:sp>
      <p:sp>
        <p:nvSpPr>
          <p:cNvPr id="3" name="Text 1"/>
          <p:cNvSpPr/>
          <p:nvPr/>
        </p:nvSpPr>
        <p:spPr>
          <a:xfrm>
            <a:off x="523577" y="747340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县域智慧养老平台的整体架构从底层感知到顶层应用，形成"感知→连接→汇聚→分析→调度→服务"的完整数据与业务流转链路。</a:t>
            </a:r>
            <a:endParaRPr lang="zh-CN" sz="6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931366"/>
            <a:ext cx="6553200" cy="36576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655418"/>
            <a:ext cx="8554045" cy="1175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1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四层架构确保底层设备数据能够可靠传输、统一汇聚，并通过三类中台（数据中台、算法中台、业务中台）转化为面向不同角色的应用服务能力。</a:t>
            </a:r>
            <a:endParaRPr lang="zh-CN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362620"/>
            <a:ext cx="4667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项目五：从单一产品走向县域服务系统</a:t>
            </a:r>
            <a:endParaRPr lang="zh-CN" sz="2000" dirty="0"/>
          </a:p>
        </p:txBody>
      </p:sp>
      <p:sp>
        <p:nvSpPr>
          <p:cNvPr id="4" name="Text 1"/>
          <p:cNvSpPr/>
          <p:nvPr/>
        </p:nvSpPr>
        <p:spPr>
          <a:xfrm>
            <a:off x="3952577" y="905842"/>
            <a:ext cx="22016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前序项目聚焦</a:t>
            </a:r>
            <a:endParaRPr lang="zh-CN" sz="10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93207" y="1169603"/>
            <a:ext cx="162595" cy="16259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304779" y="1166217"/>
            <a:ext cx="184948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单个适老产品设计</a:t>
            </a:r>
            <a:endParaRPr lang="zh-CN" sz="10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93207" y="1677628"/>
            <a:ext cx="162595" cy="16259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304779" y="1674242"/>
            <a:ext cx="184948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智能安全设备开发</a:t>
            </a:r>
            <a:endParaRPr lang="zh-CN" sz="10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93207" y="2185653"/>
            <a:ext cx="162595" cy="16259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304779" y="2182267"/>
            <a:ext cx="184948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养老机构智能化</a:t>
            </a:r>
            <a:endParaRPr lang="zh-CN" sz="100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993207" y="2693677"/>
            <a:ext cx="162595" cy="162595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304779" y="2690292"/>
            <a:ext cx="184948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情感陪护机器人</a:t>
            </a:r>
            <a:endParaRPr lang="zh-CN" sz="1000" dirty="0"/>
          </a:p>
        </p:txBody>
      </p:sp>
      <p:sp>
        <p:nvSpPr>
          <p:cNvPr id="13" name="Text 6"/>
          <p:cNvSpPr/>
          <p:nvPr/>
        </p:nvSpPr>
        <p:spPr>
          <a:xfrm>
            <a:off x="6423496" y="905842"/>
            <a:ext cx="22016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项目五的能力跃升</a:t>
            </a:r>
            <a:endParaRPr lang="zh-CN" sz="1000" dirty="0"/>
          </a:p>
        </p:txBody>
      </p:sp>
      <p:sp>
        <p:nvSpPr>
          <p:cNvPr id="14" name="Shape 7"/>
          <p:cNvSpPr/>
          <p:nvPr/>
        </p:nvSpPr>
        <p:spPr>
          <a:xfrm>
            <a:off x="6423496" y="1166217"/>
            <a:ext cx="108347" cy="650453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8"/>
          <p:cNvSpPr/>
          <p:nvPr/>
        </p:nvSpPr>
        <p:spPr>
          <a:xfrm>
            <a:off x="6621587" y="1274564"/>
            <a:ext cx="200359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产品设计</a:t>
            </a:r>
            <a:endParaRPr lang="zh-CN" sz="1000" dirty="0"/>
          </a:p>
        </p:txBody>
      </p:sp>
      <p:sp>
        <p:nvSpPr>
          <p:cNvPr id="16" name="Text 9"/>
          <p:cNvSpPr/>
          <p:nvPr/>
        </p:nvSpPr>
        <p:spPr>
          <a:xfrm>
            <a:off x="6621587" y="1523702"/>
            <a:ext cx="2003599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单台设备，单个老人</a:t>
            </a:r>
            <a:endParaRPr lang="zh-CN" sz="850" dirty="0"/>
          </a:p>
        </p:txBody>
      </p:sp>
      <p:sp>
        <p:nvSpPr>
          <p:cNvPr id="17" name="Shape 10"/>
          <p:cNvSpPr/>
          <p:nvPr/>
        </p:nvSpPr>
        <p:spPr>
          <a:xfrm>
            <a:off x="6586091" y="1906414"/>
            <a:ext cx="108347" cy="650453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1"/>
          <p:cNvSpPr/>
          <p:nvPr/>
        </p:nvSpPr>
        <p:spPr>
          <a:xfrm>
            <a:off x="6784181" y="2014761"/>
            <a:ext cx="1841004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系统设计</a:t>
            </a:r>
            <a:endParaRPr lang="zh-CN" sz="1000" dirty="0"/>
          </a:p>
        </p:txBody>
      </p:sp>
      <p:sp>
        <p:nvSpPr>
          <p:cNvPr id="19" name="Text 12"/>
          <p:cNvSpPr/>
          <p:nvPr/>
        </p:nvSpPr>
        <p:spPr>
          <a:xfrm>
            <a:off x="6784181" y="2263899"/>
            <a:ext cx="184100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一个机构，一类老人</a:t>
            </a:r>
            <a:endParaRPr lang="zh-CN" sz="850" dirty="0"/>
          </a:p>
        </p:txBody>
      </p:sp>
      <p:sp>
        <p:nvSpPr>
          <p:cNvPr id="20" name="Shape 13"/>
          <p:cNvSpPr/>
          <p:nvPr/>
        </p:nvSpPr>
        <p:spPr>
          <a:xfrm>
            <a:off x="6748686" y="2646611"/>
            <a:ext cx="108347" cy="650453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4"/>
          <p:cNvSpPr/>
          <p:nvPr/>
        </p:nvSpPr>
        <p:spPr>
          <a:xfrm>
            <a:off x="6946776" y="2754957"/>
            <a:ext cx="167840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服务网络设计</a:t>
            </a:r>
            <a:endParaRPr lang="zh-CN" sz="1000" dirty="0"/>
          </a:p>
        </p:txBody>
      </p:sp>
      <p:sp>
        <p:nvSpPr>
          <p:cNvPr id="22" name="Text 15"/>
          <p:cNvSpPr/>
          <p:nvPr/>
        </p:nvSpPr>
        <p:spPr>
          <a:xfrm>
            <a:off x="6946776" y="3004096"/>
            <a:ext cx="1678409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平台、终端与服务协同</a:t>
            </a:r>
            <a:endParaRPr lang="zh-CN" sz="850" dirty="0"/>
          </a:p>
        </p:txBody>
      </p:sp>
      <p:sp>
        <p:nvSpPr>
          <p:cNvPr id="23" name="Shape 16"/>
          <p:cNvSpPr/>
          <p:nvPr/>
        </p:nvSpPr>
        <p:spPr>
          <a:xfrm>
            <a:off x="6911280" y="3386807"/>
            <a:ext cx="108347" cy="650453"/>
          </a:xfrm>
          <a:prstGeom prst="roundRect">
            <a:avLst>
              <a:gd name="adj" fmla="val 42025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17"/>
          <p:cNvSpPr/>
          <p:nvPr/>
        </p:nvSpPr>
        <p:spPr>
          <a:xfrm>
            <a:off x="7109371" y="3495154"/>
            <a:ext cx="1515814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区域级工程交付</a:t>
            </a:r>
            <a:endParaRPr lang="zh-CN" sz="1000" dirty="0"/>
          </a:p>
        </p:txBody>
      </p:sp>
      <p:sp>
        <p:nvSpPr>
          <p:cNvPr id="25" name="Text 18"/>
          <p:cNvSpPr/>
          <p:nvPr/>
        </p:nvSpPr>
        <p:spPr>
          <a:xfrm>
            <a:off x="7109371" y="3744292"/>
            <a:ext cx="151581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覆盖县、乡、村的服务体系</a:t>
            </a:r>
            <a:endParaRPr lang="zh-CN" sz="850" dirty="0"/>
          </a:p>
        </p:txBody>
      </p:sp>
      <p:sp>
        <p:nvSpPr>
          <p:cNvPr id="26" name="Shape 19"/>
          <p:cNvSpPr/>
          <p:nvPr/>
        </p:nvSpPr>
        <p:spPr>
          <a:xfrm>
            <a:off x="3952577" y="4239220"/>
            <a:ext cx="4667845" cy="541660"/>
          </a:xfrm>
          <a:prstGeom prst="roundRect">
            <a:avLst>
              <a:gd name="adj" fmla="val 8406"/>
            </a:avLst>
          </a:prstGeom>
          <a:solidFill>
            <a:srgbClr val="F9D2EB"/>
          </a:solidFill>
          <a:ln/>
        </p:spPr>
      </p:sp>
      <p:pic>
        <p:nvPicPr>
          <p:cNvPr id="27" name="Image 5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60924" y="4384625"/>
            <a:ext cx="135508" cy="108347"/>
          </a:xfrm>
          <a:prstGeom prst="rect">
            <a:avLst/>
          </a:prstGeom>
        </p:spPr>
      </p:pic>
      <p:sp>
        <p:nvSpPr>
          <p:cNvPr id="28" name="Text 20"/>
          <p:cNvSpPr/>
          <p:nvPr/>
        </p:nvSpPr>
        <p:spPr>
          <a:xfrm>
            <a:off x="4304779" y="4356050"/>
            <a:ext cx="4207297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本项目设计的不只是一台产品，而是一套覆盖县、乡、村的养老服务体系——从单台设备升级到平台、终端、服务和运营网络的系统工程。</a:t>
            </a:r>
            <a:endParaRPr lang="zh-CN" sz="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1418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五类终端协同服务同一位老人</a:t>
            </a:r>
            <a:endParaRPr lang="zh-CN" sz="2250" dirty="0"/>
          </a:p>
        </p:txBody>
      </p:sp>
      <p:sp>
        <p:nvSpPr>
          <p:cNvPr id="3" name="Text 1"/>
          <p:cNvSpPr/>
          <p:nvPr/>
        </p:nvSpPr>
        <p:spPr>
          <a:xfrm>
            <a:off x="523577" y="982489"/>
            <a:ext cx="855404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平台服务通过五类终端触达不同角色，统一围绕同一位老人的档案与服务记录展开协同，确保各方信息一致、权责清晰。</a:t>
            </a:r>
            <a:endParaRPr lang="zh-CN" sz="950" dirty="0"/>
          </a:p>
        </p:txBody>
      </p:sp>
      <p:sp>
        <p:nvSpPr>
          <p:cNvPr id="4" name="Shape 2"/>
          <p:cNvSpPr/>
          <p:nvPr/>
        </p:nvSpPr>
        <p:spPr>
          <a:xfrm>
            <a:off x="523577" y="1302023"/>
            <a:ext cx="2622203" cy="1367805"/>
          </a:xfrm>
          <a:prstGeom prst="roundRect">
            <a:avLst>
              <a:gd name="adj" fmla="val 37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1049" y="1429494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52252" y="1530697"/>
            <a:ext cx="165646" cy="16564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1049" y="1912665"/>
            <a:ext cx="2367260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民政管理端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651049" y="2162101"/>
            <a:ext cx="2367260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查看全县服务资源、补贴发放、工单状态和整体运营情况，支持决策与监管。</a:t>
            </a:r>
            <a:endParaRPr lang="zh-CN" sz="950" dirty="0"/>
          </a:p>
        </p:txBody>
      </p:sp>
      <p:sp>
        <p:nvSpPr>
          <p:cNvPr id="9" name="Shape 6"/>
          <p:cNvSpPr/>
          <p:nvPr/>
        </p:nvSpPr>
        <p:spPr>
          <a:xfrm>
            <a:off x="3260824" y="1302023"/>
            <a:ext cx="2622277" cy="1367805"/>
          </a:xfrm>
          <a:prstGeom prst="roundRect">
            <a:avLst>
              <a:gd name="adj" fmla="val 37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388296" y="1429494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89499" y="1530697"/>
            <a:ext cx="165646" cy="16564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388296" y="1912665"/>
            <a:ext cx="236733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机构运营端</a:t>
            </a:r>
            <a:endParaRPr lang="zh-CN" sz="1100" dirty="0"/>
          </a:p>
        </p:txBody>
      </p:sp>
      <p:sp>
        <p:nvSpPr>
          <p:cNvPr id="13" name="Text 9"/>
          <p:cNvSpPr/>
          <p:nvPr/>
        </p:nvSpPr>
        <p:spPr>
          <a:xfrm>
            <a:off x="3388296" y="2162101"/>
            <a:ext cx="2367335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管理设施床位、人员排班、服务任务和机构内部运营数据。</a:t>
            </a:r>
            <a:endParaRPr lang="zh-CN" sz="950" dirty="0"/>
          </a:p>
        </p:txBody>
      </p:sp>
      <p:sp>
        <p:nvSpPr>
          <p:cNvPr id="14" name="Shape 10"/>
          <p:cNvSpPr/>
          <p:nvPr/>
        </p:nvSpPr>
        <p:spPr>
          <a:xfrm>
            <a:off x="5998146" y="1302023"/>
            <a:ext cx="2622277" cy="1367805"/>
          </a:xfrm>
          <a:prstGeom prst="roundRect">
            <a:avLst>
              <a:gd name="adj" fmla="val 37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125617" y="1429494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26820" y="1530697"/>
            <a:ext cx="165646" cy="16564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25617" y="1912665"/>
            <a:ext cx="2367335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社区与乡镇端</a:t>
            </a:r>
            <a:endParaRPr lang="zh-CN" sz="1100" dirty="0"/>
          </a:p>
        </p:txBody>
      </p:sp>
      <p:sp>
        <p:nvSpPr>
          <p:cNvPr id="18" name="Text 13"/>
          <p:cNvSpPr/>
          <p:nvPr/>
        </p:nvSpPr>
        <p:spPr>
          <a:xfrm>
            <a:off x="6125617" y="2162101"/>
            <a:ext cx="2367335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发现辖区老人需求、派发服务任务、协调调度本地资源。</a:t>
            </a:r>
            <a:endParaRPr lang="zh-CN" sz="950" dirty="0"/>
          </a:p>
        </p:txBody>
      </p:sp>
      <p:sp>
        <p:nvSpPr>
          <p:cNvPr id="19" name="Shape 14"/>
          <p:cNvSpPr/>
          <p:nvPr/>
        </p:nvSpPr>
        <p:spPr>
          <a:xfrm>
            <a:off x="523577" y="2784872"/>
            <a:ext cx="3990901" cy="1367805"/>
          </a:xfrm>
          <a:prstGeom prst="roundRect">
            <a:avLst>
              <a:gd name="adj" fmla="val 37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51049" y="2912343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2252" y="3013546"/>
            <a:ext cx="165646" cy="16564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51049" y="3395514"/>
            <a:ext cx="373595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家属端</a:t>
            </a:r>
            <a:endParaRPr lang="zh-CN" sz="1100" dirty="0"/>
          </a:p>
        </p:txBody>
      </p:sp>
      <p:sp>
        <p:nvSpPr>
          <p:cNvPr id="23" name="Text 17"/>
          <p:cNvSpPr/>
          <p:nvPr/>
        </p:nvSpPr>
        <p:spPr>
          <a:xfrm>
            <a:off x="651049" y="3644950"/>
            <a:ext cx="373595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查询老人服务状态、预约服务项目、查看服务结果并在线评价。</a:t>
            </a:r>
            <a:endParaRPr lang="zh-CN" sz="950" dirty="0"/>
          </a:p>
        </p:txBody>
      </p:sp>
      <p:sp>
        <p:nvSpPr>
          <p:cNvPr id="24" name="Shape 18"/>
          <p:cNvSpPr/>
          <p:nvPr/>
        </p:nvSpPr>
        <p:spPr>
          <a:xfrm>
            <a:off x="4629522" y="2784872"/>
            <a:ext cx="3990901" cy="1367805"/>
          </a:xfrm>
          <a:prstGeom prst="roundRect">
            <a:avLst>
              <a:gd name="adj" fmla="val 376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756993" y="2912343"/>
            <a:ext cx="368126" cy="368126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58196" y="3013546"/>
            <a:ext cx="165646" cy="16564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756993" y="3395514"/>
            <a:ext cx="373595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老人端</a:t>
            </a:r>
            <a:endParaRPr lang="zh-CN" sz="1100" dirty="0"/>
          </a:p>
        </p:txBody>
      </p:sp>
      <p:sp>
        <p:nvSpPr>
          <p:cNvPr id="28" name="Text 21"/>
          <p:cNvSpPr/>
          <p:nvPr/>
        </p:nvSpPr>
        <p:spPr>
          <a:xfrm>
            <a:off x="4756993" y="3644950"/>
            <a:ext cx="3735958" cy="380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通过电话、小程序、智能终端或适老化界面提出需求、接收服务通知。</a:t>
            </a:r>
            <a:endParaRPr lang="zh-CN" sz="950" dirty="0"/>
          </a:p>
        </p:txBody>
      </p:sp>
      <p:sp>
        <p:nvSpPr>
          <p:cNvPr id="29" name="Shape 22"/>
          <p:cNvSpPr/>
          <p:nvPr/>
        </p:nvSpPr>
        <p:spPr>
          <a:xfrm>
            <a:off x="523577" y="4282083"/>
            <a:ext cx="8096845" cy="469999"/>
          </a:xfrm>
          <a:prstGeom prst="roundRect">
            <a:avLst>
              <a:gd name="adj" fmla="val 10967"/>
            </a:avLst>
          </a:prstGeom>
          <a:solidFill>
            <a:srgbClr val="F9D2EB"/>
          </a:solidFill>
          <a:ln/>
        </p:spPr>
      </p:sp>
      <p:pic>
        <p:nvPicPr>
          <p:cNvPr id="30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6286" y="4451896"/>
            <a:ext cx="153367" cy="122709"/>
          </a:xfrm>
          <a:prstGeom prst="rect">
            <a:avLst/>
          </a:prstGeom>
        </p:spPr>
      </p:pic>
      <p:sp>
        <p:nvSpPr>
          <p:cNvPr id="31" name="Text 23"/>
          <p:cNvSpPr/>
          <p:nvPr/>
        </p:nvSpPr>
        <p:spPr>
          <a:xfrm>
            <a:off x="922362" y="4427786"/>
            <a:ext cx="8032552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五端协同原则：统一老人档案、统一服务目录、统一工单状态、统一评价结果，不同角色拥有不同权限——确保服务一致性与数据完整性。</a:t>
            </a:r>
            <a:endParaRPr lang="zh-CN" sz="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034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本项目最终要完成什么任务？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862385"/>
            <a:ext cx="8554045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本项目既要规划县域养老服务体系，也要设计平台、终端、空间和运营流程，是一项覆盖研究、规划、设计、工程与验证的综合性交付任务。</a:t>
            </a:r>
            <a:endParaRPr lang="zh-CN" sz="8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21866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5196"/>
            <a:ext cx="8096845" cy="2225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项目最终交付八项成果</a:t>
            </a:r>
            <a:endParaRPr lang="zh-CN" sz="1400" dirty="0"/>
          </a:p>
        </p:txBody>
      </p:sp>
      <p:sp>
        <p:nvSpPr>
          <p:cNvPr id="3" name="Text 1"/>
          <p:cNvSpPr/>
          <p:nvPr/>
        </p:nvSpPr>
        <p:spPr>
          <a:xfrm>
            <a:off x="523577" y="685205"/>
            <a:ext cx="8554045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本项目要求完成八项可交付成果，涵盖调研报告、架构定义、设计手册、配置方案、界面设计、流程文档、AI辅助过程和汇报材料，形成完整的工程交付体系。</a:t>
            </a:r>
            <a:endParaRPr lang="zh-CN" sz="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829866"/>
            <a:ext cx="8096845" cy="45407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25301" y="985986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879500" y="915070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县域养老服务网络调研报告</a:t>
            </a:r>
            <a:endParaRPr lang="zh-CN" sz="700" dirty="0"/>
          </a:p>
        </p:txBody>
      </p:sp>
      <p:sp>
        <p:nvSpPr>
          <p:cNvPr id="7" name="Text 4"/>
          <p:cNvSpPr/>
          <p:nvPr/>
        </p:nvSpPr>
        <p:spPr>
          <a:xfrm>
            <a:off x="879500" y="1052587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现状分析、问题诊断与服务需求地图</a:t>
            </a:r>
            <a:endParaRPr lang="zh-CN" sz="5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327621"/>
            <a:ext cx="8096845" cy="4540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5301" y="1483742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79500" y="1412825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县域智慧养老平台架构定义书</a:t>
            </a:r>
            <a:endParaRPr lang="zh-CN" sz="700" dirty="0"/>
          </a:p>
        </p:txBody>
      </p:sp>
      <p:sp>
        <p:nvSpPr>
          <p:cNvPr id="11" name="Text 7"/>
          <p:cNvSpPr/>
          <p:nvPr/>
        </p:nvSpPr>
        <p:spPr>
          <a:xfrm>
            <a:off x="879500" y="1550343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四层架构、中台设计与系统模块说明</a:t>
            </a:r>
            <a:endParaRPr lang="zh-CN" sz="5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1825377"/>
            <a:ext cx="8096845" cy="4540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25301" y="1981498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850" dirty="0"/>
          </a:p>
        </p:txBody>
      </p:sp>
      <p:sp>
        <p:nvSpPr>
          <p:cNvPr id="14" name="Text 9"/>
          <p:cNvSpPr/>
          <p:nvPr/>
        </p:nvSpPr>
        <p:spPr>
          <a:xfrm>
            <a:off x="879500" y="1910581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养老服务触点设计手册</a:t>
            </a:r>
            <a:endParaRPr lang="zh-CN" sz="700" dirty="0"/>
          </a:p>
        </p:txBody>
      </p:sp>
      <p:sp>
        <p:nvSpPr>
          <p:cNvPr id="15" name="Text 10"/>
          <p:cNvSpPr/>
          <p:nvPr/>
        </p:nvSpPr>
        <p:spPr>
          <a:xfrm>
            <a:off x="879500" y="2048098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四类触点的空间、流程与终端设计规范</a:t>
            </a:r>
            <a:endParaRPr lang="zh-CN" sz="5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323133"/>
            <a:ext cx="8096845" cy="454075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25301" y="2479253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850" dirty="0"/>
          </a:p>
        </p:txBody>
      </p:sp>
      <p:sp>
        <p:nvSpPr>
          <p:cNvPr id="18" name="Text 12"/>
          <p:cNvSpPr/>
          <p:nvPr/>
        </p:nvSpPr>
        <p:spPr>
          <a:xfrm>
            <a:off x="879500" y="2408337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养老终端产品配置与布点方案</a:t>
            </a:r>
            <a:endParaRPr lang="zh-CN" sz="700" dirty="0"/>
          </a:p>
        </p:txBody>
      </p:sp>
      <p:sp>
        <p:nvSpPr>
          <p:cNvPr id="19" name="Text 13"/>
          <p:cNvSpPr/>
          <p:nvPr/>
        </p:nvSpPr>
        <p:spPr>
          <a:xfrm>
            <a:off x="879500" y="2545854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设备选型、BOM清单与安装要求</a:t>
            </a:r>
            <a:endParaRPr lang="zh-CN" sz="550" dirty="0"/>
          </a:p>
        </p:txBody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2820888"/>
            <a:ext cx="8096845" cy="454075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25301" y="2977009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850" dirty="0"/>
          </a:p>
        </p:txBody>
      </p:sp>
      <p:sp>
        <p:nvSpPr>
          <p:cNvPr id="22" name="Text 15"/>
          <p:cNvSpPr/>
          <p:nvPr/>
        </p:nvSpPr>
        <p:spPr>
          <a:xfrm>
            <a:off x="879500" y="2906092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多端协同界面设计方案</a:t>
            </a:r>
            <a:endParaRPr lang="zh-CN" sz="700" dirty="0"/>
          </a:p>
        </p:txBody>
      </p:sp>
      <p:sp>
        <p:nvSpPr>
          <p:cNvPr id="23" name="Text 16"/>
          <p:cNvSpPr/>
          <p:nvPr/>
        </p:nvSpPr>
        <p:spPr>
          <a:xfrm>
            <a:off x="879500" y="3043610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五类终端的交互原型与适老化设计</a:t>
            </a:r>
            <a:endParaRPr lang="zh-CN" sz="55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3577" y="3318644"/>
            <a:ext cx="8096845" cy="454075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25301" y="3474765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</a:t>
            </a:r>
            <a:endParaRPr lang="en-US" sz="850" dirty="0"/>
          </a:p>
        </p:txBody>
      </p:sp>
      <p:sp>
        <p:nvSpPr>
          <p:cNvPr id="26" name="Text 18"/>
          <p:cNvSpPr/>
          <p:nvPr/>
        </p:nvSpPr>
        <p:spPr>
          <a:xfrm>
            <a:off x="879500" y="3403848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运营服务流程设计文档</a:t>
            </a:r>
            <a:endParaRPr lang="zh-CN" sz="700" dirty="0"/>
          </a:p>
        </p:txBody>
      </p:sp>
      <p:sp>
        <p:nvSpPr>
          <p:cNvPr id="27" name="Text 19"/>
          <p:cNvSpPr/>
          <p:nvPr/>
        </p:nvSpPr>
        <p:spPr>
          <a:xfrm>
            <a:off x="879500" y="3541365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服务工单、补贴核销与运营标准流程</a:t>
            </a:r>
            <a:endParaRPr lang="zh-CN" sz="550" dirty="0"/>
          </a:p>
        </p:txBody>
      </p:sp>
      <p:pic>
        <p:nvPicPr>
          <p:cNvPr id="28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3816400"/>
            <a:ext cx="8096845" cy="454075"/>
          </a:xfrm>
          <a:prstGeom prst="rect">
            <a:avLst/>
          </a:prstGeom>
        </p:spPr>
      </p:pic>
      <p:sp>
        <p:nvSpPr>
          <p:cNvPr id="29" name="Text 20"/>
          <p:cNvSpPr/>
          <p:nvPr/>
        </p:nvSpPr>
        <p:spPr>
          <a:xfrm>
            <a:off x="625301" y="3972520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7</a:t>
            </a:r>
            <a:endParaRPr lang="en-US" sz="850" dirty="0"/>
          </a:p>
        </p:txBody>
      </p:sp>
      <p:sp>
        <p:nvSpPr>
          <p:cNvPr id="30" name="Text 21"/>
          <p:cNvSpPr/>
          <p:nvPr/>
        </p:nvSpPr>
        <p:spPr>
          <a:xfrm>
            <a:off x="879500" y="3901604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AI辅助设计过程文档</a:t>
            </a:r>
            <a:endParaRPr lang="zh-CN" sz="700" dirty="0"/>
          </a:p>
        </p:txBody>
      </p:sp>
      <p:sp>
        <p:nvSpPr>
          <p:cNvPr id="31" name="Text 22"/>
          <p:cNvSpPr/>
          <p:nvPr/>
        </p:nvSpPr>
        <p:spPr>
          <a:xfrm>
            <a:off x="879500" y="4039121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AI工具使用记录、提示词与生成内容归档</a:t>
            </a:r>
            <a:endParaRPr lang="zh-CN" sz="550" dirty="0"/>
          </a:p>
        </p:txBody>
      </p:sp>
      <p:pic>
        <p:nvPicPr>
          <p:cNvPr id="32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23577" y="4314155"/>
            <a:ext cx="8096845" cy="454075"/>
          </a:xfrm>
          <a:prstGeom prst="rect">
            <a:avLst/>
          </a:prstGeom>
        </p:spPr>
      </p:pic>
      <p:sp>
        <p:nvSpPr>
          <p:cNvPr id="33" name="Text 23"/>
          <p:cNvSpPr/>
          <p:nvPr/>
        </p:nvSpPr>
        <p:spPr>
          <a:xfrm>
            <a:off x="625301" y="4470276"/>
            <a:ext cx="113481" cy="14183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8</a:t>
            </a:r>
            <a:endParaRPr lang="en-US" sz="850" dirty="0"/>
          </a:p>
        </p:txBody>
      </p:sp>
      <p:sp>
        <p:nvSpPr>
          <p:cNvPr id="34" name="Text 24"/>
          <p:cNvSpPr/>
          <p:nvPr/>
        </p:nvSpPr>
        <p:spPr>
          <a:xfrm>
            <a:off x="879500" y="4399359"/>
            <a:ext cx="7655719" cy="1113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项目汇报PPT与活页工作页归档</a:t>
            </a:r>
            <a:endParaRPr lang="zh-CN" sz="700" dirty="0"/>
          </a:p>
        </p:txBody>
      </p:sp>
      <p:sp>
        <p:nvSpPr>
          <p:cNvPr id="35" name="Text 25"/>
          <p:cNvSpPr/>
          <p:nvPr/>
        </p:nvSpPr>
        <p:spPr>
          <a:xfrm>
            <a:off x="879500" y="4536877"/>
            <a:ext cx="7655719" cy="954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5000"/>
              </a:lnSpc>
              <a:buNone/>
            </a:pPr>
            <a:r>
              <a:rPr lang="zh-CN" altLang="en-US" sz="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完整成果展示材料与课程过程性记录</a:t>
            </a:r>
            <a:endParaRPr lang="zh-CN" sz="5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51111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项目团队需要哪些岗位？</a:t>
            </a:r>
            <a:endParaRPr lang="zh-CN" sz="2250" dirty="0"/>
          </a:p>
        </p:txBody>
      </p:sp>
      <p:sp>
        <p:nvSpPr>
          <p:cNvPr id="3" name="Text 1"/>
          <p:cNvSpPr/>
          <p:nvPr/>
        </p:nvSpPr>
        <p:spPr>
          <a:xfrm>
            <a:off x="523577" y="1142181"/>
            <a:ext cx="855404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本项目建议按七类职能岗位组建项目团队，每个岗位承担明确的专业职责，并围绕"县域智慧养老项目"这一中心共同协作交付。</a:t>
            </a:r>
            <a:endParaRPr lang="zh-CN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461715"/>
            <a:ext cx="306809" cy="30680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1912293"/>
            <a:ext cx="260307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项目经理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523577" y="2161729"/>
            <a:ext cx="260307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负责计划制定、进度管控、版本协同与成果归档</a:t>
            </a:r>
            <a:endParaRPr lang="zh-CN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0424" y="1461715"/>
            <a:ext cx="306809" cy="30680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0424" y="1912293"/>
            <a:ext cx="260307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县域服务网络规划</a:t>
            </a:r>
            <a:endParaRPr lang="zh-CN" sz="1100" dirty="0"/>
          </a:p>
        </p:txBody>
      </p:sp>
      <p:sp>
        <p:nvSpPr>
          <p:cNvPr id="9" name="Text 5"/>
          <p:cNvSpPr/>
          <p:nvPr/>
        </p:nvSpPr>
        <p:spPr>
          <a:xfrm>
            <a:off x="3270424" y="2161729"/>
            <a:ext cx="260307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地图分析、三级网络、服务圈规划与设施选址</a:t>
            </a:r>
            <a:endParaRPr lang="zh-CN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7270" y="1461715"/>
            <a:ext cx="306809" cy="30680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17270" y="1912293"/>
            <a:ext cx="260307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平台与系统架构</a:t>
            </a:r>
            <a:endParaRPr lang="zh-CN" sz="1100" dirty="0"/>
          </a:p>
        </p:txBody>
      </p:sp>
      <p:sp>
        <p:nvSpPr>
          <p:cNvPr id="12" name="Text 7"/>
          <p:cNvSpPr/>
          <p:nvPr/>
        </p:nvSpPr>
        <p:spPr>
          <a:xfrm>
            <a:off x="6017270" y="2161729"/>
            <a:ext cx="260307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四层架构设计、数据中台、工单系统与多端协同</a:t>
            </a:r>
            <a:endParaRPr lang="zh-CN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581945"/>
            <a:ext cx="306809" cy="30680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23577" y="3032522"/>
            <a:ext cx="260307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服务触点设计</a:t>
            </a:r>
            <a:endParaRPr lang="zh-CN" sz="1100" dirty="0"/>
          </a:p>
        </p:txBody>
      </p:sp>
      <p:sp>
        <p:nvSpPr>
          <p:cNvPr id="15" name="Text 9"/>
          <p:cNvSpPr/>
          <p:nvPr/>
        </p:nvSpPr>
        <p:spPr>
          <a:xfrm>
            <a:off x="523577" y="3281958"/>
            <a:ext cx="260307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助餐点、食堂、日间照料和上门服务空间与流程</a:t>
            </a:r>
            <a:endParaRPr lang="zh-CN" sz="95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0424" y="2581945"/>
            <a:ext cx="306809" cy="306809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270424" y="3032522"/>
            <a:ext cx="260307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终端与工程配置</a:t>
            </a:r>
            <a:endParaRPr lang="zh-CN" sz="1100" dirty="0"/>
          </a:p>
        </p:txBody>
      </p:sp>
      <p:sp>
        <p:nvSpPr>
          <p:cNvPr id="18" name="Text 11"/>
          <p:cNvSpPr/>
          <p:nvPr/>
        </p:nvSpPr>
        <p:spPr>
          <a:xfrm>
            <a:off x="3270424" y="3281958"/>
            <a:ext cx="260307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设备选型、布点方案、BOM清单与安装要求</a:t>
            </a:r>
            <a:endParaRPr lang="zh-CN" sz="95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17270" y="2581945"/>
            <a:ext cx="306809" cy="306809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6017270" y="3032522"/>
            <a:ext cx="260307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交互与运营流程</a:t>
            </a:r>
            <a:endParaRPr lang="zh-CN" sz="1100" dirty="0"/>
          </a:p>
        </p:txBody>
      </p:sp>
      <p:sp>
        <p:nvSpPr>
          <p:cNvPr id="21" name="Text 13"/>
          <p:cNvSpPr/>
          <p:nvPr/>
        </p:nvSpPr>
        <p:spPr>
          <a:xfrm>
            <a:off x="6017270" y="3281958"/>
            <a:ext cx="260307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多端界面设计、服务旅程、工单与补贴流程</a:t>
            </a:r>
            <a:endParaRPr lang="zh-CN" sz="950" dirty="0"/>
          </a:p>
        </p:txBody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3702174"/>
            <a:ext cx="306809" cy="306809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523577" y="4152751"/>
            <a:ext cx="2603078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测试验证</a:t>
            </a:r>
            <a:endParaRPr lang="zh-CN" sz="1100" dirty="0"/>
          </a:p>
        </p:txBody>
      </p:sp>
      <p:sp>
        <p:nvSpPr>
          <p:cNvPr id="24" name="Text 15"/>
          <p:cNvSpPr/>
          <p:nvPr/>
        </p:nvSpPr>
        <p:spPr>
          <a:xfrm>
            <a:off x="523577" y="4402187"/>
            <a:ext cx="2603078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试点测试、数据分析、问题整改与验收材料准备</a:t>
            </a:r>
            <a:endParaRPr lang="zh-CN" sz="9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5745"/>
            <a:ext cx="8096845" cy="2766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18学时如何推进项目？</a:t>
            </a:r>
            <a:endParaRPr lang="zh-CN" sz="1700" dirty="0"/>
          </a:p>
        </p:txBody>
      </p:sp>
      <p:sp>
        <p:nvSpPr>
          <p:cNvPr id="3" name="Text 1"/>
          <p:cNvSpPr/>
          <p:nvPr/>
        </p:nvSpPr>
        <p:spPr>
          <a:xfrm>
            <a:off x="523577" y="777627"/>
            <a:ext cx="8096845" cy="258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本项目共设18学时（学时分配：3＋3＋5＋4＋3），分五个阶段推进，设置三次质量门，采用"项目交付＋人才交付"双维度评价。</a:t>
            </a:r>
            <a:endParaRPr lang="zh-CN" sz="7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i="1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注：本版课件学时按"3＋3＋5＋4＋3"=18学时计；教材正式定稿时如调整为其他分配方案，请同步修订正文。</a:t>
            </a:r>
            <a:endParaRPr lang="zh-CN" sz="700" dirty="0"/>
          </a:p>
        </p:txBody>
      </p:sp>
      <p:sp>
        <p:nvSpPr>
          <p:cNvPr id="4" name="Shape 2"/>
          <p:cNvSpPr/>
          <p:nvPr/>
        </p:nvSpPr>
        <p:spPr>
          <a:xfrm>
            <a:off x="4567238" y="1112341"/>
            <a:ext cx="9525" cy="2676823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4193418" y="1213396"/>
            <a:ext cx="28225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4466146" y="1112341"/>
            <a:ext cx="211708" cy="211708"/>
          </a:xfrm>
          <a:prstGeom prst="roundRect">
            <a:avLst>
              <a:gd name="adj" fmla="val 186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05548" y="1135149"/>
            <a:ext cx="132829" cy="1660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23577" y="1144637"/>
            <a:ext cx="357797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阶段一｜用户调研</a:t>
            </a:r>
            <a:endParaRPr lang="zh-CN" sz="850" dirty="0"/>
          </a:p>
        </p:txBody>
      </p:sp>
      <p:sp>
        <p:nvSpPr>
          <p:cNvPr id="9" name="Text 7"/>
          <p:cNvSpPr/>
          <p:nvPr/>
        </p:nvSpPr>
        <p:spPr>
          <a:xfrm>
            <a:off x="523577" y="1323603"/>
            <a:ext cx="3577977" cy="258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3学时</a:t>
            </a:r>
            <a:endParaRPr lang="zh-CN" sz="700" dirty="0"/>
          </a:p>
          <a:p>
            <a:pPr algn="r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输出：县域养老服务网络调研报告</a:t>
            </a:r>
            <a:endParaRPr lang="zh-CN" sz="700" dirty="0"/>
          </a:p>
        </p:txBody>
      </p:sp>
      <p:sp>
        <p:nvSpPr>
          <p:cNvPr id="10" name="Shape 8"/>
          <p:cNvSpPr/>
          <p:nvPr/>
        </p:nvSpPr>
        <p:spPr>
          <a:xfrm>
            <a:off x="4668329" y="1724918"/>
            <a:ext cx="28225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4466146" y="1623864"/>
            <a:ext cx="211708" cy="211708"/>
          </a:xfrm>
          <a:prstGeom prst="roundRect">
            <a:avLst>
              <a:gd name="adj" fmla="val 186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05548" y="1646672"/>
            <a:ext cx="132829" cy="1660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5042446" y="1656159"/>
            <a:ext cx="357797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阶段二｜概念设计</a:t>
            </a:r>
            <a:endParaRPr lang="zh-CN" sz="850" dirty="0"/>
          </a:p>
        </p:txBody>
      </p:sp>
      <p:sp>
        <p:nvSpPr>
          <p:cNvPr id="14" name="Text 12"/>
          <p:cNvSpPr/>
          <p:nvPr/>
        </p:nvSpPr>
        <p:spPr>
          <a:xfrm>
            <a:off x="5042446" y="1835125"/>
            <a:ext cx="3577977" cy="3879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3学时</a:t>
            </a:r>
            <a:endParaRPr lang="zh-CN" sz="7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输出：服务网络、选址和平台架构概念方案</a:t>
            </a:r>
            <a:endParaRPr lang="zh-CN" sz="7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✓ 概念验收</a:t>
            </a:r>
            <a:endParaRPr lang="zh-CN" sz="700" dirty="0"/>
          </a:p>
        </p:txBody>
      </p:sp>
      <p:sp>
        <p:nvSpPr>
          <p:cNvPr id="15" name="Shape 13"/>
          <p:cNvSpPr/>
          <p:nvPr/>
        </p:nvSpPr>
        <p:spPr>
          <a:xfrm>
            <a:off x="4193418" y="2185020"/>
            <a:ext cx="28225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66146" y="2083966"/>
            <a:ext cx="211708" cy="211708"/>
          </a:xfrm>
          <a:prstGeom prst="roundRect">
            <a:avLst>
              <a:gd name="adj" fmla="val 186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505548" y="2106774"/>
            <a:ext cx="132829" cy="1660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523577" y="2116262"/>
            <a:ext cx="357797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阶段三｜深化设计</a:t>
            </a:r>
            <a:endParaRPr lang="zh-CN" sz="850" dirty="0"/>
          </a:p>
        </p:txBody>
      </p:sp>
      <p:sp>
        <p:nvSpPr>
          <p:cNvPr id="19" name="Text 17"/>
          <p:cNvSpPr/>
          <p:nvPr/>
        </p:nvSpPr>
        <p:spPr>
          <a:xfrm>
            <a:off x="523577" y="2295227"/>
            <a:ext cx="3577977" cy="2586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5学时</a:t>
            </a:r>
            <a:endParaRPr lang="zh-CN" sz="700" dirty="0"/>
          </a:p>
          <a:p>
            <a:pPr algn="r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输出：空间图纸、设备清单、服务流程和多端界面原型</a:t>
            </a:r>
            <a:endParaRPr lang="zh-CN" sz="700" dirty="0"/>
          </a:p>
        </p:txBody>
      </p:sp>
      <p:sp>
        <p:nvSpPr>
          <p:cNvPr id="20" name="Shape 18"/>
          <p:cNvSpPr/>
          <p:nvPr/>
        </p:nvSpPr>
        <p:spPr>
          <a:xfrm>
            <a:off x="4668329" y="2645122"/>
            <a:ext cx="28225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4466146" y="2544068"/>
            <a:ext cx="211708" cy="211708"/>
          </a:xfrm>
          <a:prstGeom prst="roundRect">
            <a:avLst>
              <a:gd name="adj" fmla="val 186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05548" y="2566876"/>
            <a:ext cx="132829" cy="1660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5042446" y="2576364"/>
            <a:ext cx="357797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阶段四｜工程验证</a:t>
            </a:r>
            <a:endParaRPr lang="zh-CN" sz="850" dirty="0"/>
          </a:p>
        </p:txBody>
      </p:sp>
      <p:sp>
        <p:nvSpPr>
          <p:cNvPr id="24" name="Text 22"/>
          <p:cNvSpPr/>
          <p:nvPr/>
        </p:nvSpPr>
        <p:spPr>
          <a:xfrm>
            <a:off x="5042446" y="2755329"/>
            <a:ext cx="3577977" cy="3879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7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输出：试点测试、用户反馈和优化报告</a:t>
            </a:r>
            <a:endParaRPr lang="zh-CN" sz="7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✓ 工程验收</a:t>
            </a:r>
            <a:endParaRPr lang="zh-CN" sz="700" dirty="0"/>
          </a:p>
        </p:txBody>
      </p:sp>
      <p:sp>
        <p:nvSpPr>
          <p:cNvPr id="25" name="Shape 23"/>
          <p:cNvSpPr/>
          <p:nvPr/>
        </p:nvSpPr>
        <p:spPr>
          <a:xfrm>
            <a:off x="4193418" y="3105224"/>
            <a:ext cx="282253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4466146" y="3004170"/>
            <a:ext cx="211708" cy="211708"/>
          </a:xfrm>
          <a:prstGeom prst="roundRect">
            <a:avLst>
              <a:gd name="adj" fmla="val 186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505548" y="3026978"/>
            <a:ext cx="132829" cy="166018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23577" y="3036466"/>
            <a:ext cx="3577977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阶段五｜汇报展示</a:t>
            </a:r>
            <a:endParaRPr lang="zh-CN" sz="850" dirty="0"/>
          </a:p>
        </p:txBody>
      </p:sp>
      <p:sp>
        <p:nvSpPr>
          <p:cNvPr id="29" name="Text 27"/>
          <p:cNvSpPr/>
          <p:nvPr/>
        </p:nvSpPr>
        <p:spPr>
          <a:xfrm>
            <a:off x="523577" y="3215432"/>
            <a:ext cx="3577977" cy="3879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3学时</a:t>
            </a:r>
            <a:endParaRPr lang="zh-CN" sz="700" dirty="0"/>
          </a:p>
          <a:p>
            <a:pPr algn="r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输出：完整项目成果、汇报PPT和答辩材料</a:t>
            </a:r>
            <a:endParaRPr lang="zh-CN" sz="700" dirty="0"/>
          </a:p>
          <a:p>
            <a:pPr algn="r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✓ 终审验收</a:t>
            </a:r>
            <a:endParaRPr lang="zh-CN" sz="700" dirty="0"/>
          </a:p>
        </p:txBody>
      </p:sp>
      <p:sp>
        <p:nvSpPr>
          <p:cNvPr id="30" name="Shape 28"/>
          <p:cNvSpPr/>
          <p:nvPr/>
        </p:nvSpPr>
        <p:spPr>
          <a:xfrm>
            <a:off x="455861" y="3865215"/>
            <a:ext cx="4069110" cy="912465"/>
          </a:xfrm>
          <a:prstGeom prst="roundRect">
            <a:avLst>
              <a:gd name="adj" fmla="val 7425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549920" y="3932783"/>
            <a:ext cx="3880991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评价方式</a:t>
            </a:r>
            <a:endParaRPr lang="zh-CN" sz="850" dirty="0"/>
          </a:p>
        </p:txBody>
      </p:sp>
      <p:sp>
        <p:nvSpPr>
          <p:cNvPr id="32" name="Text 30"/>
          <p:cNvSpPr/>
          <p:nvPr/>
        </p:nvSpPr>
        <p:spPr>
          <a:xfrm>
            <a:off x="549920" y="4138761"/>
            <a:ext cx="3880991" cy="5781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项目交付 60%</a:t>
            </a:r>
            <a:endParaRPr lang="zh-CN" sz="700" dirty="0"/>
          </a:p>
          <a:p>
            <a:pPr algn="l" indent="0" marL="0">
              <a:lnSpc>
                <a:spcPct val="115000"/>
              </a:lnSpc>
              <a:spcAft>
                <a:spcPts val="450"/>
              </a:spcAft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八项成果完成质量</a:t>
            </a:r>
            <a:endParaRPr lang="zh-CN" sz="7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人才交付 40%</a:t>
            </a:r>
            <a:endParaRPr lang="zh-CN" sz="700" dirty="0"/>
          </a:p>
          <a:p>
            <a:pPr algn="l" indent="0" marL="0">
              <a:lnSpc>
                <a:spcPct val="115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团队协作与专业成长</a:t>
            </a:r>
            <a:endParaRPr lang="zh-CN" sz="700" dirty="0"/>
          </a:p>
        </p:txBody>
      </p:sp>
      <p:sp>
        <p:nvSpPr>
          <p:cNvPr id="33" name="Text 31"/>
          <p:cNvSpPr/>
          <p:nvPr/>
        </p:nvSpPr>
        <p:spPr>
          <a:xfrm>
            <a:off x="4691509" y="3932783"/>
            <a:ext cx="3933676" cy="1384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三次质量门</a:t>
            </a:r>
            <a:endParaRPr lang="zh-CN" sz="850" dirty="0"/>
          </a:p>
        </p:txBody>
      </p:sp>
      <p:sp>
        <p:nvSpPr>
          <p:cNvPr id="34" name="Text 32"/>
          <p:cNvSpPr/>
          <p:nvPr/>
        </p:nvSpPr>
        <p:spPr>
          <a:xfrm>
            <a:off x="4691509" y="4138761"/>
            <a:ext cx="3933676" cy="43532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概念验收</a:t>
            </a:r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：阶段二结束，确认方向正确</a:t>
            </a:r>
            <a:endParaRPr lang="zh-CN" sz="700" dirty="0"/>
          </a:p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工程验收</a:t>
            </a:r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：阶段四结束，确认技术可行</a:t>
            </a:r>
            <a:endParaRPr lang="zh-CN" sz="700" dirty="0"/>
          </a:p>
          <a:p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终审验收</a:t>
            </a:r>
            <a:pPr algn="l" marL="142240" indent="-142240">
              <a:lnSpc>
                <a:spcPct val="115000"/>
              </a:lnSpc>
              <a:buSzPct val="100000"/>
              <a:buChar char="•"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：阶段五结束，完整成果交付</a:t>
            </a:r>
            <a:endParaRPr lang="zh-CN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1600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为什么县域是养老服务的重要场景？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6273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县域养老具有鲜明的区域特征，无法简单复制城市模式。城市养老设施依靠较高人口密度运行，而县域养老必须面对截然不同的空间现实。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1619399"/>
            <a:ext cx="4077295" cy="2908027"/>
          </a:xfrm>
          <a:prstGeom prst="roundRect">
            <a:avLst>
              <a:gd name="adj" fmla="val 3241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1750293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城市养老特征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073697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人口密集，设施集中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公共交通便利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专业服务资源丰富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机构养老比例较高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服务覆盖密度大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1750293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县域养老特征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073697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老人分布在县城、乡镇和行政村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家庭养老仍是主要生活方式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子女外出工作较为普遍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专业养老服务资源相对有限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服务距离和交通条件差异明显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4736455" y="3451027"/>
            <a:ext cx="3888730" cy="929134"/>
          </a:xfrm>
          <a:prstGeom prst="roundRect">
            <a:avLst>
              <a:gd name="adj" fmla="val 5918"/>
            </a:avLst>
          </a:prstGeom>
          <a:solidFill>
            <a:srgbClr val="F9D2EB"/>
          </a:solidFill>
          <a:ln/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67349" y="3642866"/>
            <a:ext cx="163637" cy="13089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5161880" y="3601492"/>
            <a:ext cx="3332411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县域养老必须重新设计服务网络，才能解决人口分散、距离较远、资源有限、人员不足、服务难以持续送达等系统性挑战。</a:t>
            </a:r>
            <a:endParaRPr lang="zh-CN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515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县域养老面临五类系统性难题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6188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县域养老服务体系建设不是单一问题，而是五类相互交织的系统性挑战，需要从顶层设计层面统筹应对。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418555"/>
            <a:ext cx="2611636" cy="1694111"/>
          </a:xfrm>
          <a:prstGeom prst="roundRect">
            <a:avLst>
              <a:gd name="adj" fmla="val 324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9234" y="1554212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7209" y="1662187"/>
            <a:ext cx="176659" cy="17665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59234" y="2077789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地理分散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659234" y="2348805"/>
            <a:ext cx="23403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山区、乡镇和行政村之间距离较远，单一中心难以全面覆盖。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3266108" y="1418555"/>
            <a:ext cx="2611710" cy="1694111"/>
          </a:xfrm>
          <a:prstGeom prst="roundRect">
            <a:avLst>
              <a:gd name="adj" fmla="val 324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401764" y="1554212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9739" y="1662187"/>
            <a:ext cx="176659" cy="17665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401764" y="2077789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需求多样</a:t>
            </a:r>
            <a:endParaRPr lang="zh-CN" sz="1200" dirty="0"/>
          </a:p>
        </p:txBody>
      </p:sp>
      <p:sp>
        <p:nvSpPr>
          <p:cNvPr id="13" name="Text 9"/>
          <p:cNvSpPr/>
          <p:nvPr/>
        </p:nvSpPr>
        <p:spPr>
          <a:xfrm>
            <a:off x="3401764" y="2348805"/>
            <a:ext cx="2340397" cy="628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不同老人需要助餐、助医、助洁、助行、康复、照护和紧急救援等差异化服务。</a:t>
            </a:r>
            <a:endParaRPr lang="zh-CN" sz="1000" dirty="0"/>
          </a:p>
        </p:txBody>
      </p:sp>
      <p:sp>
        <p:nvSpPr>
          <p:cNvPr id="14" name="Shape 10"/>
          <p:cNvSpPr/>
          <p:nvPr/>
        </p:nvSpPr>
        <p:spPr>
          <a:xfrm>
            <a:off x="6008712" y="1418555"/>
            <a:ext cx="2611710" cy="1694111"/>
          </a:xfrm>
          <a:prstGeom prst="roundRect">
            <a:avLst>
              <a:gd name="adj" fmla="val 324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144369" y="1554212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2344" y="1662187"/>
            <a:ext cx="176659" cy="17665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44369" y="2077789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资源有限</a:t>
            </a:r>
            <a:endParaRPr lang="zh-CN" sz="1200" dirty="0"/>
          </a:p>
        </p:txBody>
      </p:sp>
      <p:sp>
        <p:nvSpPr>
          <p:cNvPr id="18" name="Text 13"/>
          <p:cNvSpPr/>
          <p:nvPr/>
        </p:nvSpPr>
        <p:spPr>
          <a:xfrm>
            <a:off x="6144369" y="2348805"/>
            <a:ext cx="23403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财政、设施、专业人员和运营能力均存在不同程度的约束。</a:t>
            </a:r>
            <a:endParaRPr lang="zh-CN" sz="1000" dirty="0"/>
          </a:p>
        </p:txBody>
      </p:sp>
      <p:sp>
        <p:nvSpPr>
          <p:cNvPr id="19" name="Shape 14"/>
          <p:cNvSpPr/>
          <p:nvPr/>
        </p:nvSpPr>
        <p:spPr>
          <a:xfrm>
            <a:off x="523577" y="3243560"/>
            <a:ext cx="3982938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59234" y="3379217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209" y="3487192"/>
            <a:ext cx="176659" cy="176659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59234" y="3902794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信息分散</a:t>
            </a:r>
            <a:endParaRPr lang="zh-CN" sz="1200" dirty="0"/>
          </a:p>
        </p:txBody>
      </p:sp>
      <p:sp>
        <p:nvSpPr>
          <p:cNvPr id="23" name="Text 17"/>
          <p:cNvSpPr/>
          <p:nvPr/>
        </p:nvSpPr>
        <p:spPr>
          <a:xfrm>
            <a:off x="659234" y="4173810"/>
            <a:ext cx="37116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老人档案、服务记录、补贴信息和健康数据可能分布在不同系统中，缺乏互通。</a:t>
            </a:r>
            <a:endParaRPr lang="zh-CN" sz="1000" dirty="0"/>
          </a:p>
        </p:txBody>
      </p:sp>
      <p:sp>
        <p:nvSpPr>
          <p:cNvPr id="24" name="Shape 18"/>
          <p:cNvSpPr/>
          <p:nvPr/>
        </p:nvSpPr>
        <p:spPr>
          <a:xfrm>
            <a:off x="4637410" y="3243560"/>
            <a:ext cx="3983013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4773067" y="3379217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81042" y="3487192"/>
            <a:ext cx="176659" cy="176659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4773067" y="3902794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响应困难</a:t>
            </a:r>
            <a:endParaRPr lang="zh-CN" sz="1200" dirty="0"/>
          </a:p>
        </p:txBody>
      </p:sp>
      <p:sp>
        <p:nvSpPr>
          <p:cNvPr id="28" name="Text 21"/>
          <p:cNvSpPr/>
          <p:nvPr/>
        </p:nvSpPr>
        <p:spPr>
          <a:xfrm>
            <a:off x="4773067" y="4173810"/>
            <a:ext cx="371169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老人提出需求后，谁接单、谁上门、何时完成、如何评价，缺少统一的服务闭环。</a:t>
            </a:r>
            <a:endParaRPr lang="zh-CN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655960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养老服务最大的难题，是"最后一公里"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753046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县级中心已具备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076450"/>
            <a:ext cx="21742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完整的服务平台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专业服务人员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设备与资源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政策与资金支持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3021955" y="1753046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服务链条容易断裂的环节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3021955" y="2076450"/>
            <a:ext cx="21742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老人不会使用应用程序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老人不知道去哪里申请服务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服务人员不了解老人个性化需求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乡镇无法及时调度合适资源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上门成本过高，无法持续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服务过程缺乏有效跟踪记录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523577" y="3754710"/>
            <a:ext cx="4667845" cy="732830"/>
          </a:xfrm>
          <a:prstGeom prst="roundRect">
            <a:avLst>
              <a:gd name="adj" fmla="val 7503"/>
            </a:avLst>
          </a:prstGeom>
          <a:solidFill>
            <a:srgbClr val="F9D2EB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72" y="3941787"/>
            <a:ext cx="163637" cy="13089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49003" y="3918272"/>
            <a:ext cx="4111526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建设县域平台的核心目的，是把县级资源真正送到老人身边——打通偏远村庄、山区家庭和老旧社区中行动不便老人的服务末端。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6340"/>
            <a:ext cx="8096845" cy="3368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案例原型：一个县域养老网络要覆盖什么？</a:t>
            </a:r>
            <a:endParaRPr lang="zh-CN" sz="2100" dirty="0"/>
          </a:p>
        </p:txBody>
      </p:sp>
      <p:sp>
        <p:nvSpPr>
          <p:cNvPr id="3" name="Text 1"/>
          <p:cNvSpPr/>
          <p:nvPr/>
        </p:nvSpPr>
        <p:spPr>
          <a:xfrm>
            <a:off x="523577" y="903610"/>
            <a:ext cx="855404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本项目案例原型展示了一个完整县域养老网络的实际建设规模——既包括线下实体场所，也包括数字平台与系统。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245319"/>
            <a:ext cx="3985766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5500㎡</a:t>
            </a:r>
            <a:endParaRPr lang="en-US" sz="2950" dirty="0"/>
          </a:p>
        </p:txBody>
      </p:sp>
      <p:sp>
        <p:nvSpPr>
          <p:cNvPr id="5" name="Text 3"/>
          <p:cNvSpPr/>
          <p:nvPr/>
        </p:nvSpPr>
        <p:spPr>
          <a:xfrm>
            <a:off x="523577" y="1755725"/>
            <a:ext cx="3985766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养老设施改建</a:t>
            </a:r>
            <a:endParaRPr lang="zh-CN" sz="1050" dirty="0"/>
          </a:p>
        </p:txBody>
      </p:sp>
      <p:sp>
        <p:nvSpPr>
          <p:cNvPr id="6" name="Text 4"/>
          <p:cNvSpPr/>
          <p:nvPr/>
        </p:nvSpPr>
        <p:spPr>
          <a:xfrm>
            <a:off x="523577" y="1984251"/>
            <a:ext cx="398576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提升现有设施服务能力</a:t>
            </a:r>
            <a:endParaRPr lang="zh-CN" sz="900" dirty="0"/>
          </a:p>
        </p:txBody>
      </p:sp>
      <p:sp>
        <p:nvSpPr>
          <p:cNvPr id="7" name="Text 5"/>
          <p:cNvSpPr/>
          <p:nvPr/>
        </p:nvSpPr>
        <p:spPr>
          <a:xfrm>
            <a:off x="4634582" y="1245319"/>
            <a:ext cx="3985840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2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144</a:t>
            </a:r>
            <a:endParaRPr lang="en-US" sz="2950" dirty="0"/>
          </a:p>
        </p:txBody>
      </p:sp>
      <p:sp>
        <p:nvSpPr>
          <p:cNvPr id="8" name="Text 6"/>
          <p:cNvSpPr/>
          <p:nvPr/>
        </p:nvSpPr>
        <p:spPr>
          <a:xfrm>
            <a:off x="4634582" y="1755725"/>
            <a:ext cx="3985840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新增休息床位</a:t>
            </a:r>
            <a:endParaRPr lang="zh-CN" sz="1050" dirty="0"/>
          </a:p>
        </p:txBody>
      </p:sp>
      <p:sp>
        <p:nvSpPr>
          <p:cNvPr id="9" name="Text 7"/>
          <p:cNvSpPr/>
          <p:nvPr/>
        </p:nvSpPr>
        <p:spPr>
          <a:xfrm>
            <a:off x="4634582" y="1984251"/>
            <a:ext cx="3985840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扩大服务承载规模</a:t>
            </a:r>
            <a:endParaRPr lang="zh-CN" sz="900" dirty="0"/>
          </a:p>
        </p:txBody>
      </p:sp>
      <p:sp>
        <p:nvSpPr>
          <p:cNvPr id="10" name="Text 8"/>
          <p:cNvSpPr/>
          <p:nvPr/>
        </p:nvSpPr>
        <p:spPr>
          <a:xfrm>
            <a:off x="523577" y="2413620"/>
            <a:ext cx="3985766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zh-CN" altLang="en-US" sz="2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4处</a:t>
            </a:r>
            <a:endParaRPr lang="zh-CN" sz="2950" dirty="0"/>
          </a:p>
        </p:txBody>
      </p:sp>
      <p:sp>
        <p:nvSpPr>
          <p:cNvPr id="11" name="Text 9"/>
          <p:cNvSpPr/>
          <p:nvPr/>
        </p:nvSpPr>
        <p:spPr>
          <a:xfrm>
            <a:off x="523577" y="2924026"/>
            <a:ext cx="3985766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助餐点</a:t>
            </a:r>
            <a:endParaRPr lang="zh-CN" sz="1050" dirty="0"/>
          </a:p>
        </p:txBody>
      </p:sp>
      <p:sp>
        <p:nvSpPr>
          <p:cNvPr id="12" name="Text 10"/>
          <p:cNvSpPr/>
          <p:nvPr/>
        </p:nvSpPr>
        <p:spPr>
          <a:xfrm>
            <a:off x="523577" y="3152552"/>
            <a:ext cx="398576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就近取餐服务入口</a:t>
            </a:r>
            <a:endParaRPr lang="zh-CN" sz="900" dirty="0"/>
          </a:p>
        </p:txBody>
      </p:sp>
      <p:sp>
        <p:nvSpPr>
          <p:cNvPr id="13" name="Text 11"/>
          <p:cNvSpPr/>
          <p:nvPr/>
        </p:nvSpPr>
        <p:spPr>
          <a:xfrm>
            <a:off x="4634582" y="2413620"/>
            <a:ext cx="3985840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zh-CN" altLang="en-US" sz="2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6座</a:t>
            </a:r>
            <a:endParaRPr lang="zh-CN" sz="2950" dirty="0"/>
          </a:p>
        </p:txBody>
      </p:sp>
      <p:sp>
        <p:nvSpPr>
          <p:cNvPr id="14" name="Text 12"/>
          <p:cNvSpPr/>
          <p:nvPr/>
        </p:nvSpPr>
        <p:spPr>
          <a:xfrm>
            <a:off x="4634582" y="2924026"/>
            <a:ext cx="3985840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老年食堂</a:t>
            </a:r>
            <a:endParaRPr lang="zh-CN" sz="1050" dirty="0"/>
          </a:p>
        </p:txBody>
      </p:sp>
      <p:sp>
        <p:nvSpPr>
          <p:cNvPr id="15" name="Text 13"/>
          <p:cNvSpPr/>
          <p:nvPr/>
        </p:nvSpPr>
        <p:spPr>
          <a:xfrm>
            <a:off x="4634582" y="3152552"/>
            <a:ext cx="3985840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集中供餐与配送</a:t>
            </a:r>
            <a:endParaRPr lang="zh-CN" sz="900" dirty="0"/>
          </a:p>
        </p:txBody>
      </p:sp>
      <p:sp>
        <p:nvSpPr>
          <p:cNvPr id="16" name="Text 14"/>
          <p:cNvSpPr/>
          <p:nvPr/>
        </p:nvSpPr>
        <p:spPr>
          <a:xfrm>
            <a:off x="523577" y="3581921"/>
            <a:ext cx="3985766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zh-CN" altLang="en-US" sz="2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8处</a:t>
            </a:r>
            <a:endParaRPr lang="zh-CN" sz="2950" dirty="0"/>
          </a:p>
        </p:txBody>
      </p:sp>
      <p:sp>
        <p:nvSpPr>
          <p:cNvPr id="17" name="Text 15"/>
          <p:cNvSpPr/>
          <p:nvPr/>
        </p:nvSpPr>
        <p:spPr>
          <a:xfrm>
            <a:off x="523577" y="4092327"/>
            <a:ext cx="3985766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社区养老服务中心</a:t>
            </a:r>
            <a:endParaRPr lang="zh-CN" sz="1050" dirty="0"/>
          </a:p>
        </p:txBody>
      </p:sp>
      <p:sp>
        <p:nvSpPr>
          <p:cNvPr id="18" name="Text 16"/>
          <p:cNvSpPr/>
          <p:nvPr/>
        </p:nvSpPr>
        <p:spPr>
          <a:xfrm>
            <a:off x="523577" y="4320853"/>
            <a:ext cx="3985766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社区级综合服务节点</a:t>
            </a:r>
            <a:endParaRPr lang="zh-CN" sz="900" dirty="0"/>
          </a:p>
        </p:txBody>
      </p:sp>
      <p:sp>
        <p:nvSpPr>
          <p:cNvPr id="19" name="Text 17"/>
          <p:cNvSpPr/>
          <p:nvPr/>
        </p:nvSpPr>
        <p:spPr>
          <a:xfrm>
            <a:off x="4634582" y="3581921"/>
            <a:ext cx="3985840" cy="3780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zh-CN" altLang="en-US" sz="2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17个</a:t>
            </a:r>
            <a:endParaRPr lang="zh-CN" sz="2950" dirty="0"/>
          </a:p>
        </p:txBody>
      </p:sp>
      <p:sp>
        <p:nvSpPr>
          <p:cNvPr id="20" name="Text 18"/>
          <p:cNvSpPr/>
          <p:nvPr/>
        </p:nvSpPr>
        <p:spPr>
          <a:xfrm>
            <a:off x="4634582" y="4092327"/>
            <a:ext cx="3985840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小区配建设施</a:t>
            </a:r>
            <a:endParaRPr lang="zh-CN" sz="1050" dirty="0"/>
          </a:p>
        </p:txBody>
      </p:sp>
      <p:sp>
        <p:nvSpPr>
          <p:cNvPr id="21" name="Text 19"/>
          <p:cNvSpPr/>
          <p:nvPr/>
        </p:nvSpPr>
        <p:spPr>
          <a:xfrm>
            <a:off x="4634582" y="4320853"/>
            <a:ext cx="3985840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嵌入社区生活空间</a:t>
            </a:r>
            <a:endParaRPr lang="zh-CN" sz="900" dirty="0"/>
          </a:p>
        </p:txBody>
      </p:sp>
      <p:sp>
        <p:nvSpPr>
          <p:cNvPr id="22" name="Text 20"/>
          <p:cNvSpPr/>
          <p:nvPr/>
        </p:nvSpPr>
        <p:spPr>
          <a:xfrm>
            <a:off x="523577" y="4605338"/>
            <a:ext cx="8554045" cy="1717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除实体场所外，还需同步建设：县域智慧养老平台、服务人员移动端、老人和家属服务入口、呼叫中心、主动关怀系统、数据驾驶舱和服务工单系统。</a:t>
            </a:r>
            <a:endParaRPr lang="zh-CN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319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为什么需要"一张养老地图"？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4406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地图需要实时回答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753419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5" name="Text 3"/>
          <p:cNvSpPr/>
          <p:nvPr/>
        </p:nvSpPr>
        <p:spPr>
          <a:xfrm>
            <a:off x="719882" y="1683841"/>
            <a:ext cx="369242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老人在哪里？需要什么服务？</a:t>
            </a:r>
            <a:endParaRPr lang="zh-CN" sz="1200" dirty="0"/>
          </a:p>
        </p:txBody>
      </p:sp>
      <p:sp>
        <p:nvSpPr>
          <p:cNvPr id="6" name="Shape 4"/>
          <p:cNvSpPr/>
          <p:nvPr/>
        </p:nvSpPr>
        <p:spPr>
          <a:xfrm>
            <a:off x="523577" y="2207716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719882" y="2138139"/>
            <a:ext cx="369242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养老设施在哪里？哪些区域未覆盖？</a:t>
            </a:r>
            <a:endParaRPr lang="zh-CN" sz="1200" dirty="0"/>
          </a:p>
        </p:txBody>
      </p:sp>
      <p:sp>
        <p:nvSpPr>
          <p:cNvPr id="8" name="Shape 6"/>
          <p:cNvSpPr/>
          <p:nvPr/>
        </p:nvSpPr>
        <p:spPr>
          <a:xfrm>
            <a:off x="523577" y="2662014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719882" y="2592437"/>
            <a:ext cx="369242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哪些服务人员可以接单？</a:t>
            </a:r>
            <a:endParaRPr lang="zh-CN" sz="1200" dirty="0"/>
          </a:p>
        </p:txBody>
      </p:sp>
      <p:sp>
        <p:nvSpPr>
          <p:cNvPr id="10" name="Shape 8"/>
          <p:cNvSpPr/>
          <p:nvPr/>
        </p:nvSpPr>
        <p:spPr>
          <a:xfrm>
            <a:off x="523577" y="3116312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719882" y="3046735"/>
            <a:ext cx="369242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哪些老人属于重点保障对象？</a:t>
            </a:r>
            <a:endParaRPr lang="zh-CN" sz="1200" dirty="0"/>
          </a:p>
        </p:txBody>
      </p:sp>
      <p:sp>
        <p:nvSpPr>
          <p:cNvPr id="12" name="Shape 10"/>
          <p:cNvSpPr/>
          <p:nvPr/>
        </p:nvSpPr>
        <p:spPr>
          <a:xfrm>
            <a:off x="523577" y="3570610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719882" y="3501033"/>
            <a:ext cx="369242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哪些事件需要立即响应？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4736455" y="1344067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地图需要叠加的信息层</a:t>
            </a:r>
            <a:endParaRPr lang="zh-CN" sz="1200" dirty="0"/>
          </a:p>
        </p:txBody>
      </p:sp>
      <p:sp>
        <p:nvSpPr>
          <p:cNvPr id="15" name="Shape 13"/>
          <p:cNvSpPr/>
          <p:nvPr/>
        </p:nvSpPr>
        <p:spPr>
          <a:xfrm>
            <a:off x="4736455" y="1683841"/>
            <a:ext cx="1878881" cy="492398"/>
          </a:xfrm>
          <a:prstGeom prst="roundRect">
            <a:avLst>
              <a:gd name="adj" fmla="val 1116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1637" y="1829023"/>
            <a:ext cx="158851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老人分布层</a:t>
            </a:r>
            <a:endParaRPr lang="zh-CN" sz="1200" dirty="0"/>
          </a:p>
        </p:txBody>
      </p:sp>
      <p:sp>
        <p:nvSpPr>
          <p:cNvPr id="17" name="Shape 15"/>
          <p:cNvSpPr/>
          <p:nvPr/>
        </p:nvSpPr>
        <p:spPr>
          <a:xfrm>
            <a:off x="6746230" y="1683841"/>
            <a:ext cx="1878955" cy="492398"/>
          </a:xfrm>
          <a:prstGeom prst="roundRect">
            <a:avLst>
              <a:gd name="adj" fmla="val 1116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91412" y="1829023"/>
            <a:ext cx="158859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设施分布层</a:t>
            </a:r>
            <a:endParaRPr lang="zh-CN" sz="1200" dirty="0"/>
          </a:p>
        </p:txBody>
      </p:sp>
      <p:sp>
        <p:nvSpPr>
          <p:cNvPr id="19" name="Shape 17"/>
          <p:cNvSpPr/>
          <p:nvPr/>
        </p:nvSpPr>
        <p:spPr>
          <a:xfrm>
            <a:off x="4736455" y="2307134"/>
            <a:ext cx="1878881" cy="492398"/>
          </a:xfrm>
          <a:prstGeom prst="roundRect">
            <a:avLst>
              <a:gd name="adj" fmla="val 1116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81637" y="2452315"/>
            <a:ext cx="158851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服务半径层</a:t>
            </a:r>
            <a:endParaRPr lang="zh-CN" sz="1200" dirty="0"/>
          </a:p>
        </p:txBody>
      </p:sp>
      <p:sp>
        <p:nvSpPr>
          <p:cNvPr id="21" name="Shape 19"/>
          <p:cNvSpPr/>
          <p:nvPr/>
        </p:nvSpPr>
        <p:spPr>
          <a:xfrm>
            <a:off x="6746230" y="2307134"/>
            <a:ext cx="1878955" cy="492398"/>
          </a:xfrm>
          <a:prstGeom prst="roundRect">
            <a:avLst>
              <a:gd name="adj" fmla="val 1116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891412" y="2452315"/>
            <a:ext cx="158859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🔥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需求热力层</a:t>
            </a:r>
            <a:endParaRPr lang="zh-CN" sz="1200" dirty="0"/>
          </a:p>
        </p:txBody>
      </p:sp>
      <p:sp>
        <p:nvSpPr>
          <p:cNvPr id="23" name="Shape 21"/>
          <p:cNvSpPr/>
          <p:nvPr/>
        </p:nvSpPr>
        <p:spPr>
          <a:xfrm>
            <a:off x="4736455" y="2930426"/>
            <a:ext cx="1878881" cy="492398"/>
          </a:xfrm>
          <a:prstGeom prst="roundRect">
            <a:avLst>
              <a:gd name="adj" fmla="val 1116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81637" y="3075608"/>
            <a:ext cx="158851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服务工单层</a:t>
            </a:r>
            <a:endParaRPr lang="zh-CN" sz="1200" dirty="0"/>
          </a:p>
        </p:txBody>
      </p:sp>
      <p:sp>
        <p:nvSpPr>
          <p:cNvPr id="25" name="Shape 23"/>
          <p:cNvSpPr/>
          <p:nvPr/>
        </p:nvSpPr>
        <p:spPr>
          <a:xfrm>
            <a:off x="6746230" y="2930426"/>
            <a:ext cx="1878955" cy="492398"/>
          </a:xfrm>
          <a:prstGeom prst="roundRect">
            <a:avLst>
              <a:gd name="adj" fmla="val 1116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91412" y="3075608"/>
            <a:ext cx="1588591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🚨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紧急事件层</a:t>
            </a:r>
            <a:endParaRPr lang="zh-CN" sz="1200" dirty="0"/>
          </a:p>
        </p:txBody>
      </p:sp>
      <p:sp>
        <p:nvSpPr>
          <p:cNvPr id="27" name="Shape 25"/>
          <p:cNvSpPr/>
          <p:nvPr/>
        </p:nvSpPr>
        <p:spPr>
          <a:xfrm>
            <a:off x="523577" y="3988073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2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175150"/>
            <a:ext cx="163637" cy="130894"/>
          </a:xfrm>
          <a:prstGeom prst="rect">
            <a:avLst/>
          </a:prstGeom>
        </p:spPr>
      </p:pic>
      <p:sp>
        <p:nvSpPr>
          <p:cNvPr id="29" name="Text 26"/>
          <p:cNvSpPr/>
          <p:nvPr/>
        </p:nvSpPr>
        <p:spPr>
          <a:xfrm>
            <a:off x="949003" y="4151635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一张地图，把分散的人、设施、终端和服务连接起来——这是本项目设计的核心出发点。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县、乡、村三级网络如何运行？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三级服务网络不是简单的行政层级，而是县域养老服务协同运转的有机整体。每一级承担不同职责，形成完整的服务闭环。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33202"/>
            <a:ext cx="2698924" cy="261789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88987" y="1027658"/>
            <a:ext cx="25681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县级养老服务中心</a:t>
            </a:r>
            <a:endParaRPr lang="zh-CN" sz="600" dirty="0"/>
          </a:p>
        </p:txBody>
      </p:sp>
      <p:sp>
        <p:nvSpPr>
          <p:cNvPr id="6" name="Text 3"/>
          <p:cNvSpPr/>
          <p:nvPr/>
        </p:nvSpPr>
        <p:spPr>
          <a:xfrm>
            <a:off x="588987" y="1143446"/>
            <a:ext cx="2568104" cy="1571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县域统筹大脑：数据汇总、服务标准制定、资源统筹、补贴审核、人员培训、运营监管、应急指挥</a:t>
            </a:r>
            <a:endParaRPr lang="zh-CN" sz="5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733202"/>
            <a:ext cx="2698924" cy="261789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87911" y="1027658"/>
            <a:ext cx="25681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乡镇区域养老服务中心</a:t>
            </a:r>
            <a:endParaRPr lang="zh-CN" sz="600" dirty="0"/>
          </a:p>
        </p:txBody>
      </p:sp>
      <p:sp>
        <p:nvSpPr>
          <p:cNvPr id="9" name="Text 5"/>
          <p:cNvSpPr/>
          <p:nvPr/>
        </p:nvSpPr>
        <p:spPr>
          <a:xfrm>
            <a:off x="3287911" y="1143446"/>
            <a:ext cx="25681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承上启下枢纽：辖区服务调度、资源配送、服务人员管理、复杂任务协调、乡镇应急处置</a:t>
            </a:r>
            <a:endParaRPr lang="zh-CN" sz="5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733202"/>
            <a:ext cx="2698924" cy="261789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986835" y="1027658"/>
            <a:ext cx="2568104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村级养老服务站</a:t>
            </a:r>
            <a:endParaRPr lang="zh-CN" sz="600" dirty="0"/>
          </a:p>
        </p:txBody>
      </p:sp>
      <p:sp>
        <p:nvSpPr>
          <p:cNvPr id="12" name="Text 7"/>
          <p:cNvSpPr/>
          <p:nvPr/>
        </p:nvSpPr>
        <p:spPr>
          <a:xfrm>
            <a:off x="5986835" y="1143446"/>
            <a:ext cx="2568104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服务末端：需求发现、基础服务、助餐和活动、上门服务联络、紧急呼叫中转</a:t>
            </a:r>
            <a:endParaRPr lang="zh-CN" sz="5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1402779"/>
            <a:ext cx="8096845" cy="355170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2977376" y="4104327"/>
            <a:ext cx="1223727" cy="206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乡镇调度</a:t>
            </a:r>
            <a:endParaRPr lang="zh-CN" sz="1250" dirty="0"/>
          </a:p>
        </p:txBody>
      </p:sp>
      <p:sp>
        <p:nvSpPr>
          <p:cNvPr id="15" name="Text 9"/>
          <p:cNvSpPr/>
          <p:nvPr/>
        </p:nvSpPr>
        <p:spPr>
          <a:xfrm>
            <a:off x="2977376" y="4372736"/>
            <a:ext cx="1223727" cy="262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辖区服务调度与配送</a:t>
            </a:r>
            <a:endParaRPr lang="zh-CN" sz="1100" dirty="0"/>
          </a:p>
        </p:txBody>
      </p:sp>
      <p:sp>
        <p:nvSpPr>
          <p:cNvPr id="16" name="Text 10"/>
          <p:cNvSpPr/>
          <p:nvPr/>
        </p:nvSpPr>
        <p:spPr>
          <a:xfrm>
            <a:off x="6864867" y="4104327"/>
            <a:ext cx="1223726" cy="206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结果回传</a:t>
            </a:r>
            <a:endParaRPr lang="zh-CN" sz="1250" dirty="0"/>
          </a:p>
        </p:txBody>
      </p:sp>
      <p:sp>
        <p:nvSpPr>
          <p:cNvPr id="17" name="Text 11"/>
          <p:cNvSpPr/>
          <p:nvPr/>
        </p:nvSpPr>
        <p:spPr>
          <a:xfrm>
            <a:off x="6864867" y="4372736"/>
            <a:ext cx="1223726" cy="2629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服务结果上报平台汇总</a:t>
            </a:r>
            <a:endParaRPr lang="zh-CN" sz="1100" dirty="0"/>
          </a:p>
        </p:txBody>
      </p:sp>
      <p:sp>
        <p:nvSpPr>
          <p:cNvPr id="18" name="Text 12"/>
          <p:cNvSpPr/>
          <p:nvPr/>
        </p:nvSpPr>
        <p:spPr>
          <a:xfrm>
            <a:off x="1076479" y="1721998"/>
            <a:ext cx="1223727" cy="206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县级统筹</a:t>
            </a:r>
            <a:endParaRPr lang="zh-CN" sz="1250" dirty="0"/>
          </a:p>
        </p:txBody>
      </p:sp>
      <p:sp>
        <p:nvSpPr>
          <p:cNvPr id="19" name="Text 13"/>
          <p:cNvSpPr/>
          <p:nvPr/>
        </p:nvSpPr>
        <p:spPr>
          <a:xfrm>
            <a:off x="1076479" y="1990407"/>
            <a:ext cx="1223727" cy="262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制定标准与资源统筹</a:t>
            </a:r>
            <a:endParaRPr lang="zh-CN" sz="1100" dirty="0"/>
          </a:p>
        </p:txBody>
      </p:sp>
      <p:sp>
        <p:nvSpPr>
          <p:cNvPr id="20" name="Text 14"/>
          <p:cNvSpPr/>
          <p:nvPr/>
        </p:nvSpPr>
        <p:spPr>
          <a:xfrm>
            <a:off x="4948389" y="1721998"/>
            <a:ext cx="1223726" cy="206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村级执行</a:t>
            </a:r>
            <a:endParaRPr lang="zh-CN" sz="1250" dirty="0"/>
          </a:p>
        </p:txBody>
      </p:sp>
      <p:sp>
        <p:nvSpPr>
          <p:cNvPr id="21" name="Text 15"/>
          <p:cNvSpPr/>
          <p:nvPr/>
        </p:nvSpPr>
        <p:spPr>
          <a:xfrm>
            <a:off x="4948389" y="1990407"/>
            <a:ext cx="1223726" cy="2629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发现需求并提供上门服务</a:t>
            </a:r>
            <a:endParaRPr lang="zh-CN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331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三级网络是一张服务协同网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14846"/>
            <a:ext cx="855404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县、乡、村之间既有管理关系，更是一张多流并行的协同服务网络。老人需求可以从多个入口进入，平台统一识别、匹配和调度。</a:t>
            </a:r>
            <a:endParaRPr lang="zh-CN" sz="900" dirty="0"/>
          </a:p>
        </p:txBody>
      </p:sp>
      <p:sp>
        <p:nvSpPr>
          <p:cNvPr id="4" name="Text 2"/>
          <p:cNvSpPr/>
          <p:nvPr/>
        </p:nvSpPr>
        <p:spPr>
          <a:xfrm>
            <a:off x="523577" y="1311771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需求入口（多渠道）</a:t>
            </a:r>
            <a:endParaRPr lang="zh-CN" sz="1050" dirty="0"/>
          </a:p>
        </p:txBody>
      </p:sp>
      <p:sp>
        <p:nvSpPr>
          <p:cNvPr id="5" name="Text 3"/>
          <p:cNvSpPr/>
          <p:nvPr/>
        </p:nvSpPr>
        <p:spPr>
          <a:xfrm>
            <a:off x="523577" y="1599902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523577" y="1783705"/>
            <a:ext cx="390621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523577" y="1870546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老人电话或一键呼叫</a:t>
            </a:r>
            <a:endParaRPr lang="zh-CN" sz="1050" dirty="0"/>
          </a:p>
        </p:txBody>
      </p:sp>
      <p:sp>
        <p:nvSpPr>
          <p:cNvPr id="8" name="Text 6"/>
          <p:cNvSpPr/>
          <p:nvPr/>
        </p:nvSpPr>
        <p:spPr>
          <a:xfrm>
            <a:off x="523577" y="2233166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23577" y="2416969"/>
            <a:ext cx="390621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523577" y="2503810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家属小程序提交</a:t>
            </a:r>
            <a:endParaRPr lang="zh-CN" sz="1050" dirty="0"/>
          </a:p>
        </p:txBody>
      </p:sp>
      <p:sp>
        <p:nvSpPr>
          <p:cNvPr id="11" name="Text 9"/>
          <p:cNvSpPr/>
          <p:nvPr/>
        </p:nvSpPr>
        <p:spPr>
          <a:xfrm>
            <a:off x="523577" y="2866430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23577" y="3050232"/>
            <a:ext cx="390621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523577" y="3137074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村级服务站上报</a:t>
            </a:r>
            <a:endParaRPr lang="zh-CN" sz="1050" dirty="0"/>
          </a:p>
        </p:txBody>
      </p:sp>
      <p:sp>
        <p:nvSpPr>
          <p:cNvPr id="14" name="Text 12"/>
          <p:cNvSpPr/>
          <p:nvPr/>
        </p:nvSpPr>
        <p:spPr>
          <a:xfrm>
            <a:off x="523577" y="3499693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23577" y="3683496"/>
            <a:ext cx="390621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523577" y="3770337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社区工作人员发现</a:t>
            </a:r>
            <a:endParaRPr lang="zh-CN" sz="1050" dirty="0"/>
          </a:p>
        </p:txBody>
      </p:sp>
      <p:sp>
        <p:nvSpPr>
          <p:cNvPr id="17" name="Text 15"/>
          <p:cNvSpPr/>
          <p:nvPr/>
        </p:nvSpPr>
        <p:spPr>
          <a:xfrm>
            <a:off x="523577" y="4132957"/>
            <a:ext cx="233139" cy="14570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9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23577" y="4316760"/>
            <a:ext cx="3906217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523577" y="4403601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智能终端或主动关怀系统触发</a:t>
            </a:r>
            <a:endParaRPr lang="zh-CN" sz="1050" dirty="0"/>
          </a:p>
        </p:txBody>
      </p:sp>
      <p:sp>
        <p:nvSpPr>
          <p:cNvPr id="20" name="Text 18"/>
          <p:cNvSpPr/>
          <p:nvPr/>
        </p:nvSpPr>
        <p:spPr>
          <a:xfrm>
            <a:off x="4718968" y="1311771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五类流在三级间流动</a:t>
            </a:r>
            <a:endParaRPr lang="zh-CN" sz="1050" dirty="0"/>
          </a:p>
        </p:txBody>
      </p:sp>
      <p:sp>
        <p:nvSpPr>
          <p:cNvPr id="21" name="Shape 19"/>
          <p:cNvSpPr/>
          <p:nvPr/>
        </p:nvSpPr>
        <p:spPr>
          <a:xfrm>
            <a:off x="4718968" y="1599902"/>
            <a:ext cx="1901205" cy="703659"/>
          </a:xfrm>
          <a:prstGeom prst="roundRect">
            <a:avLst>
              <a:gd name="adj" fmla="val 69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40263" y="1721197"/>
            <a:ext cx="1658615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📊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数据流</a:t>
            </a:r>
            <a:endParaRPr lang="zh-CN" sz="1050" dirty="0"/>
          </a:p>
        </p:txBody>
      </p:sp>
      <p:sp>
        <p:nvSpPr>
          <p:cNvPr id="23" name="Text 21"/>
          <p:cNvSpPr/>
          <p:nvPr/>
        </p:nvSpPr>
        <p:spPr>
          <a:xfrm>
            <a:off x="4840263" y="2005905"/>
            <a:ext cx="165861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老人档案与服务记录</a:t>
            </a:r>
            <a:endParaRPr lang="zh-CN" sz="900" dirty="0"/>
          </a:p>
        </p:txBody>
      </p:sp>
      <p:sp>
        <p:nvSpPr>
          <p:cNvPr id="24" name="Shape 22"/>
          <p:cNvSpPr/>
          <p:nvPr/>
        </p:nvSpPr>
        <p:spPr>
          <a:xfrm>
            <a:off x="6723980" y="1599902"/>
            <a:ext cx="1901205" cy="703659"/>
          </a:xfrm>
          <a:prstGeom prst="roundRect">
            <a:avLst>
              <a:gd name="adj" fmla="val 69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845275" y="1721197"/>
            <a:ext cx="1658615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工单流</a:t>
            </a:r>
            <a:endParaRPr lang="zh-CN" sz="1050" dirty="0"/>
          </a:p>
        </p:txBody>
      </p:sp>
      <p:sp>
        <p:nvSpPr>
          <p:cNvPr id="26" name="Text 24"/>
          <p:cNvSpPr/>
          <p:nvPr/>
        </p:nvSpPr>
        <p:spPr>
          <a:xfrm>
            <a:off x="6845275" y="2005905"/>
            <a:ext cx="165861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服务任务的生成与流转</a:t>
            </a:r>
            <a:endParaRPr lang="zh-CN" sz="900" dirty="0"/>
          </a:p>
        </p:txBody>
      </p:sp>
      <p:sp>
        <p:nvSpPr>
          <p:cNvPr id="27" name="Shape 25"/>
          <p:cNvSpPr/>
          <p:nvPr/>
        </p:nvSpPr>
        <p:spPr>
          <a:xfrm>
            <a:off x="4718968" y="2407369"/>
            <a:ext cx="1901205" cy="703659"/>
          </a:xfrm>
          <a:prstGeom prst="roundRect">
            <a:avLst>
              <a:gd name="adj" fmla="val 69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40263" y="2528664"/>
            <a:ext cx="1658615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📦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资源流</a:t>
            </a:r>
            <a:endParaRPr lang="zh-CN" sz="1050" dirty="0"/>
          </a:p>
        </p:txBody>
      </p:sp>
      <p:sp>
        <p:nvSpPr>
          <p:cNvPr id="29" name="Text 27"/>
          <p:cNvSpPr/>
          <p:nvPr/>
        </p:nvSpPr>
        <p:spPr>
          <a:xfrm>
            <a:off x="4840263" y="2813372"/>
            <a:ext cx="165861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设备、物资与人员调配</a:t>
            </a:r>
            <a:endParaRPr lang="zh-CN" sz="900" dirty="0"/>
          </a:p>
        </p:txBody>
      </p:sp>
      <p:sp>
        <p:nvSpPr>
          <p:cNvPr id="30" name="Shape 28"/>
          <p:cNvSpPr/>
          <p:nvPr/>
        </p:nvSpPr>
        <p:spPr>
          <a:xfrm>
            <a:off x="6723980" y="2407369"/>
            <a:ext cx="1901205" cy="703659"/>
          </a:xfrm>
          <a:prstGeom prst="roundRect">
            <a:avLst>
              <a:gd name="adj" fmla="val 69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845275" y="2528664"/>
            <a:ext cx="1658615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👤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人员流</a:t>
            </a:r>
            <a:endParaRPr lang="zh-CN" sz="1050" dirty="0"/>
          </a:p>
        </p:txBody>
      </p:sp>
      <p:sp>
        <p:nvSpPr>
          <p:cNvPr id="32" name="Text 30"/>
          <p:cNvSpPr/>
          <p:nvPr/>
        </p:nvSpPr>
        <p:spPr>
          <a:xfrm>
            <a:off x="6845275" y="2813372"/>
            <a:ext cx="1658615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服务人员的派单与调度</a:t>
            </a:r>
            <a:endParaRPr lang="zh-CN" sz="900" dirty="0"/>
          </a:p>
        </p:txBody>
      </p:sp>
      <p:sp>
        <p:nvSpPr>
          <p:cNvPr id="33" name="Shape 31"/>
          <p:cNvSpPr/>
          <p:nvPr/>
        </p:nvSpPr>
        <p:spPr>
          <a:xfrm>
            <a:off x="4718968" y="3214836"/>
            <a:ext cx="3906217" cy="703659"/>
          </a:xfrm>
          <a:prstGeom prst="roundRect">
            <a:avLst>
              <a:gd name="adj" fmla="val 69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4840263" y="3336131"/>
            <a:ext cx="3663628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💰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补贴流</a:t>
            </a:r>
            <a:endParaRPr lang="zh-CN" sz="1050" dirty="0"/>
          </a:p>
        </p:txBody>
      </p:sp>
      <p:sp>
        <p:nvSpPr>
          <p:cNvPr id="35" name="Text 33"/>
          <p:cNvSpPr/>
          <p:nvPr/>
        </p:nvSpPr>
        <p:spPr>
          <a:xfrm>
            <a:off x="4840263" y="3620839"/>
            <a:ext cx="3663628" cy="1763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补贴核销与结算</a:t>
            </a:r>
            <a:endParaRPr lang="zh-CN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2026-08-01T08:45:47Z</dcterms:created>
  <dcterms:modified xsi:type="dcterms:W3CDTF">2026-08-01T08:45:47Z</dcterms:modified>
</cp:coreProperties>
</file>