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</p:sldIdLst>
  <p:notesMasterIdLst>
    <p:notesMasterId r:id="rId44"/>
  </p:notesMasterIdLst>
  <p:sldSz cx="9144000" cy="5143500"/>
  <p:notesSz cx="5143500" cy="9144000"/>
  <p:embeddedFontLst>
    <p:embeddedFont>
      <p:font typeface="Noto Serif Black"/>
      <p:regular r:id="rId201314"/>
    </p:embeddedFont>
    <p:embeddedFont>
      <p:font typeface="Noto Serif"/>
      <p:regular r:id="rId201315"/>
    </p:embeddedFont>
    <p:embeddedFont>
      <p:font typeface="Noto Serif SemiBold"/>
      <p:regular r:id="rId201316"/>
    </p:embeddedFont>
    <p:embeddedFont>
      <p:font typeface="Noto Serif Bold"/>
      <p:regular r:id="rId201317"/>
    </p:embeddedFont>
    <p:embeddedFont>
      <p:font typeface="Source Sans 3"/>
      <p:regular r:id="rId201318"/>
    </p:embeddedFont>
    <p:embeddedFont>
      <p:font typeface="Source Sans 3 SemiBold"/>
      <p:regular r:id="rId201319"/>
    </p:embeddedFont>
    <p:embeddedFont>
      <p:font typeface="Source Sans 3 Bold"/>
      <p:regular r:id="rId201320"/>
    </p:embeddedFont>
    <p:embeddedFont>
      <p:font typeface="Source Sans 3 Black"/>
      <p:regular r:id="rId20132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notesMaster" Target="notesMasters/notesMaster1.xml"/><Relationship Id="rId45" Type="http://schemas.openxmlformats.org/officeDocument/2006/relationships/presProps" Target="presProps.xml"/><Relationship Id="rId46" Type="http://schemas.openxmlformats.org/officeDocument/2006/relationships/viewProps" Target="viewProps.xml"/><Relationship Id="rId47" Type="http://schemas.openxmlformats.org/officeDocument/2006/relationships/theme" Target="theme/theme1.xml"/><Relationship Id="rId48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jpe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svg"/><Relationship Id="rId3" Type="http://schemas.openxmlformats.org/officeDocument/2006/relationships/image" Target="../media/image-13-1.png"/><Relationship Id="rId4" Type="http://schemas.openxmlformats.org/officeDocument/2006/relationships/image" Target="../media/image-13-2.svg"/><Relationship Id="rId5" Type="http://schemas.openxmlformats.org/officeDocument/2006/relationships/image" Target="../media/image-13-1.png"/><Relationship Id="rId6" Type="http://schemas.openxmlformats.org/officeDocument/2006/relationships/image" Target="../media/image-13-2.svg"/><Relationship Id="rId7" Type="http://schemas.openxmlformats.org/officeDocument/2006/relationships/image" Target="../media/image-13-1.png"/><Relationship Id="rId8" Type="http://schemas.openxmlformats.org/officeDocument/2006/relationships/image" Target="../media/image-13-2.svg"/><Relationship Id="rId9" Type="http://schemas.openxmlformats.org/officeDocument/2006/relationships/image" Target="../media/image-13-9.pn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svg"/><Relationship Id="rId3" Type="http://schemas.openxmlformats.org/officeDocument/2006/relationships/image" Target="../media/image-14-1.png"/><Relationship Id="rId4" Type="http://schemas.openxmlformats.org/officeDocument/2006/relationships/image" Target="../media/image-14-2.svg"/><Relationship Id="rId5" Type="http://schemas.openxmlformats.org/officeDocument/2006/relationships/image" Target="../media/image-14-5.png"/><Relationship Id="rId6" Type="http://schemas.openxmlformats.org/officeDocument/2006/relationships/image" Target="../media/image-14-6.svg"/><Relationship Id="rId7" Type="http://schemas.openxmlformats.org/officeDocument/2006/relationships/image" Target="../media/image-14-7.png"/><Relationship Id="rId8" Type="http://schemas.openxmlformats.org/officeDocument/2006/relationships/image" Target="../media/image-14-8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svg"/><Relationship Id="rId3" Type="http://schemas.openxmlformats.org/officeDocument/2006/relationships/image" Target="../media/image-15-1.png"/><Relationship Id="rId4" Type="http://schemas.openxmlformats.org/officeDocument/2006/relationships/image" Target="../media/image-15-2.svg"/><Relationship Id="rId5" Type="http://schemas.openxmlformats.org/officeDocument/2006/relationships/image" Target="../media/image-15-1.png"/><Relationship Id="rId6" Type="http://schemas.openxmlformats.org/officeDocument/2006/relationships/image" Target="../media/image-15-2.svg"/><Relationship Id="rId7" Type="http://schemas.openxmlformats.org/officeDocument/2006/relationships/image" Target="../media/image-15-1.png"/><Relationship Id="rId8" Type="http://schemas.openxmlformats.org/officeDocument/2006/relationships/image" Target="../media/image-15-2.svg"/><Relationship Id="rId9" Type="http://schemas.openxmlformats.org/officeDocument/2006/relationships/image" Target="../media/image-15-1.png"/><Relationship Id="rId10" Type="http://schemas.openxmlformats.org/officeDocument/2006/relationships/image" Target="../media/image-15-2.sv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eg"/><Relationship Id="rId2" Type="http://schemas.openxmlformats.org/officeDocument/2006/relationships/image" Target="../media/image-3-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svg"/><Relationship Id="rId3" Type="http://schemas.openxmlformats.org/officeDocument/2006/relationships/image" Target="../media/image-8-1.png"/><Relationship Id="rId4" Type="http://schemas.openxmlformats.org/officeDocument/2006/relationships/image" Target="../media/image-8-2.svg"/><Relationship Id="rId5" Type="http://schemas.openxmlformats.org/officeDocument/2006/relationships/image" Target="../media/image-8-1.png"/><Relationship Id="rId6" Type="http://schemas.openxmlformats.org/officeDocument/2006/relationships/image" Target="../media/image-8-2.svg"/><Relationship Id="rId7" Type="http://schemas.openxmlformats.org/officeDocument/2006/relationships/image" Target="../media/image-8-1.png"/><Relationship Id="rId8" Type="http://schemas.openxmlformats.org/officeDocument/2006/relationships/image" Target="../media/image-8-2.svg"/><Relationship Id="rId9" Type="http://schemas.openxmlformats.org/officeDocument/2006/relationships/image" Target="../media/image-8-1.png"/><Relationship Id="rId10" Type="http://schemas.openxmlformats.org/officeDocument/2006/relationships/image" Target="../media/image-8-2.sv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image" Target="../media/image-23-2.svg"/><Relationship Id="rId3" Type="http://schemas.openxmlformats.org/officeDocument/2006/relationships/image" Target="../media/image-23-3.png"/><Relationship Id="rId4" Type="http://schemas.openxmlformats.org/officeDocument/2006/relationships/image" Target="../media/image-23-4.svg"/><Relationship Id="rId5" Type="http://schemas.openxmlformats.org/officeDocument/2006/relationships/image" Target="../media/image-23-5.png"/><Relationship Id="rId6" Type="http://schemas.openxmlformats.org/officeDocument/2006/relationships/image" Target="../media/image-23-6.svg"/><Relationship Id="rId7" Type="http://schemas.openxmlformats.org/officeDocument/2006/relationships/image" Target="../media/image-23-7.png"/><Relationship Id="rId8" Type="http://schemas.openxmlformats.org/officeDocument/2006/relationships/image" Target="../media/image-23-8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image" Target="../media/image-24-2.png"/><Relationship Id="rId3" Type="http://schemas.openxmlformats.org/officeDocument/2006/relationships/image" Target="../media/image-24-3.svg"/><Relationship Id="rId4" Type="http://schemas.openxmlformats.org/officeDocument/2006/relationships/image" Target="../media/image-24-2.png"/><Relationship Id="rId5" Type="http://schemas.openxmlformats.org/officeDocument/2006/relationships/image" Target="../media/image-24-3.svg"/><Relationship Id="rId6" Type="http://schemas.openxmlformats.org/officeDocument/2006/relationships/image" Target="../media/image-24-2.png"/><Relationship Id="rId7" Type="http://schemas.openxmlformats.org/officeDocument/2006/relationships/image" Target="../media/image-24-3.svg"/><Relationship Id="rId8" Type="http://schemas.openxmlformats.org/officeDocument/2006/relationships/image" Target="../media/image-24-2.png"/><Relationship Id="rId9" Type="http://schemas.openxmlformats.org/officeDocument/2006/relationships/image" Target="../media/image-24-3.svg"/><Relationship Id="rId10" Type="http://schemas.openxmlformats.org/officeDocument/2006/relationships/image" Target="../media/image-24-2.png"/><Relationship Id="rId11" Type="http://schemas.openxmlformats.org/officeDocument/2006/relationships/image" Target="../media/image-24-3.svg"/><Relationship Id="rId12" Type="http://schemas.openxmlformats.org/officeDocument/2006/relationships/slideLayout" Target="../slideLayouts/slideLayout2.xml"/><Relationship Id="rId1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png"/><Relationship Id="rId2" Type="http://schemas.openxmlformats.org/officeDocument/2006/relationships/image" Target="../media/image-27-2.svg"/><Relationship Id="rId3" Type="http://schemas.openxmlformats.org/officeDocument/2006/relationships/image" Target="../media/image-27-3.png"/><Relationship Id="rId4" Type="http://schemas.openxmlformats.org/officeDocument/2006/relationships/image" Target="../media/image-27-4.svg"/><Relationship Id="rId5" Type="http://schemas.openxmlformats.org/officeDocument/2006/relationships/image" Target="../media/image-27-5.png"/><Relationship Id="rId6" Type="http://schemas.openxmlformats.org/officeDocument/2006/relationships/image" Target="../media/image-27-6.svg"/><Relationship Id="rId7" Type="http://schemas.openxmlformats.org/officeDocument/2006/relationships/image" Target="../media/image-3-1.pn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svg"/><Relationship Id="rId3" Type="http://schemas.openxmlformats.org/officeDocument/2006/relationships/image" Target="../media/image-8-1.png"/><Relationship Id="rId4" Type="http://schemas.openxmlformats.org/officeDocument/2006/relationships/image" Target="../media/image-8-2.svg"/><Relationship Id="rId5" Type="http://schemas.openxmlformats.org/officeDocument/2006/relationships/image" Target="../media/image-8-1.png"/><Relationship Id="rId6" Type="http://schemas.openxmlformats.org/officeDocument/2006/relationships/image" Target="../media/image-8-2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4-1.png"/><Relationship Id="rId2" Type="http://schemas.openxmlformats.org/officeDocument/2006/relationships/image" Target="../media/image-34-2.svg"/><Relationship Id="rId3" Type="http://schemas.openxmlformats.org/officeDocument/2006/relationships/image" Target="../media/image-34-1.png"/><Relationship Id="rId4" Type="http://schemas.openxmlformats.org/officeDocument/2006/relationships/image" Target="../media/image-34-2.svg"/><Relationship Id="rId5" Type="http://schemas.openxmlformats.org/officeDocument/2006/relationships/image" Target="../media/image-34-1.png"/><Relationship Id="rId6" Type="http://schemas.openxmlformats.org/officeDocument/2006/relationships/image" Target="../media/image-34-2.svg"/><Relationship Id="rId7" Type="http://schemas.openxmlformats.org/officeDocument/2006/relationships/image" Target="../media/image-34-1.png"/><Relationship Id="rId8" Type="http://schemas.openxmlformats.org/officeDocument/2006/relationships/image" Target="../media/image-34-2.svg"/><Relationship Id="rId9" Type="http://schemas.openxmlformats.org/officeDocument/2006/relationships/image" Target="../media/image-34-1.png"/><Relationship Id="rId10" Type="http://schemas.openxmlformats.org/officeDocument/2006/relationships/image" Target="../media/image-34-2.svg"/><Relationship Id="rId11" Type="http://schemas.openxmlformats.org/officeDocument/2006/relationships/image" Target="../media/image-34-11.png"/><Relationship Id="rId12" Type="http://schemas.openxmlformats.org/officeDocument/2006/relationships/slideLayout" Target="../slideLayouts/slideLayout2.xml"/><Relationship Id="rId13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6-1.png"/><Relationship Id="rId2" Type="http://schemas.openxmlformats.org/officeDocument/2006/relationships/image" Target="../media/image-36-2.svg"/><Relationship Id="rId3" Type="http://schemas.openxmlformats.org/officeDocument/2006/relationships/image" Target="../media/image-36-3.png"/><Relationship Id="rId4" Type="http://schemas.openxmlformats.org/officeDocument/2006/relationships/image" Target="../media/image-36-4.svg"/><Relationship Id="rId5" Type="http://schemas.openxmlformats.org/officeDocument/2006/relationships/image" Target="../media/image-36-5.png"/><Relationship Id="rId6" Type="http://schemas.openxmlformats.org/officeDocument/2006/relationships/image" Target="../media/image-36-6.svg"/><Relationship Id="rId7" Type="http://schemas.openxmlformats.org/officeDocument/2006/relationships/image" Target="../media/image-36-7.png"/><Relationship Id="rId8" Type="http://schemas.openxmlformats.org/officeDocument/2006/relationships/image" Target="../media/image-36-8.svg"/><Relationship Id="rId9" Type="http://schemas.openxmlformats.org/officeDocument/2006/relationships/image" Target="../media/image-36-9.png"/><Relationship Id="rId10" Type="http://schemas.openxmlformats.org/officeDocument/2006/relationships/image" Target="../media/image-36-10.svg"/><Relationship Id="rId11" Type="http://schemas.openxmlformats.org/officeDocument/2006/relationships/image" Target="../media/image-3-1.png"/><Relationship Id="rId12" Type="http://schemas.openxmlformats.org/officeDocument/2006/relationships/slideLayout" Target="../slideLayouts/slideLayout2.xml"/><Relationship Id="rId13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9-1.png"/><Relationship Id="rId2" Type="http://schemas.openxmlformats.org/officeDocument/2006/relationships/image" Target="../media/image-39-2.svg"/><Relationship Id="rId3" Type="http://schemas.openxmlformats.org/officeDocument/2006/relationships/image" Target="../media/image-39-1.png"/><Relationship Id="rId4" Type="http://schemas.openxmlformats.org/officeDocument/2006/relationships/image" Target="../media/image-39-2.svg"/><Relationship Id="rId5" Type="http://schemas.openxmlformats.org/officeDocument/2006/relationships/image" Target="../media/image-39-1.png"/><Relationship Id="rId6" Type="http://schemas.openxmlformats.org/officeDocument/2006/relationships/image" Target="../media/image-39-2.svg"/><Relationship Id="rId7" Type="http://schemas.openxmlformats.org/officeDocument/2006/relationships/image" Target="../media/image-39-1.png"/><Relationship Id="rId8" Type="http://schemas.openxmlformats.org/officeDocument/2006/relationships/image" Target="../media/image-39-2.svg"/><Relationship Id="rId9" Type="http://schemas.openxmlformats.org/officeDocument/2006/relationships/image" Target="../media/image-39-1.png"/><Relationship Id="rId10" Type="http://schemas.openxmlformats.org/officeDocument/2006/relationships/image" Target="../media/image-39-2.svg"/><Relationship Id="rId11" Type="http://schemas.openxmlformats.org/officeDocument/2006/relationships/image" Target="../media/image-39-11.png"/><Relationship Id="rId12" Type="http://schemas.openxmlformats.org/officeDocument/2006/relationships/slideLayout" Target="../slideLayouts/slideLayout2.xml"/><Relationship Id="rId13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svg"/><Relationship Id="rId3" Type="http://schemas.openxmlformats.org/officeDocument/2006/relationships/image" Target="../media/image-4-1.png"/><Relationship Id="rId4" Type="http://schemas.openxmlformats.org/officeDocument/2006/relationships/image" Target="../media/image-4-2.svg"/><Relationship Id="rId5" Type="http://schemas.openxmlformats.org/officeDocument/2006/relationships/image" Target="../media/image-4-1.png"/><Relationship Id="rId6" Type="http://schemas.openxmlformats.org/officeDocument/2006/relationships/image" Target="../media/image-4-2.svg"/><Relationship Id="rId7" Type="http://schemas.openxmlformats.org/officeDocument/2006/relationships/image" Target="../media/image-4-1.png"/><Relationship Id="rId8" Type="http://schemas.openxmlformats.org/officeDocument/2006/relationships/image" Target="../media/image-4-2.svg"/><Relationship Id="rId9" Type="http://schemas.openxmlformats.org/officeDocument/2006/relationships/image" Target="../media/image-4-1.png"/><Relationship Id="rId10" Type="http://schemas.openxmlformats.org/officeDocument/2006/relationships/image" Target="../media/image-4-2.svg"/><Relationship Id="rId11" Type="http://schemas.openxmlformats.org/officeDocument/2006/relationships/image" Target="../media/image-4-1.png"/><Relationship Id="rId12" Type="http://schemas.openxmlformats.org/officeDocument/2006/relationships/image" Target="../media/image-4-2.svg"/><Relationship Id="rId13" Type="http://schemas.openxmlformats.org/officeDocument/2006/relationships/image" Target="../media/image-4-1.png"/><Relationship Id="rId14" Type="http://schemas.openxmlformats.org/officeDocument/2006/relationships/image" Target="../media/image-4-2.svg"/><Relationship Id="rId15" Type="http://schemas.openxmlformats.org/officeDocument/2006/relationships/slideLayout" Target="../slideLayouts/slideLayout2.xml"/><Relationship Id="rId16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0-1.png"/><Relationship Id="rId2" Type="http://schemas.openxmlformats.org/officeDocument/2006/relationships/image" Target="../media/image-40-2.svg"/><Relationship Id="rId3" Type="http://schemas.openxmlformats.org/officeDocument/2006/relationships/image" Target="../media/image-40-3.png"/><Relationship Id="rId4" Type="http://schemas.openxmlformats.org/officeDocument/2006/relationships/image" Target="../media/image-40-4.svg"/><Relationship Id="rId5" Type="http://schemas.openxmlformats.org/officeDocument/2006/relationships/image" Target="../media/image-40-5.png"/><Relationship Id="rId6" Type="http://schemas.openxmlformats.org/officeDocument/2006/relationships/image" Target="../media/image-40-6.svg"/><Relationship Id="rId7" Type="http://schemas.openxmlformats.org/officeDocument/2006/relationships/image" Target="../media/image-40-7.png"/><Relationship Id="rId8" Type="http://schemas.openxmlformats.org/officeDocument/2006/relationships/image" Target="../media/image-40-8.svg"/><Relationship Id="rId9" Type="http://schemas.openxmlformats.org/officeDocument/2006/relationships/image" Target="../media/image-40-9.png"/><Relationship Id="rId10" Type="http://schemas.openxmlformats.org/officeDocument/2006/relationships/image" Target="../media/image-40-10.svg"/><Relationship Id="rId11" Type="http://schemas.openxmlformats.org/officeDocument/2006/relationships/image" Target="../media/image-40-11.png"/><Relationship Id="rId12" Type="http://schemas.openxmlformats.org/officeDocument/2006/relationships/slideLayout" Target="../slideLayouts/slideLayout2.xml"/><Relationship Id="rId13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1-1.png"/><Relationship Id="rId2" Type="http://schemas.openxmlformats.org/officeDocument/2006/relationships/image" Target="../media/image-41-2.svg"/><Relationship Id="rId3" Type="http://schemas.openxmlformats.org/officeDocument/2006/relationships/image" Target="../media/image-41-1.png"/><Relationship Id="rId4" Type="http://schemas.openxmlformats.org/officeDocument/2006/relationships/image" Target="../media/image-41-2.svg"/><Relationship Id="rId5" Type="http://schemas.openxmlformats.org/officeDocument/2006/relationships/image" Target="../media/image-41-5.png"/><Relationship Id="rId6" Type="http://schemas.openxmlformats.org/officeDocument/2006/relationships/image" Target="../media/image-41-6.svg"/><Relationship Id="rId7" Type="http://schemas.openxmlformats.org/officeDocument/2006/relationships/image" Target="../media/image-41-5.png"/><Relationship Id="rId8" Type="http://schemas.openxmlformats.org/officeDocument/2006/relationships/image" Target="../media/image-41-6.svg"/><Relationship Id="rId9" Type="http://schemas.openxmlformats.org/officeDocument/2006/relationships/image" Target="../media/image-41-5.png"/><Relationship Id="rId10" Type="http://schemas.openxmlformats.org/officeDocument/2006/relationships/image" Target="../media/image-41-6.svg"/><Relationship Id="rId11" Type="http://schemas.openxmlformats.org/officeDocument/2006/relationships/image" Target="../media/image-41-5.png"/><Relationship Id="rId12" Type="http://schemas.openxmlformats.org/officeDocument/2006/relationships/image" Target="../media/image-41-6.svg"/><Relationship Id="rId13" Type="http://schemas.openxmlformats.org/officeDocument/2006/relationships/image" Target="../media/image-41-13.png"/><Relationship Id="rId14" Type="http://schemas.openxmlformats.org/officeDocument/2006/relationships/slideLayout" Target="../slideLayouts/slideLayout2.xml"/><Relationship Id="rId15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2-1.png"/><Relationship Id="rId2" Type="http://schemas.openxmlformats.org/officeDocument/2006/relationships/image" Target="../media/image-42-2.png"/><Relationship Id="rId3" Type="http://schemas.openxmlformats.org/officeDocument/2006/relationships/image" Target="../media/image-42-3.svg"/><Relationship Id="rId4" Type="http://schemas.openxmlformats.org/officeDocument/2006/relationships/image" Target="../media/image-42-4.png"/><Relationship Id="rId5" Type="http://schemas.openxmlformats.org/officeDocument/2006/relationships/image" Target="../media/image-42-5.png"/><Relationship Id="rId6" Type="http://schemas.openxmlformats.org/officeDocument/2006/relationships/image" Target="../media/image-42-6.svg"/><Relationship Id="rId7" Type="http://schemas.openxmlformats.org/officeDocument/2006/relationships/image" Target="../media/image-42-7.png"/><Relationship Id="rId8" Type="http://schemas.openxmlformats.org/officeDocument/2006/relationships/image" Target="../media/image-42-8.png"/><Relationship Id="rId9" Type="http://schemas.openxmlformats.org/officeDocument/2006/relationships/image" Target="../media/image-42-9.svg"/><Relationship Id="rId10" Type="http://schemas.openxmlformats.org/officeDocument/2006/relationships/image" Target="../media/image-42-10.png"/><Relationship Id="rId11" Type="http://schemas.openxmlformats.org/officeDocument/2006/relationships/image" Target="../media/image-42-11.png"/><Relationship Id="rId12" Type="http://schemas.openxmlformats.org/officeDocument/2006/relationships/image" Target="../media/image-42-12.svg"/><Relationship Id="rId13" Type="http://schemas.openxmlformats.org/officeDocument/2006/relationships/image" Target="../media/image-42-13.png"/><Relationship Id="rId14" Type="http://schemas.openxmlformats.org/officeDocument/2006/relationships/image" Target="../media/image-42-14.png"/><Relationship Id="rId15" Type="http://schemas.openxmlformats.org/officeDocument/2006/relationships/image" Target="../media/image-42-15.svg"/><Relationship Id="rId16" Type="http://schemas.openxmlformats.org/officeDocument/2006/relationships/image" Target="../media/image-42-16.png"/><Relationship Id="rId17" Type="http://schemas.openxmlformats.org/officeDocument/2006/relationships/image" Target="../media/image-42-17.png"/><Relationship Id="rId18" Type="http://schemas.openxmlformats.org/officeDocument/2006/relationships/image" Target="../media/image-42-18.svg"/><Relationship Id="rId19" Type="http://schemas.openxmlformats.org/officeDocument/2006/relationships/image" Target="../media/image-42-19.png"/><Relationship Id="rId20" Type="http://schemas.openxmlformats.org/officeDocument/2006/relationships/slideLayout" Target="../slideLayouts/slideLayout2.xml"/><Relationship Id="rId21" Type="http://schemas.openxmlformats.org/officeDocument/2006/relationships/notesSlide" Target="../notesSlides/notesSlide4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svg"/><Relationship Id="rId3" Type="http://schemas.openxmlformats.org/officeDocument/2006/relationships/image" Target="../media/image-5-3.png"/><Relationship Id="rId4" Type="http://schemas.openxmlformats.org/officeDocument/2006/relationships/image" Target="../media/image-5-4.svg"/><Relationship Id="rId5" Type="http://schemas.openxmlformats.org/officeDocument/2006/relationships/image" Target="../media/image-5-5.png"/><Relationship Id="rId6" Type="http://schemas.openxmlformats.org/officeDocument/2006/relationships/image" Target="../media/image-5-6.svg"/><Relationship Id="rId7" Type="http://schemas.openxmlformats.org/officeDocument/2006/relationships/image" Target="../media/image-5-7.pn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svg"/><Relationship Id="rId3" Type="http://schemas.openxmlformats.org/officeDocument/2006/relationships/image" Target="../media/image-7-3.png"/><Relationship Id="rId4" Type="http://schemas.openxmlformats.org/officeDocument/2006/relationships/image" Target="../media/image-7-4.svg"/><Relationship Id="rId5" Type="http://schemas.openxmlformats.org/officeDocument/2006/relationships/image" Target="../media/image-7-5.png"/><Relationship Id="rId6" Type="http://schemas.openxmlformats.org/officeDocument/2006/relationships/image" Target="../media/image-7-6.svg"/><Relationship Id="rId7" Type="http://schemas.openxmlformats.org/officeDocument/2006/relationships/image" Target="../media/image-3-1.pn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svg"/><Relationship Id="rId3" Type="http://schemas.openxmlformats.org/officeDocument/2006/relationships/image" Target="../media/image-8-1.png"/><Relationship Id="rId4" Type="http://schemas.openxmlformats.org/officeDocument/2006/relationships/image" Target="../media/image-8-2.svg"/><Relationship Id="rId5" Type="http://schemas.openxmlformats.org/officeDocument/2006/relationships/image" Target="../media/image-8-1.png"/><Relationship Id="rId6" Type="http://schemas.openxmlformats.org/officeDocument/2006/relationships/image" Target="../media/image-8-2.svg"/><Relationship Id="rId7" Type="http://schemas.openxmlformats.org/officeDocument/2006/relationships/image" Target="../media/image-8-1.png"/><Relationship Id="rId8" Type="http://schemas.openxmlformats.org/officeDocument/2006/relationships/image" Target="../media/image-8-2.svg"/><Relationship Id="rId9" Type="http://schemas.openxmlformats.org/officeDocument/2006/relationships/image" Target="../media/image-8-1.png"/><Relationship Id="rId10" Type="http://schemas.openxmlformats.org/officeDocument/2006/relationships/image" Target="../media/image-8-2.sv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2003375"/>
            <a:ext cx="4667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一张养老地图连接十万老人</a:t>
            </a:r>
            <a:endParaRPr lang="zh-CN" sz="2400" dirty="0"/>
          </a:p>
        </p:txBody>
      </p:sp>
      <p:sp>
        <p:nvSpPr>
          <p:cNvPr id="4" name="Text 1"/>
          <p:cNvSpPr/>
          <p:nvPr/>
        </p:nvSpPr>
        <p:spPr>
          <a:xfrm>
            <a:off x="3723977" y="2584624"/>
            <a:ext cx="5125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县域智慧养老服务网络平台与终端系统核心知识体系</a:t>
            </a:r>
            <a:endParaRPr lang="zh-CN" sz="1000" dirty="0"/>
          </a:p>
        </p:txBody>
      </p:sp>
      <p:sp>
        <p:nvSpPr>
          <p:cNvPr id="5" name="Shape 2"/>
          <p:cNvSpPr/>
          <p:nvPr/>
        </p:nvSpPr>
        <p:spPr>
          <a:xfrm>
            <a:off x="3952577" y="2941290"/>
            <a:ext cx="2146325" cy="198834"/>
          </a:xfrm>
          <a:prstGeom prst="roundRect">
            <a:avLst>
              <a:gd name="adj" fmla="val 22122"/>
            </a:avLst>
          </a:prstGeom>
          <a:noFill/>
          <a:ln w="4763">
            <a:solidFill>
              <a:srgbClr val="E851B2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4031084" y="2980506"/>
            <a:ext cx="2446511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E851B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《人工智能养老产品系统设计与工程交付》</a:t>
            </a:r>
            <a:endParaRPr lang="zh-CN" sz="800" dirty="0"/>
          </a:p>
        </p:txBody>
      </p:sp>
      <p:sp>
        <p:nvSpPr>
          <p:cNvPr id="7" name="Shape 4"/>
          <p:cNvSpPr/>
          <p:nvPr/>
        </p:nvSpPr>
        <p:spPr>
          <a:xfrm>
            <a:off x="6164312" y="2941290"/>
            <a:ext cx="994618" cy="198834"/>
          </a:xfrm>
          <a:prstGeom prst="roundRect">
            <a:avLst>
              <a:gd name="adj" fmla="val 22122"/>
            </a:avLst>
          </a:prstGeom>
          <a:noFill/>
          <a:ln w="4763">
            <a:solidFill>
              <a:srgbClr val="E851B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242819" y="2980506"/>
            <a:ext cx="1294805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E851B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项目五｜知识讲解</a:t>
            </a:r>
            <a:endParaRPr lang="zh-CN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768176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15分钟养老服务圈不是简单画一个圆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480319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服务圈的真实影响因素</a:t>
            </a:r>
            <a:endParaRPr lang="zh-CN" sz="1200" dirty="0"/>
          </a:p>
        </p:txBody>
      </p:sp>
      <p:sp>
        <p:nvSpPr>
          <p:cNvPr id="4" name="Shape 2"/>
          <p:cNvSpPr/>
          <p:nvPr/>
        </p:nvSpPr>
        <p:spPr>
          <a:xfrm>
            <a:off x="523577" y="1820094"/>
            <a:ext cx="1878881" cy="482873"/>
          </a:xfrm>
          <a:prstGeom prst="roundRect">
            <a:avLst>
              <a:gd name="adj" fmla="val 11387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68759" y="1965275"/>
            <a:ext cx="158851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实际步行距离</a:t>
            </a:r>
            <a:endParaRPr lang="zh-CN" sz="1200" dirty="0"/>
          </a:p>
        </p:txBody>
      </p:sp>
      <p:sp>
        <p:nvSpPr>
          <p:cNvPr id="6" name="Shape 4"/>
          <p:cNvSpPr/>
          <p:nvPr/>
        </p:nvSpPr>
        <p:spPr>
          <a:xfrm>
            <a:off x="2533352" y="1820094"/>
            <a:ext cx="1878955" cy="482873"/>
          </a:xfrm>
          <a:prstGeom prst="roundRect">
            <a:avLst>
              <a:gd name="adj" fmla="val 11387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678534" y="1965275"/>
            <a:ext cx="158859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道路坡度</a:t>
            </a:r>
            <a:endParaRPr lang="zh-CN" sz="1200" dirty="0"/>
          </a:p>
        </p:txBody>
      </p:sp>
      <p:sp>
        <p:nvSpPr>
          <p:cNvPr id="8" name="Shape 6"/>
          <p:cNvSpPr/>
          <p:nvPr/>
        </p:nvSpPr>
        <p:spPr>
          <a:xfrm>
            <a:off x="523577" y="2433861"/>
            <a:ext cx="1878881" cy="482873"/>
          </a:xfrm>
          <a:prstGeom prst="roundRect">
            <a:avLst>
              <a:gd name="adj" fmla="val 11387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68759" y="2579043"/>
            <a:ext cx="158851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无障碍条件</a:t>
            </a:r>
            <a:endParaRPr lang="zh-CN" sz="1200" dirty="0"/>
          </a:p>
        </p:txBody>
      </p:sp>
      <p:sp>
        <p:nvSpPr>
          <p:cNvPr id="10" name="Shape 8"/>
          <p:cNvSpPr/>
          <p:nvPr/>
        </p:nvSpPr>
        <p:spPr>
          <a:xfrm>
            <a:off x="2533352" y="2433861"/>
            <a:ext cx="1878955" cy="482873"/>
          </a:xfrm>
          <a:prstGeom prst="roundRect">
            <a:avLst>
              <a:gd name="adj" fmla="val 11387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678534" y="2579043"/>
            <a:ext cx="158859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老人身体能力</a:t>
            </a:r>
            <a:endParaRPr lang="zh-CN" sz="1200" dirty="0"/>
          </a:p>
        </p:txBody>
      </p:sp>
      <p:sp>
        <p:nvSpPr>
          <p:cNvPr id="12" name="Shape 10"/>
          <p:cNvSpPr/>
          <p:nvPr/>
        </p:nvSpPr>
        <p:spPr>
          <a:xfrm>
            <a:off x="523577" y="3047628"/>
            <a:ext cx="1878881" cy="482873"/>
          </a:xfrm>
          <a:prstGeom prst="roundRect">
            <a:avLst>
              <a:gd name="adj" fmla="val 11387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68759" y="3192810"/>
            <a:ext cx="158851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季节天气变化</a:t>
            </a:r>
            <a:endParaRPr lang="zh-CN" sz="1200" dirty="0"/>
          </a:p>
        </p:txBody>
      </p:sp>
      <p:sp>
        <p:nvSpPr>
          <p:cNvPr id="14" name="Shape 12"/>
          <p:cNvSpPr/>
          <p:nvPr/>
        </p:nvSpPr>
        <p:spPr>
          <a:xfrm>
            <a:off x="2533352" y="3047628"/>
            <a:ext cx="1878955" cy="482873"/>
          </a:xfrm>
          <a:prstGeom prst="roundRect">
            <a:avLst>
              <a:gd name="adj" fmla="val 11387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678534" y="3192810"/>
            <a:ext cx="158859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公共交通可达</a:t>
            </a:r>
            <a:endParaRPr lang="zh-CN" sz="1200" dirty="0"/>
          </a:p>
        </p:txBody>
      </p:sp>
      <p:sp>
        <p:nvSpPr>
          <p:cNvPr id="16" name="Shape 14"/>
          <p:cNvSpPr/>
          <p:nvPr/>
        </p:nvSpPr>
        <p:spPr>
          <a:xfrm>
            <a:off x="523577" y="3661395"/>
            <a:ext cx="1878881" cy="482873"/>
          </a:xfrm>
          <a:prstGeom prst="roundRect">
            <a:avLst>
              <a:gd name="adj" fmla="val 11387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68759" y="3806577"/>
            <a:ext cx="158851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服务开放时间</a:t>
            </a:r>
            <a:endParaRPr lang="zh-CN" sz="1200" dirty="0"/>
          </a:p>
        </p:txBody>
      </p:sp>
      <p:sp>
        <p:nvSpPr>
          <p:cNvPr id="18" name="Shape 16"/>
          <p:cNvSpPr/>
          <p:nvPr/>
        </p:nvSpPr>
        <p:spPr>
          <a:xfrm>
            <a:off x="2533352" y="3661395"/>
            <a:ext cx="1878955" cy="482873"/>
          </a:xfrm>
          <a:prstGeom prst="roundRect">
            <a:avLst>
              <a:gd name="adj" fmla="val 11387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678534" y="3806577"/>
            <a:ext cx="158859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城乡空间差异</a:t>
            </a:r>
            <a:endParaRPr lang="zh-CN" sz="1200" dirty="0"/>
          </a:p>
        </p:txBody>
      </p:sp>
      <p:sp>
        <p:nvSpPr>
          <p:cNvPr id="20" name="Text 18"/>
          <p:cNvSpPr/>
          <p:nvPr/>
        </p:nvSpPr>
        <p:spPr>
          <a:xfrm>
            <a:off x="4736455" y="1480319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农村与山区补偿方案</a:t>
            </a:r>
            <a:endParaRPr lang="zh-CN" sz="1200" dirty="0"/>
          </a:p>
        </p:txBody>
      </p:sp>
      <p:sp>
        <p:nvSpPr>
          <p:cNvPr id="21" name="Text 19"/>
          <p:cNvSpPr/>
          <p:nvPr/>
        </p:nvSpPr>
        <p:spPr>
          <a:xfrm>
            <a:off x="4736455" y="1803722"/>
            <a:ext cx="434593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农村和山区不能依赖步行半径，需要采用组合方式：</a:t>
            </a:r>
            <a:endParaRPr lang="zh-CN" sz="1000" dirty="0"/>
          </a:p>
        </p:txBody>
      </p:sp>
      <p:sp>
        <p:nvSpPr>
          <p:cNvPr id="22" name="Text 20"/>
          <p:cNvSpPr/>
          <p:nvPr/>
        </p:nvSpPr>
        <p:spPr>
          <a:xfrm>
            <a:off x="4736455" y="2130921"/>
            <a:ext cx="3888730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骑行与班车接送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流动服务车辆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定期巡访入户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村级中转站点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上门服务覆盖</a:t>
            </a:r>
            <a:endParaRPr lang="zh-CN" sz="1000" dirty="0"/>
          </a:p>
        </p:txBody>
      </p:sp>
      <p:sp>
        <p:nvSpPr>
          <p:cNvPr id="23" name="Shape 21"/>
          <p:cNvSpPr/>
          <p:nvPr/>
        </p:nvSpPr>
        <p:spPr>
          <a:xfrm>
            <a:off x="4736455" y="3508251"/>
            <a:ext cx="3888730" cy="719733"/>
          </a:xfrm>
          <a:prstGeom prst="roundRect">
            <a:avLst>
              <a:gd name="adj" fmla="val 7639"/>
            </a:avLst>
          </a:prstGeom>
          <a:solidFill>
            <a:srgbClr val="F9D2EB"/>
          </a:solidFill>
          <a:ln/>
        </p:spPr>
      </p:sp>
      <p:pic>
        <p:nvPicPr>
          <p:cNvPr id="2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67349" y="3700090"/>
            <a:ext cx="163637" cy="130894"/>
          </a:xfrm>
          <a:prstGeom prst="rect">
            <a:avLst/>
          </a:prstGeom>
        </p:spPr>
      </p:pic>
      <p:sp>
        <p:nvSpPr>
          <p:cNvPr id="25" name="Text 22"/>
          <p:cNvSpPr/>
          <p:nvPr/>
        </p:nvSpPr>
        <p:spPr>
          <a:xfrm>
            <a:off x="5161880" y="3658716"/>
            <a:ext cx="3332411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核心认识：服务圈设计的本质是服务可达性，而不是地图上的固定半径。</a:t>
            </a:r>
            <a:endParaRPr lang="zh-CN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377651"/>
            <a:ext cx="4667845" cy="360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2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城镇社区的15分钟服务圈</a:t>
            </a:r>
            <a:endParaRPr lang="zh-CN" sz="2250" dirty="0"/>
          </a:p>
        </p:txBody>
      </p:sp>
      <p:sp>
        <p:nvSpPr>
          <p:cNvPr id="4" name="Text 1"/>
          <p:cNvSpPr/>
          <p:nvPr/>
        </p:nvSpPr>
        <p:spPr>
          <a:xfrm>
            <a:off x="523577" y="911200"/>
            <a:ext cx="4667845" cy="380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城镇社区人口相对集中，道路网络较完整，公共服务设施较多，具备建立分层固定服务圈的良好条件。</a:t>
            </a:r>
            <a:endParaRPr lang="zh-CN" sz="950" dirty="0"/>
          </a:p>
        </p:txBody>
      </p:sp>
      <p:sp>
        <p:nvSpPr>
          <p:cNvPr id="5" name="Shape 2"/>
          <p:cNvSpPr/>
          <p:nvPr/>
        </p:nvSpPr>
        <p:spPr>
          <a:xfrm>
            <a:off x="523577" y="1420862"/>
            <a:ext cx="122709" cy="736327"/>
          </a:xfrm>
          <a:prstGeom prst="roundRect">
            <a:avLst>
              <a:gd name="adj" fmla="val 4200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61330" y="1543571"/>
            <a:ext cx="4430092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近距离服务点（5分钟步行）</a:t>
            </a:r>
            <a:endParaRPr lang="zh-CN" sz="1100" dirty="0"/>
          </a:p>
        </p:txBody>
      </p:sp>
      <p:sp>
        <p:nvSpPr>
          <p:cNvPr id="7" name="Text 4"/>
          <p:cNvSpPr/>
          <p:nvPr/>
        </p:nvSpPr>
        <p:spPr>
          <a:xfrm>
            <a:off x="761330" y="1793007"/>
            <a:ext cx="4430092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紧急求助、邻里互助、基础咨询</a:t>
            </a:r>
            <a:endParaRPr lang="zh-CN" sz="950" dirty="0"/>
          </a:p>
        </p:txBody>
      </p:sp>
      <p:sp>
        <p:nvSpPr>
          <p:cNvPr id="8" name="Shape 5"/>
          <p:cNvSpPr/>
          <p:nvPr/>
        </p:nvSpPr>
        <p:spPr>
          <a:xfrm>
            <a:off x="707603" y="2272233"/>
            <a:ext cx="122709" cy="736327"/>
          </a:xfrm>
          <a:prstGeom prst="roundRect">
            <a:avLst>
              <a:gd name="adj" fmla="val 4200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45356" y="2394942"/>
            <a:ext cx="4246066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中距离服务点（10分钟步行）</a:t>
            </a:r>
            <a:endParaRPr lang="zh-CN" sz="1100" dirty="0"/>
          </a:p>
        </p:txBody>
      </p:sp>
      <p:sp>
        <p:nvSpPr>
          <p:cNvPr id="10" name="Text 7"/>
          <p:cNvSpPr/>
          <p:nvPr/>
        </p:nvSpPr>
        <p:spPr>
          <a:xfrm>
            <a:off x="945356" y="2644378"/>
            <a:ext cx="4246066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助餐、日间休息、基础活动</a:t>
            </a:r>
            <a:endParaRPr lang="zh-CN" sz="950" dirty="0"/>
          </a:p>
        </p:txBody>
      </p:sp>
      <p:sp>
        <p:nvSpPr>
          <p:cNvPr id="11" name="Shape 8"/>
          <p:cNvSpPr/>
          <p:nvPr/>
        </p:nvSpPr>
        <p:spPr>
          <a:xfrm>
            <a:off x="891704" y="3123605"/>
            <a:ext cx="122709" cy="736327"/>
          </a:xfrm>
          <a:prstGeom prst="roundRect">
            <a:avLst>
              <a:gd name="adj" fmla="val 4200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129457" y="3246313"/>
            <a:ext cx="4061966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综合服务点（15分钟步行）</a:t>
            </a:r>
            <a:endParaRPr lang="zh-CN" sz="1100" dirty="0"/>
          </a:p>
        </p:txBody>
      </p:sp>
      <p:sp>
        <p:nvSpPr>
          <p:cNvPr id="13" name="Text 10"/>
          <p:cNvSpPr/>
          <p:nvPr/>
        </p:nvSpPr>
        <p:spPr>
          <a:xfrm>
            <a:off x="1129457" y="3495749"/>
            <a:ext cx="4061966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康复、健康监测、日间照料、综合服务</a:t>
            </a:r>
            <a:endParaRPr lang="zh-CN" sz="950" dirty="0"/>
          </a:p>
        </p:txBody>
      </p:sp>
      <p:sp>
        <p:nvSpPr>
          <p:cNvPr id="14" name="Text 11"/>
          <p:cNvSpPr/>
          <p:nvPr/>
        </p:nvSpPr>
        <p:spPr>
          <a:xfrm>
            <a:off x="523577" y="4032498"/>
            <a:ext cx="4667845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城镇选址重点评估维度</a:t>
            </a:r>
            <a:endParaRPr lang="zh-CN" sz="1100" dirty="0"/>
          </a:p>
        </p:txBody>
      </p:sp>
      <p:sp>
        <p:nvSpPr>
          <p:cNvPr id="15" name="Text 12"/>
          <p:cNvSpPr/>
          <p:nvPr/>
        </p:nvSpPr>
        <p:spPr>
          <a:xfrm>
            <a:off x="523577" y="4385518"/>
            <a:ext cx="4667845" cy="380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老年人口密度 · 小区出入口通达性 · 公共交通衔接 · 无障碍通行条件 · 与医院、社区和商业设施的关系</a:t>
            </a:r>
            <a:endParaRPr lang="zh-CN" sz="9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701427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农村和山区的15分钟服务圈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413570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组合服务方式</a:t>
            </a:r>
            <a:endParaRPr lang="zh-CN" sz="1200" dirty="0"/>
          </a:p>
        </p:txBody>
      </p:sp>
      <p:sp>
        <p:nvSpPr>
          <p:cNvPr id="4" name="Shape 2"/>
          <p:cNvSpPr/>
          <p:nvPr/>
        </p:nvSpPr>
        <p:spPr>
          <a:xfrm>
            <a:off x="523577" y="1753344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49003" y="1798290"/>
            <a:ext cx="346330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村级固定服务站</a:t>
            </a:r>
            <a:endParaRPr lang="zh-CN" sz="1200" dirty="0"/>
          </a:p>
        </p:txBody>
      </p:sp>
      <p:sp>
        <p:nvSpPr>
          <p:cNvPr id="6" name="Shape 4"/>
          <p:cNvSpPr/>
          <p:nvPr/>
        </p:nvSpPr>
        <p:spPr>
          <a:xfrm>
            <a:off x="523577" y="2309664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49003" y="2354610"/>
            <a:ext cx="346330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流动服务车辆</a:t>
            </a:r>
            <a:endParaRPr lang="zh-CN" sz="1200" dirty="0"/>
          </a:p>
        </p:txBody>
      </p:sp>
      <p:sp>
        <p:nvSpPr>
          <p:cNvPr id="8" name="Shape 6"/>
          <p:cNvSpPr/>
          <p:nvPr/>
        </p:nvSpPr>
        <p:spPr>
          <a:xfrm>
            <a:off x="523577" y="2865983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49003" y="2910929"/>
            <a:ext cx="346330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上门服务与定期巡访</a:t>
            </a:r>
            <a:endParaRPr lang="zh-CN" sz="1200" dirty="0"/>
          </a:p>
        </p:txBody>
      </p:sp>
      <p:sp>
        <p:nvSpPr>
          <p:cNvPr id="10" name="Shape 8"/>
          <p:cNvSpPr/>
          <p:nvPr/>
        </p:nvSpPr>
        <p:spPr>
          <a:xfrm>
            <a:off x="523577" y="3422303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49003" y="3467249"/>
            <a:ext cx="346330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邻里互助与社区医生响应</a:t>
            </a:r>
            <a:endParaRPr lang="zh-CN" sz="1200" dirty="0"/>
          </a:p>
        </p:txBody>
      </p:sp>
      <p:sp>
        <p:nvSpPr>
          <p:cNvPr id="12" name="Text 10"/>
          <p:cNvSpPr/>
          <p:nvPr/>
        </p:nvSpPr>
        <p:spPr>
          <a:xfrm>
            <a:off x="4736455" y="1413570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需要评估的关键因素</a:t>
            </a:r>
            <a:endParaRPr lang="zh-CN" sz="1200" dirty="0"/>
          </a:p>
        </p:txBody>
      </p:sp>
      <p:sp>
        <p:nvSpPr>
          <p:cNvPr id="13" name="Text 11"/>
          <p:cNvSpPr/>
          <p:nvPr/>
        </p:nvSpPr>
        <p:spPr>
          <a:xfrm>
            <a:off x="4736455" y="1736973"/>
            <a:ext cx="3888730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道路通行条件与季节性天气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村庄间实际距离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交通工具可用性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老人独居情况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服务人员可到达时间</a:t>
            </a:r>
            <a:endParaRPr lang="zh-CN" sz="1000" dirty="0"/>
          </a:p>
        </p:txBody>
      </p:sp>
      <p:sp>
        <p:nvSpPr>
          <p:cNvPr id="14" name="Text 12"/>
          <p:cNvSpPr/>
          <p:nvPr/>
        </p:nvSpPr>
        <p:spPr>
          <a:xfrm>
            <a:off x="4736455" y="3097932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设计输出不只是站点位置</a:t>
            </a:r>
            <a:endParaRPr lang="zh-CN" sz="1200" dirty="0"/>
          </a:p>
        </p:txBody>
      </p:sp>
      <p:sp>
        <p:nvSpPr>
          <p:cNvPr id="15" name="Text 13"/>
          <p:cNvSpPr/>
          <p:nvPr/>
        </p:nvSpPr>
        <p:spPr>
          <a:xfrm>
            <a:off x="4736455" y="3421335"/>
            <a:ext cx="3888730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巡访路线与服务车辆路线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餐食配送计划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服务人员片区划分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紧急响应网络</a:t>
            </a:r>
            <a:endParaRPr lang="zh-CN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663029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GIS如何辅助养老服务网络规划？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309762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GIS分析是服务网络规划的空间基础工具，通过多图层叠加识别覆盖空白，辅助选址决策。规划需准备四类基础数据，并遵循标准分析流程。</a:t>
            </a:r>
            <a:endParaRPr lang="zh-CN" sz="1000" dirty="0"/>
          </a:p>
        </p:txBody>
      </p:sp>
      <p:sp>
        <p:nvSpPr>
          <p:cNvPr id="4" name="Text 2"/>
          <p:cNvSpPr/>
          <p:nvPr/>
        </p:nvSpPr>
        <p:spPr>
          <a:xfrm>
            <a:off x="523577" y="1797323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四类基础数据</a:t>
            </a:r>
            <a:endParaRPr lang="zh-CN" sz="12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2137097"/>
            <a:ext cx="1878881" cy="103257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25909" y="2282279"/>
            <a:ext cx="153136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行政与空间数据</a:t>
            </a:r>
            <a:endParaRPr lang="zh-CN" sz="1200" dirty="0"/>
          </a:p>
        </p:txBody>
      </p:sp>
      <p:sp>
        <p:nvSpPr>
          <p:cNvPr id="7" name="Text 4"/>
          <p:cNvSpPr/>
          <p:nvPr/>
        </p:nvSpPr>
        <p:spPr>
          <a:xfrm>
            <a:off x="725909" y="2605683"/>
            <a:ext cx="1531367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县、乡镇、行政村边界</a:t>
            </a:r>
            <a:endParaRPr lang="zh-CN" sz="10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33352" y="2137097"/>
            <a:ext cx="1878955" cy="103257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2735684" y="2282279"/>
            <a:ext cx="153144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人口数据</a:t>
            </a:r>
            <a:endParaRPr lang="zh-CN" sz="1200" dirty="0"/>
          </a:p>
        </p:txBody>
      </p:sp>
      <p:sp>
        <p:nvSpPr>
          <p:cNvPr id="10" name="Text 6"/>
          <p:cNvSpPr/>
          <p:nvPr/>
        </p:nvSpPr>
        <p:spPr>
          <a:xfrm>
            <a:off x="2735684" y="2605683"/>
            <a:ext cx="1531441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老年人口数量、密度、重点老人分布</a:t>
            </a:r>
            <a:endParaRPr lang="zh-CN" sz="100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3300561"/>
            <a:ext cx="1878881" cy="103257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725909" y="3445743"/>
            <a:ext cx="153136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设施数据</a:t>
            </a:r>
            <a:endParaRPr lang="zh-CN" sz="1200" dirty="0"/>
          </a:p>
        </p:txBody>
      </p:sp>
      <p:sp>
        <p:nvSpPr>
          <p:cNvPr id="13" name="Text 8"/>
          <p:cNvSpPr/>
          <p:nvPr/>
        </p:nvSpPr>
        <p:spPr>
          <a:xfrm>
            <a:off x="725909" y="3769147"/>
            <a:ext cx="153136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现有养老机构、食堂、卫生院、社区设施</a:t>
            </a:r>
            <a:endParaRPr lang="zh-CN" sz="100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533352" y="3300561"/>
            <a:ext cx="1878955" cy="1032570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2735684" y="3445743"/>
            <a:ext cx="153144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交通数据</a:t>
            </a:r>
            <a:endParaRPr lang="zh-CN" sz="1200" dirty="0"/>
          </a:p>
        </p:txBody>
      </p:sp>
      <p:sp>
        <p:nvSpPr>
          <p:cNvPr id="16" name="Text 10"/>
          <p:cNvSpPr/>
          <p:nvPr/>
        </p:nvSpPr>
        <p:spPr>
          <a:xfrm>
            <a:off x="2735684" y="3769147"/>
            <a:ext cx="1531441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道路、公交、坡度、实际通行时间</a:t>
            </a:r>
            <a:endParaRPr lang="zh-CN" sz="1000" dirty="0"/>
          </a:p>
        </p:txBody>
      </p:sp>
      <p:sp>
        <p:nvSpPr>
          <p:cNvPr id="17" name="Text 11"/>
          <p:cNvSpPr/>
          <p:nvPr/>
        </p:nvSpPr>
        <p:spPr>
          <a:xfrm>
            <a:off x="4736455" y="1797323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基本分析流程</a:t>
            </a:r>
            <a:endParaRPr lang="zh-CN" sz="1200" dirty="0"/>
          </a:p>
        </p:txBody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36455" y="2137097"/>
            <a:ext cx="3888730" cy="1679674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5664431" y="3367497"/>
            <a:ext cx="577393" cy="98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生成热力图</a:t>
            </a:r>
            <a:endParaRPr lang="zh-CN" sz="600" dirty="0"/>
          </a:p>
        </p:txBody>
      </p:sp>
      <p:sp>
        <p:nvSpPr>
          <p:cNvPr id="20" name="Text 13"/>
          <p:cNvSpPr/>
          <p:nvPr/>
        </p:nvSpPr>
        <p:spPr>
          <a:xfrm>
            <a:off x="5664431" y="3496319"/>
            <a:ext cx="577393" cy="1682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绘制老年人口分布密度</a:t>
            </a:r>
            <a:endParaRPr lang="zh-CN" sz="500" dirty="0"/>
          </a:p>
        </p:txBody>
      </p:sp>
      <p:sp>
        <p:nvSpPr>
          <p:cNvPr id="21" name="Text 14"/>
          <p:cNvSpPr/>
          <p:nvPr/>
        </p:nvSpPr>
        <p:spPr>
          <a:xfrm>
            <a:off x="7147027" y="3367497"/>
            <a:ext cx="577393" cy="98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计算半径</a:t>
            </a:r>
            <a:endParaRPr lang="zh-CN" sz="600" dirty="0"/>
          </a:p>
        </p:txBody>
      </p:sp>
      <p:sp>
        <p:nvSpPr>
          <p:cNvPr id="22" name="Text 15"/>
          <p:cNvSpPr/>
          <p:nvPr/>
        </p:nvSpPr>
        <p:spPr>
          <a:xfrm>
            <a:off x="7147027" y="3496319"/>
            <a:ext cx="577393" cy="1682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测算服务覆盖与可达范围</a:t>
            </a:r>
            <a:endParaRPr lang="zh-CN" sz="500" dirty="0"/>
          </a:p>
        </p:txBody>
      </p:sp>
      <p:sp>
        <p:nvSpPr>
          <p:cNvPr id="23" name="Text 16"/>
          <p:cNvSpPr/>
          <p:nvPr/>
        </p:nvSpPr>
        <p:spPr>
          <a:xfrm>
            <a:off x="4924973" y="2288661"/>
            <a:ext cx="577393" cy="98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导入数据</a:t>
            </a:r>
            <a:endParaRPr lang="zh-CN" sz="600" dirty="0"/>
          </a:p>
        </p:txBody>
      </p:sp>
      <p:sp>
        <p:nvSpPr>
          <p:cNvPr id="24" name="Text 17"/>
          <p:cNvSpPr/>
          <p:nvPr/>
        </p:nvSpPr>
        <p:spPr>
          <a:xfrm>
            <a:off x="4924973" y="2417483"/>
            <a:ext cx="577393" cy="1682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加载行政、人口、设施、交通</a:t>
            </a:r>
            <a:endParaRPr lang="zh-CN" sz="500" dirty="0"/>
          </a:p>
        </p:txBody>
      </p:sp>
      <p:sp>
        <p:nvSpPr>
          <p:cNvPr id="25" name="Text 18"/>
          <p:cNvSpPr/>
          <p:nvPr/>
        </p:nvSpPr>
        <p:spPr>
          <a:xfrm>
            <a:off x="7864459" y="2288661"/>
            <a:ext cx="577393" cy="98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识别空白</a:t>
            </a:r>
            <a:endParaRPr lang="zh-CN" sz="600" dirty="0"/>
          </a:p>
        </p:txBody>
      </p:sp>
      <p:sp>
        <p:nvSpPr>
          <p:cNvPr id="26" name="Text 19"/>
          <p:cNvSpPr/>
          <p:nvPr/>
        </p:nvSpPr>
        <p:spPr>
          <a:xfrm>
            <a:off x="7864459" y="2417483"/>
            <a:ext cx="577393" cy="1682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定位覆盖不足与高需区</a:t>
            </a:r>
            <a:endParaRPr lang="zh-CN" sz="500" dirty="0"/>
          </a:p>
        </p:txBody>
      </p:sp>
      <p:sp>
        <p:nvSpPr>
          <p:cNvPr id="27" name="Text 20"/>
          <p:cNvSpPr/>
          <p:nvPr/>
        </p:nvSpPr>
        <p:spPr>
          <a:xfrm>
            <a:off x="6414931" y="2288661"/>
            <a:ext cx="577393" cy="98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叠加设施</a:t>
            </a:r>
            <a:endParaRPr lang="zh-CN" sz="600" dirty="0"/>
          </a:p>
        </p:txBody>
      </p:sp>
      <p:sp>
        <p:nvSpPr>
          <p:cNvPr id="28" name="Text 21"/>
          <p:cNvSpPr/>
          <p:nvPr/>
        </p:nvSpPr>
        <p:spPr>
          <a:xfrm>
            <a:off x="6414931" y="2417483"/>
            <a:ext cx="577393" cy="1682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合并现有养老与医疗等图层</a:t>
            </a:r>
            <a:endParaRPr lang="zh-CN" sz="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758428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服务可达性必须经过真实验证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405161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地图分析只能生成初步结果。GIS计算的步行时间往往低于老人实际所需时间，必须通过多种真实场景验证加以校核。</a:t>
            </a:r>
            <a:endParaRPr lang="zh-CN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761827"/>
            <a:ext cx="327273" cy="32727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2252737"/>
            <a:ext cx="396656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实地步行测试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523577" y="2523753"/>
            <a:ext cx="396656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记录实际用时、道路坡度、台阶、路口和无障碍情况，形成精确数据。</a:t>
            </a:r>
            <a:endParaRPr lang="zh-CN" sz="10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53781" y="1761827"/>
            <a:ext cx="327273" cy="32727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653781" y="2252737"/>
            <a:ext cx="396664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老人陪同行走测试</a:t>
            </a:r>
            <a:endParaRPr lang="zh-CN" sz="1200" dirty="0"/>
          </a:p>
        </p:txBody>
      </p:sp>
      <p:sp>
        <p:nvSpPr>
          <p:cNvPr id="9" name="Text 5"/>
          <p:cNvSpPr/>
          <p:nvPr/>
        </p:nvSpPr>
        <p:spPr>
          <a:xfrm>
            <a:off x="4653781" y="2523753"/>
            <a:ext cx="3966642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观察疲劳程度、休息需求、道路理解和过街困难，获取主观体验数据。</a:t>
            </a:r>
            <a:endParaRPr lang="zh-CN" sz="10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3204344"/>
            <a:ext cx="327273" cy="32727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523577" y="3695254"/>
            <a:ext cx="396656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交通工具测试</a:t>
            </a:r>
            <a:endParaRPr lang="zh-CN" sz="1200" dirty="0"/>
          </a:p>
        </p:txBody>
      </p:sp>
      <p:sp>
        <p:nvSpPr>
          <p:cNvPr id="12" name="Text 7"/>
          <p:cNvSpPr/>
          <p:nvPr/>
        </p:nvSpPr>
        <p:spPr>
          <a:xfrm>
            <a:off x="523577" y="3966270"/>
            <a:ext cx="396656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农村和山区测试电动车、班车、服务车和上门人员路线的实际可达时间。</a:t>
            </a:r>
            <a:endParaRPr lang="zh-CN" sz="10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53781" y="3204344"/>
            <a:ext cx="327273" cy="327273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4653781" y="3695254"/>
            <a:ext cx="396664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老人问卷与访谈</a:t>
            </a:r>
            <a:endParaRPr lang="zh-CN" sz="1200" dirty="0"/>
          </a:p>
        </p:txBody>
      </p:sp>
      <p:sp>
        <p:nvSpPr>
          <p:cNvPr id="15" name="Text 9"/>
          <p:cNvSpPr/>
          <p:nvPr/>
        </p:nvSpPr>
        <p:spPr>
          <a:xfrm>
            <a:off x="4653781" y="3966270"/>
            <a:ext cx="3966642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了解老人主观感受：是否愿意去、是否知道位置、是否认为方便、哪些天气下无法到达。</a:t>
            </a:r>
            <a:endParaRPr lang="zh-CN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883072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如何识别服务空白区并完成设施选址？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595214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服务空白区的五种形态</a:t>
            </a:r>
            <a:endParaRPr lang="zh-CN" sz="12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9290" y="1920701"/>
            <a:ext cx="3903018" cy="22108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83047" y="1934989"/>
            <a:ext cx="372926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没有固定服务设施的区域</a:t>
            </a:r>
            <a:endParaRPr lang="zh-CN" sz="12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9290" y="2374999"/>
            <a:ext cx="3903018" cy="22108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83047" y="2389287"/>
            <a:ext cx="372926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设施存在但老人难以到达</a:t>
            </a:r>
            <a:endParaRPr lang="zh-CN" sz="12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9290" y="2829297"/>
            <a:ext cx="3903018" cy="221084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683047" y="2843585"/>
            <a:ext cx="372926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只有单一服务、缺少综合服务</a:t>
            </a:r>
            <a:endParaRPr lang="zh-CN" sz="12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09290" y="3283595"/>
            <a:ext cx="3903018" cy="22108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83047" y="3297882"/>
            <a:ext cx="372926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服务时间无法覆盖老人需求</a:t>
            </a:r>
            <a:endParaRPr lang="zh-CN" sz="1200" dirty="0"/>
          </a:p>
        </p:txBody>
      </p:sp>
      <p:pic>
        <p:nvPicPr>
          <p:cNvPr id="12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09290" y="3737893"/>
            <a:ext cx="3903018" cy="221084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683047" y="3752180"/>
            <a:ext cx="372926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设备存在但长期未运营</a:t>
            </a:r>
            <a:endParaRPr lang="zh-CN" sz="1200" dirty="0"/>
          </a:p>
        </p:txBody>
      </p:sp>
      <p:sp>
        <p:nvSpPr>
          <p:cNvPr id="14" name="Text 7"/>
          <p:cNvSpPr/>
          <p:nvPr/>
        </p:nvSpPr>
        <p:spPr>
          <a:xfrm>
            <a:off x="4736455" y="1595214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三方案比选示例</a:t>
            </a:r>
            <a:endParaRPr lang="zh-CN" sz="1200" dirty="0"/>
          </a:p>
        </p:txBody>
      </p:sp>
      <p:sp>
        <p:nvSpPr>
          <p:cNvPr id="15" name="Shape 8"/>
          <p:cNvSpPr/>
          <p:nvPr/>
        </p:nvSpPr>
        <p:spPr>
          <a:xfrm>
            <a:off x="4736455" y="1934989"/>
            <a:ext cx="3888730" cy="1527572"/>
          </a:xfrm>
          <a:prstGeom prst="roundRect">
            <a:avLst>
              <a:gd name="adj" fmla="val 3599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16" name="Shape 9"/>
          <p:cNvSpPr/>
          <p:nvPr/>
        </p:nvSpPr>
        <p:spPr>
          <a:xfrm>
            <a:off x="4736455" y="2318072"/>
            <a:ext cx="3888730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7" name="Shape 10"/>
          <p:cNvSpPr/>
          <p:nvPr/>
        </p:nvSpPr>
        <p:spPr>
          <a:xfrm>
            <a:off x="4736455" y="2698775"/>
            <a:ext cx="3888730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8" name="Shape 11"/>
          <p:cNvSpPr/>
          <p:nvPr/>
        </p:nvSpPr>
        <p:spPr>
          <a:xfrm>
            <a:off x="4736455" y="3079477"/>
            <a:ext cx="3888730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9" name="Text 12"/>
          <p:cNvSpPr/>
          <p:nvPr/>
        </p:nvSpPr>
        <p:spPr>
          <a:xfrm>
            <a:off x="4872707" y="2023021"/>
            <a:ext cx="148813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方案</a:t>
            </a:r>
            <a:endParaRPr lang="zh-CN" sz="1000" dirty="0"/>
          </a:p>
        </p:txBody>
      </p:sp>
      <p:sp>
        <p:nvSpPr>
          <p:cNvPr id="20" name="Text 13"/>
          <p:cNvSpPr/>
          <p:nvPr/>
        </p:nvSpPr>
        <p:spPr>
          <a:xfrm>
            <a:off x="6165428" y="2023021"/>
            <a:ext cx="148813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优势</a:t>
            </a:r>
            <a:endParaRPr lang="zh-CN" sz="1000" dirty="0"/>
          </a:p>
        </p:txBody>
      </p:sp>
      <p:sp>
        <p:nvSpPr>
          <p:cNvPr id="21" name="Text 14"/>
          <p:cNvSpPr/>
          <p:nvPr/>
        </p:nvSpPr>
        <p:spPr>
          <a:xfrm>
            <a:off x="7458149" y="2023021"/>
            <a:ext cx="148813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劣势</a:t>
            </a:r>
            <a:endParaRPr lang="zh-CN" sz="1000" dirty="0"/>
          </a:p>
        </p:txBody>
      </p:sp>
      <p:sp>
        <p:nvSpPr>
          <p:cNvPr id="22" name="Text 15"/>
          <p:cNvSpPr/>
          <p:nvPr/>
        </p:nvSpPr>
        <p:spPr>
          <a:xfrm>
            <a:off x="4872707" y="2403723"/>
            <a:ext cx="148813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方案A</a:t>
            </a:r>
            <a:endParaRPr lang="zh-CN" sz="1000" dirty="0"/>
          </a:p>
        </p:txBody>
      </p:sp>
      <p:sp>
        <p:nvSpPr>
          <p:cNvPr id="23" name="Text 16"/>
          <p:cNvSpPr/>
          <p:nvPr/>
        </p:nvSpPr>
        <p:spPr>
          <a:xfrm>
            <a:off x="6165428" y="2403723"/>
            <a:ext cx="148813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覆盖率更高</a:t>
            </a:r>
            <a:endParaRPr lang="zh-CN" sz="1000" dirty="0"/>
          </a:p>
        </p:txBody>
      </p:sp>
      <p:sp>
        <p:nvSpPr>
          <p:cNvPr id="24" name="Text 17"/>
          <p:cNvSpPr/>
          <p:nvPr/>
        </p:nvSpPr>
        <p:spPr>
          <a:xfrm>
            <a:off x="7458149" y="2403723"/>
            <a:ext cx="148813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建设成本高</a:t>
            </a:r>
            <a:endParaRPr lang="zh-CN" sz="1000" dirty="0"/>
          </a:p>
        </p:txBody>
      </p:sp>
      <p:sp>
        <p:nvSpPr>
          <p:cNvPr id="25" name="Text 18"/>
          <p:cNvSpPr/>
          <p:nvPr/>
        </p:nvSpPr>
        <p:spPr>
          <a:xfrm>
            <a:off x="4872707" y="2784425"/>
            <a:ext cx="148813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方案B</a:t>
            </a:r>
            <a:endParaRPr lang="zh-CN" sz="1000" dirty="0"/>
          </a:p>
        </p:txBody>
      </p:sp>
      <p:sp>
        <p:nvSpPr>
          <p:cNvPr id="26" name="Text 19"/>
          <p:cNvSpPr/>
          <p:nvPr/>
        </p:nvSpPr>
        <p:spPr>
          <a:xfrm>
            <a:off x="6165428" y="2784425"/>
            <a:ext cx="148813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利用闲置设施</a:t>
            </a:r>
            <a:endParaRPr lang="zh-CN" sz="1000" dirty="0"/>
          </a:p>
        </p:txBody>
      </p:sp>
      <p:sp>
        <p:nvSpPr>
          <p:cNvPr id="27" name="Text 20"/>
          <p:cNvSpPr/>
          <p:nvPr/>
        </p:nvSpPr>
        <p:spPr>
          <a:xfrm>
            <a:off x="7458149" y="2784425"/>
            <a:ext cx="148813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覆盖稍低</a:t>
            </a:r>
            <a:endParaRPr lang="zh-CN" sz="1000" dirty="0"/>
          </a:p>
        </p:txBody>
      </p:sp>
      <p:sp>
        <p:nvSpPr>
          <p:cNvPr id="28" name="Text 21"/>
          <p:cNvSpPr/>
          <p:nvPr/>
        </p:nvSpPr>
        <p:spPr>
          <a:xfrm>
            <a:off x="4872707" y="3165128"/>
            <a:ext cx="148813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方案C</a:t>
            </a:r>
            <a:endParaRPr lang="zh-CN" sz="1000" dirty="0"/>
          </a:p>
        </p:txBody>
      </p:sp>
      <p:sp>
        <p:nvSpPr>
          <p:cNvPr id="29" name="Text 22"/>
          <p:cNvSpPr/>
          <p:nvPr/>
        </p:nvSpPr>
        <p:spPr>
          <a:xfrm>
            <a:off x="6165428" y="3165128"/>
            <a:ext cx="148813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增加流动服务</a:t>
            </a:r>
            <a:endParaRPr lang="zh-CN" sz="1000" dirty="0"/>
          </a:p>
        </p:txBody>
      </p:sp>
      <p:sp>
        <p:nvSpPr>
          <p:cNvPr id="30" name="Text 23"/>
          <p:cNvSpPr/>
          <p:nvPr/>
        </p:nvSpPr>
        <p:spPr>
          <a:xfrm>
            <a:off x="7458149" y="3165128"/>
            <a:ext cx="148813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固定站点少</a:t>
            </a:r>
            <a:endParaRPr lang="zh-CN" sz="1000" dirty="0"/>
          </a:p>
        </p:txBody>
      </p:sp>
      <p:sp>
        <p:nvSpPr>
          <p:cNvPr id="31" name="Text 24"/>
          <p:cNvSpPr/>
          <p:nvPr/>
        </p:nvSpPr>
        <p:spPr>
          <a:xfrm>
            <a:off x="4736455" y="3609826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最终输出要素</a:t>
            </a:r>
            <a:endParaRPr lang="zh-CN" sz="1200" dirty="0"/>
          </a:p>
        </p:txBody>
      </p:sp>
      <p:sp>
        <p:nvSpPr>
          <p:cNvPr id="32" name="Text 25"/>
          <p:cNvSpPr/>
          <p:nvPr/>
        </p:nvSpPr>
        <p:spPr>
          <a:xfrm>
            <a:off x="4736455" y="3933230"/>
            <a:ext cx="434593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候选点位 · 覆盖分析 · 成本估算 · 运营模式 · 优先建设顺序</a:t>
            </a:r>
            <a:endParaRPr lang="zh-CN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698599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四类服务触点构成县域养老服务网络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345332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四类服务触点是县域养老服务网络的主要线下节点，通过平台共同连接老人档案、服务目录、补贴账户和服务工单，形成有机整体。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1701998"/>
            <a:ext cx="3982938" cy="970657"/>
          </a:xfrm>
          <a:prstGeom prst="roundRect">
            <a:avLst>
              <a:gd name="adj" fmla="val 566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9234" y="1837655"/>
            <a:ext cx="3711625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🍽️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助餐点</a:t>
            </a:r>
            <a:endParaRPr lang="zh-CN" sz="1200" dirty="0"/>
          </a:p>
        </p:txBody>
      </p:sp>
      <p:sp>
        <p:nvSpPr>
          <p:cNvPr id="6" name="Text 4"/>
          <p:cNvSpPr/>
          <p:nvPr/>
        </p:nvSpPr>
        <p:spPr>
          <a:xfrm>
            <a:off x="659234" y="2118196"/>
            <a:ext cx="371162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离老人最近的基础助餐入口，提供就近用餐、取餐和补贴核销服务。</a:t>
            </a:r>
            <a:endParaRPr lang="zh-CN" sz="1000" dirty="0"/>
          </a:p>
        </p:txBody>
      </p:sp>
      <p:sp>
        <p:nvSpPr>
          <p:cNvPr id="7" name="Shape 5"/>
          <p:cNvSpPr/>
          <p:nvPr/>
        </p:nvSpPr>
        <p:spPr>
          <a:xfrm>
            <a:off x="4637410" y="1701998"/>
            <a:ext cx="3983013" cy="970657"/>
          </a:xfrm>
          <a:prstGeom prst="roundRect">
            <a:avLst>
              <a:gd name="adj" fmla="val 566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773067" y="1837655"/>
            <a:ext cx="3711699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🏠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老年食堂</a:t>
            </a:r>
            <a:endParaRPr lang="zh-CN" sz="1200" dirty="0"/>
          </a:p>
        </p:txBody>
      </p:sp>
      <p:sp>
        <p:nvSpPr>
          <p:cNvPr id="9" name="Text 7"/>
          <p:cNvSpPr/>
          <p:nvPr/>
        </p:nvSpPr>
        <p:spPr>
          <a:xfrm>
            <a:off x="4773067" y="2118196"/>
            <a:ext cx="3711699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承担集中烹饪、堂食和配送，是区域供餐与食品安全管理的核心节点。</a:t>
            </a:r>
            <a:endParaRPr lang="zh-CN" sz="1000" dirty="0"/>
          </a:p>
        </p:txBody>
      </p:sp>
      <p:sp>
        <p:nvSpPr>
          <p:cNvPr id="10" name="Shape 8"/>
          <p:cNvSpPr/>
          <p:nvPr/>
        </p:nvSpPr>
        <p:spPr>
          <a:xfrm>
            <a:off x="523577" y="2803550"/>
            <a:ext cx="3982938" cy="970657"/>
          </a:xfrm>
          <a:prstGeom prst="roundRect">
            <a:avLst>
              <a:gd name="adj" fmla="val 566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9234" y="2939207"/>
            <a:ext cx="3711625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🌅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日间照料中心</a:t>
            </a:r>
            <a:endParaRPr lang="zh-CN" sz="1200" dirty="0"/>
          </a:p>
        </p:txBody>
      </p:sp>
      <p:sp>
        <p:nvSpPr>
          <p:cNvPr id="12" name="Text 10"/>
          <p:cNvSpPr/>
          <p:nvPr/>
        </p:nvSpPr>
        <p:spPr>
          <a:xfrm>
            <a:off x="659234" y="3219748"/>
            <a:ext cx="371162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承担白天照护、康复训练和活动组织，连接家庭与机构的中间服务形态。</a:t>
            </a:r>
            <a:endParaRPr lang="zh-CN" sz="1000" dirty="0"/>
          </a:p>
        </p:txBody>
      </p:sp>
      <p:sp>
        <p:nvSpPr>
          <p:cNvPr id="13" name="Shape 11"/>
          <p:cNvSpPr/>
          <p:nvPr/>
        </p:nvSpPr>
        <p:spPr>
          <a:xfrm>
            <a:off x="4637410" y="2803550"/>
            <a:ext cx="3983013" cy="970657"/>
          </a:xfrm>
          <a:prstGeom prst="roundRect">
            <a:avLst>
              <a:gd name="adj" fmla="val 566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73067" y="2939207"/>
            <a:ext cx="3711699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🚪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上门服务</a:t>
            </a:r>
            <a:endParaRPr lang="zh-CN" sz="1200" dirty="0"/>
          </a:p>
        </p:txBody>
      </p:sp>
      <p:sp>
        <p:nvSpPr>
          <p:cNvPr id="15" name="Text 13"/>
          <p:cNvSpPr/>
          <p:nvPr/>
        </p:nvSpPr>
        <p:spPr>
          <a:xfrm>
            <a:off x="4773067" y="3219748"/>
            <a:ext cx="3711699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将服务直接送进老人家庭，覆盖生活支持、个人照护、医疗协助和关怀探访。</a:t>
            </a:r>
            <a:endParaRPr lang="zh-CN" sz="1000" dirty="0"/>
          </a:p>
        </p:txBody>
      </p:sp>
      <p:sp>
        <p:nvSpPr>
          <p:cNvPr id="16" name="Shape 14"/>
          <p:cNvSpPr/>
          <p:nvPr/>
        </p:nvSpPr>
        <p:spPr>
          <a:xfrm>
            <a:off x="523577" y="3921472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9D2EB"/>
          </a:solidFill>
          <a:ln/>
        </p:spPr>
      </p:sp>
      <p:pic>
        <p:nvPicPr>
          <p:cNvPr id="1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4472" y="4108549"/>
            <a:ext cx="163637" cy="130894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949003" y="4085034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四类触点不是独立运行，而是通过统一平台共享老人档案、服务人员、补贴账户和质量评价数据。</a:t>
            </a:r>
            <a:endParaRPr lang="zh-CN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395957"/>
            <a:ext cx="4667845" cy="769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助餐点：高频、低门槛的养老服务入口</a:t>
            </a:r>
            <a:endParaRPr lang="zh-CN" sz="2400" dirty="0"/>
          </a:p>
        </p:txBody>
      </p:sp>
      <p:sp>
        <p:nvSpPr>
          <p:cNvPr id="4" name="Text 1"/>
          <p:cNvSpPr/>
          <p:nvPr/>
        </p:nvSpPr>
        <p:spPr>
          <a:xfrm>
            <a:off x="523577" y="1493044"/>
            <a:ext cx="21742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助餐点核心服务</a:t>
            </a:r>
            <a:endParaRPr lang="zh-CN" sz="1200" dirty="0"/>
          </a:p>
        </p:txBody>
      </p:sp>
      <p:sp>
        <p:nvSpPr>
          <p:cNvPr id="5" name="Text 2"/>
          <p:cNvSpPr/>
          <p:nvPr/>
        </p:nvSpPr>
        <p:spPr>
          <a:xfrm>
            <a:off x="523577" y="1816447"/>
            <a:ext cx="2174230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就近用餐与取餐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送餐登记与补贴核销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饮食需求反馈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老人状态日常观察</a:t>
            </a:r>
            <a:endParaRPr lang="zh-CN" sz="1000" dirty="0"/>
          </a:p>
        </p:txBody>
      </p:sp>
      <p:sp>
        <p:nvSpPr>
          <p:cNvPr id="6" name="Text 3"/>
          <p:cNvSpPr/>
          <p:nvPr/>
        </p:nvSpPr>
        <p:spPr>
          <a:xfrm>
            <a:off x="523577" y="2922240"/>
            <a:ext cx="21742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选址原则</a:t>
            </a:r>
            <a:endParaRPr lang="zh-CN" sz="1200" dirty="0"/>
          </a:p>
        </p:txBody>
      </p:sp>
      <p:sp>
        <p:nvSpPr>
          <p:cNvPr id="7" name="Text 4"/>
          <p:cNvSpPr/>
          <p:nvPr/>
        </p:nvSpPr>
        <p:spPr>
          <a:xfrm>
            <a:off x="523577" y="3245644"/>
            <a:ext cx="2174230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老人居住集中区域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步行方便，一层优先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配送车辆能够到达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具备基础水电条件</a:t>
            </a:r>
            <a:endParaRPr lang="zh-CN" sz="1000" dirty="0"/>
          </a:p>
        </p:txBody>
      </p:sp>
      <p:sp>
        <p:nvSpPr>
          <p:cNvPr id="8" name="Text 5"/>
          <p:cNvSpPr/>
          <p:nvPr/>
        </p:nvSpPr>
        <p:spPr>
          <a:xfrm>
            <a:off x="3021955" y="1493044"/>
            <a:ext cx="21742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助餐点的延伸价值</a:t>
            </a:r>
            <a:endParaRPr lang="zh-CN" sz="1200" dirty="0"/>
          </a:p>
        </p:txBody>
      </p:sp>
      <p:sp>
        <p:nvSpPr>
          <p:cNvPr id="9" name="Shape 6"/>
          <p:cNvSpPr/>
          <p:nvPr/>
        </p:nvSpPr>
        <p:spPr>
          <a:xfrm>
            <a:off x="3021955" y="1832818"/>
            <a:ext cx="2174230" cy="675382"/>
          </a:xfrm>
          <a:prstGeom prst="roundRect">
            <a:avLst>
              <a:gd name="adj" fmla="val 8141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3167137" y="1978000"/>
            <a:ext cx="1883866" cy="3850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老人高频到访，便于观察状态变化</a:t>
            </a:r>
            <a:endParaRPr lang="zh-CN" sz="1200" dirty="0"/>
          </a:p>
        </p:txBody>
      </p:sp>
      <p:sp>
        <p:nvSpPr>
          <p:cNvPr id="11" name="Shape 8"/>
          <p:cNvSpPr/>
          <p:nvPr/>
        </p:nvSpPr>
        <p:spPr>
          <a:xfrm>
            <a:off x="3021955" y="2639095"/>
            <a:ext cx="2174230" cy="675382"/>
          </a:xfrm>
          <a:prstGeom prst="roundRect">
            <a:avLst>
              <a:gd name="adj" fmla="val 8141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3167137" y="2784277"/>
            <a:ext cx="1883866" cy="3850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宣传其他养老服务，协助预约上门</a:t>
            </a:r>
            <a:endParaRPr lang="zh-CN" sz="1200" dirty="0"/>
          </a:p>
        </p:txBody>
      </p:sp>
      <p:sp>
        <p:nvSpPr>
          <p:cNvPr id="13" name="Shape 10"/>
          <p:cNvSpPr/>
          <p:nvPr/>
        </p:nvSpPr>
        <p:spPr>
          <a:xfrm>
            <a:off x="3021955" y="3461742"/>
            <a:ext cx="2174230" cy="1138535"/>
          </a:xfrm>
          <a:prstGeom prst="roundRect">
            <a:avLst>
              <a:gd name="adj" fmla="val 4829"/>
            </a:avLst>
          </a:prstGeom>
          <a:solidFill>
            <a:srgbClr val="F9D2EB"/>
          </a:solidFill>
          <a:ln/>
        </p:spPr>
      </p:sp>
      <p:pic>
        <p:nvPicPr>
          <p:cNvPr id="1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2849" y="3653582"/>
            <a:ext cx="163637" cy="130894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3447380" y="3612207"/>
            <a:ext cx="1617911" cy="8376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助餐点是老人与养老服务体系最频繁发生接触的线下入口，具有超越助餐本身的服务发现与衔接价值。</a:t>
            </a:r>
            <a:endParaRPr lang="zh-CN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2099"/>
            <a:ext cx="8096845" cy="3669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3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助餐点空间如何实现适老化？</a:t>
            </a:r>
            <a:endParaRPr lang="zh-CN" sz="2300" dirty="0"/>
          </a:p>
        </p:txBody>
      </p:sp>
      <p:sp>
        <p:nvSpPr>
          <p:cNvPr id="3" name="Text 1"/>
          <p:cNvSpPr/>
          <p:nvPr/>
        </p:nvSpPr>
        <p:spPr>
          <a:xfrm>
            <a:off x="523577" y="1026319"/>
            <a:ext cx="3896246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空间功能组成</a:t>
            </a:r>
            <a:endParaRPr lang="zh-CN" sz="1150" dirty="0"/>
          </a:p>
        </p:txBody>
      </p:sp>
      <p:sp>
        <p:nvSpPr>
          <p:cNvPr id="4" name="Text 2"/>
          <p:cNvSpPr/>
          <p:nvPr/>
        </p:nvSpPr>
        <p:spPr>
          <a:xfrm>
            <a:off x="523577" y="1343546"/>
            <a:ext cx="249510" cy="15589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01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523577" y="1541264"/>
            <a:ext cx="3896246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6" name="Text 4"/>
          <p:cNvSpPr/>
          <p:nvPr/>
        </p:nvSpPr>
        <p:spPr>
          <a:xfrm>
            <a:off x="523577" y="1632198"/>
            <a:ext cx="3896246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入口与取餐区</a:t>
            </a:r>
            <a:endParaRPr lang="zh-CN" sz="1150" dirty="0"/>
          </a:p>
        </p:txBody>
      </p:sp>
      <p:sp>
        <p:nvSpPr>
          <p:cNvPr id="7" name="Text 5"/>
          <p:cNvSpPr/>
          <p:nvPr/>
        </p:nvSpPr>
        <p:spPr>
          <a:xfrm>
            <a:off x="523577" y="2028155"/>
            <a:ext cx="249510" cy="15589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02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523577" y="2225873"/>
            <a:ext cx="3896246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9" name="Text 7"/>
          <p:cNvSpPr/>
          <p:nvPr/>
        </p:nvSpPr>
        <p:spPr>
          <a:xfrm>
            <a:off x="523577" y="2316807"/>
            <a:ext cx="3896246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结算区</a:t>
            </a:r>
            <a:endParaRPr lang="zh-CN" sz="1150" dirty="0"/>
          </a:p>
        </p:txBody>
      </p:sp>
      <p:sp>
        <p:nvSpPr>
          <p:cNvPr id="10" name="Text 8"/>
          <p:cNvSpPr/>
          <p:nvPr/>
        </p:nvSpPr>
        <p:spPr>
          <a:xfrm>
            <a:off x="523577" y="2712765"/>
            <a:ext cx="249510" cy="15589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03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523577" y="2910483"/>
            <a:ext cx="3896246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2" name="Text 10"/>
          <p:cNvSpPr/>
          <p:nvPr/>
        </p:nvSpPr>
        <p:spPr>
          <a:xfrm>
            <a:off x="523577" y="3001417"/>
            <a:ext cx="3896246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就餐区</a:t>
            </a:r>
            <a:endParaRPr lang="zh-CN" sz="1150" dirty="0"/>
          </a:p>
        </p:txBody>
      </p:sp>
      <p:sp>
        <p:nvSpPr>
          <p:cNvPr id="13" name="Text 11"/>
          <p:cNvSpPr/>
          <p:nvPr/>
        </p:nvSpPr>
        <p:spPr>
          <a:xfrm>
            <a:off x="523577" y="3397374"/>
            <a:ext cx="249510" cy="15589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04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523577" y="3595092"/>
            <a:ext cx="3896246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5" name="Text 13"/>
          <p:cNvSpPr/>
          <p:nvPr/>
        </p:nvSpPr>
        <p:spPr>
          <a:xfrm>
            <a:off x="523577" y="3686026"/>
            <a:ext cx="3896246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备餐区</a:t>
            </a:r>
            <a:endParaRPr lang="zh-CN" sz="1150" dirty="0"/>
          </a:p>
        </p:txBody>
      </p:sp>
      <p:sp>
        <p:nvSpPr>
          <p:cNvPr id="16" name="Text 14"/>
          <p:cNvSpPr/>
          <p:nvPr/>
        </p:nvSpPr>
        <p:spPr>
          <a:xfrm>
            <a:off x="523577" y="4081983"/>
            <a:ext cx="249510" cy="15589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05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523577" y="4279702"/>
            <a:ext cx="3896246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8" name="Text 16"/>
          <p:cNvSpPr/>
          <p:nvPr/>
        </p:nvSpPr>
        <p:spPr>
          <a:xfrm>
            <a:off x="523577" y="4370636"/>
            <a:ext cx="3896246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无障碍卫生间</a:t>
            </a:r>
            <a:endParaRPr lang="zh-CN" sz="1150" dirty="0"/>
          </a:p>
        </p:txBody>
      </p:sp>
      <p:sp>
        <p:nvSpPr>
          <p:cNvPr id="19" name="Text 17"/>
          <p:cNvSpPr/>
          <p:nvPr/>
        </p:nvSpPr>
        <p:spPr>
          <a:xfrm>
            <a:off x="4728939" y="1026319"/>
            <a:ext cx="3896246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适老设计重点</a:t>
            </a:r>
            <a:endParaRPr lang="zh-CN" sz="1150" dirty="0"/>
          </a:p>
        </p:txBody>
      </p:sp>
      <p:sp>
        <p:nvSpPr>
          <p:cNvPr id="20" name="Text 18"/>
          <p:cNvSpPr/>
          <p:nvPr/>
        </p:nvSpPr>
        <p:spPr>
          <a:xfrm>
            <a:off x="4728939" y="1328737"/>
            <a:ext cx="3896246" cy="13777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0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无门槛或缓坡入口，防滑地面</a:t>
            </a:r>
            <a:endParaRPr lang="zh-CN" sz="950" dirty="0"/>
          </a:p>
          <a:p>
            <a:pPr algn="l" marL="193040" indent="-193040">
              <a:lnSpc>
                <a:spcPct val="130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大字标识，高对比度</a:t>
            </a:r>
            <a:endParaRPr lang="zh-CN" sz="950" dirty="0"/>
          </a:p>
          <a:p>
            <a:pPr algn="l" marL="193040" indent="-193040">
              <a:lnSpc>
                <a:spcPct val="130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取餐台适合站立和轮椅使用</a:t>
            </a:r>
            <a:endParaRPr lang="zh-CN" sz="950" dirty="0"/>
          </a:p>
          <a:p>
            <a:pPr algn="l" marL="193040" indent="-193040">
              <a:lnSpc>
                <a:spcPct val="130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餐桌采用圆角，座椅有扶手和靠背</a:t>
            </a:r>
            <a:endParaRPr lang="zh-CN" sz="950" dirty="0"/>
          </a:p>
          <a:p>
            <a:pPr algn="l" marL="193040" indent="-193040">
              <a:lnSpc>
                <a:spcPct val="130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桌椅之间保留轮椅通行空间</a:t>
            </a:r>
            <a:endParaRPr lang="zh-CN" sz="950" dirty="0"/>
          </a:p>
          <a:p>
            <a:pPr algn="l" marL="193040" indent="-193040">
              <a:lnSpc>
                <a:spcPct val="130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卫生间配置扶手和紧急呼叫</a:t>
            </a:r>
            <a:endParaRPr lang="zh-CN" sz="950" dirty="0"/>
          </a:p>
        </p:txBody>
      </p:sp>
      <p:sp>
        <p:nvSpPr>
          <p:cNvPr id="21" name="Text 19"/>
          <p:cNvSpPr/>
          <p:nvPr/>
        </p:nvSpPr>
        <p:spPr>
          <a:xfrm>
            <a:off x="4728939" y="2825428"/>
            <a:ext cx="3896246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智能设备配置</a:t>
            </a:r>
            <a:endParaRPr lang="zh-CN" sz="1150" dirty="0"/>
          </a:p>
        </p:txBody>
      </p:sp>
      <p:sp>
        <p:nvSpPr>
          <p:cNvPr id="22" name="Text 20"/>
          <p:cNvSpPr/>
          <p:nvPr/>
        </p:nvSpPr>
        <p:spPr>
          <a:xfrm>
            <a:off x="4728939" y="3127846"/>
            <a:ext cx="4353446" cy="1949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身份识别终端 · 结算终端 · 营养信息屏 · 满意度评价终端</a:t>
            </a:r>
            <a:endParaRPr lang="zh-CN" sz="9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56605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老年食堂：乡镇级供餐与配送中枢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168747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老年食堂核心职能</a:t>
            </a:r>
            <a:endParaRPr lang="zh-CN" sz="12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72691" y="1512615"/>
            <a:ext cx="196304" cy="19630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49003" y="1508522"/>
            <a:ext cx="346330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集中采购与食材储存</a:t>
            </a:r>
            <a:endParaRPr lang="zh-CN" sz="12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2691" y="2171179"/>
            <a:ext cx="196304" cy="19630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49003" y="2167086"/>
            <a:ext cx="346330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营养配餐与集中烹饪</a:t>
            </a:r>
            <a:endParaRPr lang="zh-CN" sz="12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2691" y="2829744"/>
            <a:ext cx="196304" cy="196304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949003" y="2825651"/>
            <a:ext cx="346330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堂食与助餐点配送</a:t>
            </a:r>
            <a:endParaRPr lang="zh-CN" sz="12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2691" y="3488308"/>
            <a:ext cx="196304" cy="19630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49003" y="3484215"/>
            <a:ext cx="346330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食品留样与食安管理</a:t>
            </a:r>
            <a:endParaRPr lang="zh-CN" sz="1200" dirty="0"/>
          </a:p>
        </p:txBody>
      </p:sp>
      <p:pic>
        <p:nvPicPr>
          <p:cNvPr id="12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2691" y="4146872"/>
            <a:ext cx="196304" cy="196304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949003" y="4142780"/>
            <a:ext cx="346330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服务数据统计与归档</a:t>
            </a:r>
            <a:endParaRPr lang="zh-CN" sz="1200" dirty="0"/>
          </a:p>
        </p:txBody>
      </p:sp>
      <p:sp>
        <p:nvSpPr>
          <p:cNvPr id="14" name="Text 7"/>
          <p:cNvSpPr/>
          <p:nvPr/>
        </p:nvSpPr>
        <p:spPr>
          <a:xfrm>
            <a:off x="4736455" y="1168747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系统连接要素</a:t>
            </a:r>
            <a:endParaRPr lang="zh-CN" sz="1200" dirty="0"/>
          </a:p>
        </p:txBody>
      </p:sp>
      <p:sp>
        <p:nvSpPr>
          <p:cNvPr id="15" name="Shape 8"/>
          <p:cNvSpPr/>
          <p:nvPr/>
        </p:nvSpPr>
        <p:spPr>
          <a:xfrm>
            <a:off x="4736455" y="1508522"/>
            <a:ext cx="1878881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6" name="Text 9"/>
          <p:cNvSpPr/>
          <p:nvPr/>
        </p:nvSpPr>
        <p:spPr>
          <a:xfrm>
            <a:off x="4872112" y="1644179"/>
            <a:ext cx="160756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老人健康档案</a:t>
            </a:r>
            <a:endParaRPr lang="zh-CN" sz="1200" dirty="0"/>
          </a:p>
        </p:txBody>
      </p:sp>
      <p:sp>
        <p:nvSpPr>
          <p:cNvPr id="17" name="Shape 10"/>
          <p:cNvSpPr/>
          <p:nvPr/>
        </p:nvSpPr>
        <p:spPr>
          <a:xfrm>
            <a:off x="6746230" y="1508522"/>
            <a:ext cx="1878955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8" name="Text 11"/>
          <p:cNvSpPr/>
          <p:nvPr/>
        </p:nvSpPr>
        <p:spPr>
          <a:xfrm>
            <a:off x="6881887" y="1644179"/>
            <a:ext cx="160764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助餐点订单</a:t>
            </a:r>
            <a:endParaRPr lang="zh-CN" sz="1200" dirty="0"/>
          </a:p>
        </p:txBody>
      </p:sp>
      <p:sp>
        <p:nvSpPr>
          <p:cNvPr id="19" name="Shape 12"/>
          <p:cNvSpPr/>
          <p:nvPr/>
        </p:nvSpPr>
        <p:spPr>
          <a:xfrm>
            <a:off x="4736455" y="2103239"/>
            <a:ext cx="1878881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0" name="Text 13"/>
          <p:cNvSpPr/>
          <p:nvPr/>
        </p:nvSpPr>
        <p:spPr>
          <a:xfrm>
            <a:off x="4872112" y="2238896"/>
            <a:ext cx="160756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补贴账户</a:t>
            </a:r>
            <a:endParaRPr lang="zh-CN" sz="1200" dirty="0"/>
          </a:p>
        </p:txBody>
      </p:sp>
      <p:sp>
        <p:nvSpPr>
          <p:cNvPr id="21" name="Shape 14"/>
          <p:cNvSpPr/>
          <p:nvPr/>
        </p:nvSpPr>
        <p:spPr>
          <a:xfrm>
            <a:off x="6746230" y="2103239"/>
            <a:ext cx="1878955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2" name="Text 15"/>
          <p:cNvSpPr/>
          <p:nvPr/>
        </p:nvSpPr>
        <p:spPr>
          <a:xfrm>
            <a:off x="6881887" y="2238896"/>
            <a:ext cx="160764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配送人员</a:t>
            </a:r>
            <a:endParaRPr lang="zh-CN" sz="1200" dirty="0"/>
          </a:p>
        </p:txBody>
      </p:sp>
      <p:sp>
        <p:nvSpPr>
          <p:cNvPr id="23" name="Shape 16"/>
          <p:cNvSpPr/>
          <p:nvPr/>
        </p:nvSpPr>
        <p:spPr>
          <a:xfrm>
            <a:off x="4736455" y="2697956"/>
            <a:ext cx="1878881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4" name="Text 17"/>
          <p:cNvSpPr/>
          <p:nvPr/>
        </p:nvSpPr>
        <p:spPr>
          <a:xfrm>
            <a:off x="4872112" y="2833613"/>
            <a:ext cx="160756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食材溯源系统</a:t>
            </a:r>
            <a:endParaRPr lang="zh-CN" sz="1200" dirty="0"/>
          </a:p>
        </p:txBody>
      </p:sp>
      <p:sp>
        <p:nvSpPr>
          <p:cNvPr id="25" name="Shape 18"/>
          <p:cNvSpPr/>
          <p:nvPr/>
        </p:nvSpPr>
        <p:spPr>
          <a:xfrm>
            <a:off x="6746230" y="2697956"/>
            <a:ext cx="1878955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6" name="Text 19"/>
          <p:cNvSpPr/>
          <p:nvPr/>
        </p:nvSpPr>
        <p:spPr>
          <a:xfrm>
            <a:off x="6881887" y="2833613"/>
            <a:ext cx="160764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食品安全管理</a:t>
            </a:r>
            <a:endParaRPr lang="zh-CN" sz="1200" dirty="0"/>
          </a:p>
        </p:txBody>
      </p:sp>
      <p:sp>
        <p:nvSpPr>
          <p:cNvPr id="27" name="Text 20"/>
          <p:cNvSpPr/>
          <p:nvPr/>
        </p:nvSpPr>
        <p:spPr>
          <a:xfrm>
            <a:off x="4736455" y="3309045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功能区划分</a:t>
            </a:r>
            <a:endParaRPr lang="zh-CN" sz="1200" dirty="0"/>
          </a:p>
        </p:txBody>
      </p:sp>
      <p:sp>
        <p:nvSpPr>
          <p:cNvPr id="28" name="Text 21"/>
          <p:cNvSpPr/>
          <p:nvPr/>
        </p:nvSpPr>
        <p:spPr>
          <a:xfrm>
            <a:off x="4736455" y="3632448"/>
            <a:ext cx="434593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原料处理 · 加工 · 烹饪 · 备餐 · 就餐 · 留样 · 清洗消毒 · 储藏</a:t>
            </a:r>
            <a:endParaRPr lang="zh-CN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92460"/>
            <a:ext cx="8096845" cy="2526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5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从一张地图理解县域智慧养老</a:t>
            </a:r>
            <a:endParaRPr lang="zh-CN" sz="1550" dirty="0"/>
          </a:p>
        </p:txBody>
      </p:sp>
      <p:sp>
        <p:nvSpPr>
          <p:cNvPr id="3" name="Text 1"/>
          <p:cNvSpPr/>
          <p:nvPr/>
        </p:nvSpPr>
        <p:spPr>
          <a:xfrm>
            <a:off x="523577" y="757833"/>
            <a:ext cx="8554045" cy="113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县域智慧养老不是单一平台，也不是若干养老设施的简单叠加。它是由多类要素共同构成的服务系统，将空间、人员、数据与资金有机整合，实现老人需求与服务资源的精准对接。</a:t>
            </a:r>
            <a:endParaRPr lang="zh-CN" sz="650" dirty="0"/>
          </a:p>
        </p:txBody>
      </p:sp>
      <p:sp>
        <p:nvSpPr>
          <p:cNvPr id="4" name="Text 2"/>
          <p:cNvSpPr/>
          <p:nvPr/>
        </p:nvSpPr>
        <p:spPr>
          <a:xfrm>
            <a:off x="523577" y="991344"/>
            <a:ext cx="3943648" cy="126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系统构成九要素</a:t>
            </a:r>
            <a:endParaRPr lang="zh-CN" sz="750" dirty="0"/>
          </a:p>
        </p:txBody>
      </p:sp>
      <p:sp>
        <p:nvSpPr>
          <p:cNvPr id="5" name="Shape 3"/>
          <p:cNvSpPr/>
          <p:nvPr/>
        </p:nvSpPr>
        <p:spPr>
          <a:xfrm>
            <a:off x="523577" y="1181026"/>
            <a:ext cx="1943621" cy="307553"/>
          </a:xfrm>
          <a:prstGeom prst="roundRect">
            <a:avLst>
              <a:gd name="adj" fmla="val 11732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14214" y="1271662"/>
            <a:ext cx="1762348" cy="126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养老设施</a:t>
            </a:r>
            <a:endParaRPr lang="zh-CN" sz="750" dirty="0"/>
          </a:p>
        </p:txBody>
      </p:sp>
      <p:sp>
        <p:nvSpPr>
          <p:cNvPr id="7" name="Shape 5"/>
          <p:cNvSpPr/>
          <p:nvPr/>
        </p:nvSpPr>
        <p:spPr>
          <a:xfrm>
            <a:off x="2523530" y="1181026"/>
            <a:ext cx="1943695" cy="307553"/>
          </a:xfrm>
          <a:prstGeom prst="roundRect">
            <a:avLst>
              <a:gd name="adj" fmla="val 11732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614166" y="1271662"/>
            <a:ext cx="1762423" cy="126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服务人员</a:t>
            </a:r>
            <a:endParaRPr lang="zh-CN" sz="750" dirty="0"/>
          </a:p>
        </p:txBody>
      </p:sp>
      <p:sp>
        <p:nvSpPr>
          <p:cNvPr id="9" name="Shape 7"/>
          <p:cNvSpPr/>
          <p:nvPr/>
        </p:nvSpPr>
        <p:spPr>
          <a:xfrm>
            <a:off x="523577" y="1544910"/>
            <a:ext cx="1943621" cy="307553"/>
          </a:xfrm>
          <a:prstGeom prst="roundRect">
            <a:avLst>
              <a:gd name="adj" fmla="val 11732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14214" y="1635547"/>
            <a:ext cx="1762348" cy="126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老人与家属</a:t>
            </a:r>
            <a:endParaRPr lang="zh-CN" sz="750" dirty="0"/>
          </a:p>
        </p:txBody>
      </p:sp>
      <p:sp>
        <p:nvSpPr>
          <p:cNvPr id="11" name="Shape 9"/>
          <p:cNvSpPr/>
          <p:nvPr/>
        </p:nvSpPr>
        <p:spPr>
          <a:xfrm>
            <a:off x="2523530" y="1544910"/>
            <a:ext cx="1943695" cy="307553"/>
          </a:xfrm>
          <a:prstGeom prst="roundRect">
            <a:avLst>
              <a:gd name="adj" fmla="val 11732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614166" y="1635547"/>
            <a:ext cx="1762423" cy="126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智能终端</a:t>
            </a:r>
            <a:endParaRPr lang="zh-CN" sz="750" dirty="0"/>
          </a:p>
        </p:txBody>
      </p:sp>
      <p:sp>
        <p:nvSpPr>
          <p:cNvPr id="13" name="Shape 11"/>
          <p:cNvSpPr/>
          <p:nvPr/>
        </p:nvSpPr>
        <p:spPr>
          <a:xfrm>
            <a:off x="523577" y="1908795"/>
            <a:ext cx="1943621" cy="307553"/>
          </a:xfrm>
          <a:prstGeom prst="roundRect">
            <a:avLst>
              <a:gd name="adj" fmla="val 11732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14214" y="1999431"/>
            <a:ext cx="1762348" cy="126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县域平台</a:t>
            </a:r>
            <a:endParaRPr lang="zh-CN" sz="750" dirty="0"/>
          </a:p>
        </p:txBody>
      </p:sp>
      <p:sp>
        <p:nvSpPr>
          <p:cNvPr id="15" name="Shape 13"/>
          <p:cNvSpPr/>
          <p:nvPr/>
        </p:nvSpPr>
        <p:spPr>
          <a:xfrm>
            <a:off x="2523530" y="1908795"/>
            <a:ext cx="1943695" cy="307553"/>
          </a:xfrm>
          <a:prstGeom prst="roundRect">
            <a:avLst>
              <a:gd name="adj" fmla="val 11732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614166" y="1999431"/>
            <a:ext cx="1762423" cy="126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服务工单</a:t>
            </a:r>
            <a:endParaRPr lang="zh-CN" sz="750" dirty="0"/>
          </a:p>
        </p:txBody>
      </p:sp>
      <p:sp>
        <p:nvSpPr>
          <p:cNvPr id="17" name="Shape 15"/>
          <p:cNvSpPr/>
          <p:nvPr/>
        </p:nvSpPr>
        <p:spPr>
          <a:xfrm>
            <a:off x="523577" y="2272680"/>
            <a:ext cx="1943621" cy="307553"/>
          </a:xfrm>
          <a:prstGeom prst="roundRect">
            <a:avLst>
              <a:gd name="adj" fmla="val 11732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14214" y="2363316"/>
            <a:ext cx="1762348" cy="126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补贴资金</a:t>
            </a:r>
            <a:endParaRPr lang="zh-CN" sz="750" dirty="0"/>
          </a:p>
        </p:txBody>
      </p:sp>
      <p:sp>
        <p:nvSpPr>
          <p:cNvPr id="19" name="Shape 17"/>
          <p:cNvSpPr/>
          <p:nvPr/>
        </p:nvSpPr>
        <p:spPr>
          <a:xfrm>
            <a:off x="2523530" y="2272680"/>
            <a:ext cx="1943695" cy="307553"/>
          </a:xfrm>
          <a:prstGeom prst="roundRect">
            <a:avLst>
              <a:gd name="adj" fmla="val 11732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614166" y="2363316"/>
            <a:ext cx="1762423" cy="126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运营管理</a:t>
            </a:r>
            <a:endParaRPr lang="zh-CN" sz="750" dirty="0"/>
          </a:p>
        </p:txBody>
      </p:sp>
      <p:sp>
        <p:nvSpPr>
          <p:cNvPr id="21" name="Shape 19"/>
          <p:cNvSpPr/>
          <p:nvPr/>
        </p:nvSpPr>
        <p:spPr>
          <a:xfrm>
            <a:off x="523577" y="2636565"/>
            <a:ext cx="3943648" cy="307553"/>
          </a:xfrm>
          <a:prstGeom prst="roundRect">
            <a:avLst>
              <a:gd name="adj" fmla="val 11732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14214" y="2727201"/>
            <a:ext cx="3762375" cy="126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应急资源</a:t>
            </a:r>
            <a:endParaRPr lang="zh-CN" sz="750" dirty="0"/>
          </a:p>
        </p:txBody>
      </p:sp>
      <p:sp>
        <p:nvSpPr>
          <p:cNvPr id="23" name="Text 21"/>
          <p:cNvSpPr/>
          <p:nvPr/>
        </p:nvSpPr>
        <p:spPr>
          <a:xfrm>
            <a:off x="4681538" y="991344"/>
            <a:ext cx="3943648" cy="126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本次学习主线</a:t>
            </a:r>
            <a:endParaRPr lang="zh-CN" sz="750" dirty="0"/>
          </a:p>
        </p:txBody>
      </p:sp>
      <p:sp>
        <p:nvSpPr>
          <p:cNvPr id="24" name="Text 22"/>
          <p:cNvSpPr/>
          <p:nvPr/>
        </p:nvSpPr>
        <p:spPr>
          <a:xfrm>
            <a:off x="4681538" y="1181026"/>
            <a:ext cx="171748" cy="10737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65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01</a:t>
            </a:r>
            <a:endParaRPr lang="en-US" sz="650" dirty="0"/>
          </a:p>
        </p:txBody>
      </p:sp>
      <p:sp>
        <p:nvSpPr>
          <p:cNvPr id="25" name="Shape 23"/>
          <p:cNvSpPr/>
          <p:nvPr/>
        </p:nvSpPr>
        <p:spPr>
          <a:xfrm>
            <a:off x="4681538" y="1317427"/>
            <a:ext cx="3943648" cy="9525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6" name="Text 24"/>
          <p:cNvSpPr/>
          <p:nvPr/>
        </p:nvSpPr>
        <p:spPr>
          <a:xfrm>
            <a:off x="4681538" y="1379413"/>
            <a:ext cx="3943648" cy="126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县域养老服务体系</a:t>
            </a:r>
            <a:endParaRPr lang="zh-CN" sz="750" dirty="0"/>
          </a:p>
        </p:txBody>
      </p:sp>
      <p:sp>
        <p:nvSpPr>
          <p:cNvPr id="27" name="Text 25"/>
          <p:cNvSpPr/>
          <p:nvPr/>
        </p:nvSpPr>
        <p:spPr>
          <a:xfrm>
            <a:off x="4681538" y="1626394"/>
            <a:ext cx="171748" cy="10737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65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02</a:t>
            </a:r>
            <a:endParaRPr lang="en-US" sz="650" dirty="0"/>
          </a:p>
        </p:txBody>
      </p:sp>
      <p:sp>
        <p:nvSpPr>
          <p:cNvPr id="28" name="Shape 26"/>
          <p:cNvSpPr/>
          <p:nvPr/>
        </p:nvSpPr>
        <p:spPr>
          <a:xfrm>
            <a:off x="4681538" y="1762795"/>
            <a:ext cx="3943648" cy="9525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9" name="Text 27"/>
          <p:cNvSpPr/>
          <p:nvPr/>
        </p:nvSpPr>
        <p:spPr>
          <a:xfrm>
            <a:off x="4681538" y="1824782"/>
            <a:ext cx="3943648" cy="126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县乡村三级网络</a:t>
            </a:r>
            <a:endParaRPr lang="zh-CN" sz="750" dirty="0"/>
          </a:p>
        </p:txBody>
      </p:sp>
      <p:sp>
        <p:nvSpPr>
          <p:cNvPr id="30" name="Text 28"/>
          <p:cNvSpPr/>
          <p:nvPr/>
        </p:nvSpPr>
        <p:spPr>
          <a:xfrm>
            <a:off x="4681538" y="2071762"/>
            <a:ext cx="171748" cy="10737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65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03</a:t>
            </a:r>
            <a:endParaRPr lang="en-US" sz="650" dirty="0"/>
          </a:p>
        </p:txBody>
      </p:sp>
      <p:sp>
        <p:nvSpPr>
          <p:cNvPr id="31" name="Shape 29"/>
          <p:cNvSpPr/>
          <p:nvPr/>
        </p:nvSpPr>
        <p:spPr>
          <a:xfrm>
            <a:off x="4681538" y="2208163"/>
            <a:ext cx="3943648" cy="9525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32" name="Text 30"/>
          <p:cNvSpPr/>
          <p:nvPr/>
        </p:nvSpPr>
        <p:spPr>
          <a:xfrm>
            <a:off x="4681538" y="2270150"/>
            <a:ext cx="3943648" cy="126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15分钟养老服务圈</a:t>
            </a:r>
            <a:endParaRPr lang="zh-CN" sz="750" dirty="0"/>
          </a:p>
        </p:txBody>
      </p:sp>
      <p:sp>
        <p:nvSpPr>
          <p:cNvPr id="33" name="Text 31"/>
          <p:cNvSpPr/>
          <p:nvPr/>
        </p:nvSpPr>
        <p:spPr>
          <a:xfrm>
            <a:off x="4681538" y="2517130"/>
            <a:ext cx="171748" cy="10737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65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04</a:t>
            </a:r>
            <a:endParaRPr lang="en-US" sz="650" dirty="0"/>
          </a:p>
        </p:txBody>
      </p:sp>
      <p:sp>
        <p:nvSpPr>
          <p:cNvPr id="34" name="Shape 32"/>
          <p:cNvSpPr/>
          <p:nvPr/>
        </p:nvSpPr>
        <p:spPr>
          <a:xfrm>
            <a:off x="4681538" y="2653531"/>
            <a:ext cx="3943648" cy="9525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35" name="Text 33"/>
          <p:cNvSpPr/>
          <p:nvPr/>
        </p:nvSpPr>
        <p:spPr>
          <a:xfrm>
            <a:off x="4681538" y="2715518"/>
            <a:ext cx="3943648" cy="126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四类服务触点</a:t>
            </a:r>
            <a:endParaRPr lang="zh-CN" sz="750" dirty="0"/>
          </a:p>
        </p:txBody>
      </p:sp>
      <p:sp>
        <p:nvSpPr>
          <p:cNvPr id="36" name="Text 34"/>
          <p:cNvSpPr/>
          <p:nvPr/>
        </p:nvSpPr>
        <p:spPr>
          <a:xfrm>
            <a:off x="4681538" y="2962498"/>
            <a:ext cx="171748" cy="10737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65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05</a:t>
            </a:r>
            <a:endParaRPr lang="en-US" sz="650" dirty="0"/>
          </a:p>
        </p:txBody>
      </p:sp>
      <p:sp>
        <p:nvSpPr>
          <p:cNvPr id="37" name="Shape 35"/>
          <p:cNvSpPr/>
          <p:nvPr/>
        </p:nvSpPr>
        <p:spPr>
          <a:xfrm>
            <a:off x="4681538" y="3098899"/>
            <a:ext cx="3943648" cy="9525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38" name="Text 36"/>
          <p:cNvSpPr/>
          <p:nvPr/>
        </p:nvSpPr>
        <p:spPr>
          <a:xfrm>
            <a:off x="4681538" y="3160886"/>
            <a:ext cx="3943648" cy="126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智慧养老终端</a:t>
            </a:r>
            <a:endParaRPr lang="zh-CN" sz="750" dirty="0"/>
          </a:p>
        </p:txBody>
      </p:sp>
      <p:sp>
        <p:nvSpPr>
          <p:cNvPr id="39" name="Text 37"/>
          <p:cNvSpPr/>
          <p:nvPr/>
        </p:nvSpPr>
        <p:spPr>
          <a:xfrm>
            <a:off x="4681538" y="3407866"/>
            <a:ext cx="171748" cy="10737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65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06</a:t>
            </a:r>
            <a:endParaRPr lang="en-US" sz="650" dirty="0"/>
          </a:p>
        </p:txBody>
      </p:sp>
      <p:sp>
        <p:nvSpPr>
          <p:cNvPr id="40" name="Shape 38"/>
          <p:cNvSpPr/>
          <p:nvPr/>
        </p:nvSpPr>
        <p:spPr>
          <a:xfrm>
            <a:off x="4681538" y="3544267"/>
            <a:ext cx="3943648" cy="9525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41" name="Text 39"/>
          <p:cNvSpPr/>
          <p:nvPr/>
        </p:nvSpPr>
        <p:spPr>
          <a:xfrm>
            <a:off x="4681538" y="3606254"/>
            <a:ext cx="3943648" cy="126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服务调度平台</a:t>
            </a:r>
            <a:endParaRPr lang="zh-CN" sz="750" dirty="0"/>
          </a:p>
        </p:txBody>
      </p:sp>
      <p:sp>
        <p:nvSpPr>
          <p:cNvPr id="42" name="Text 40"/>
          <p:cNvSpPr/>
          <p:nvPr/>
        </p:nvSpPr>
        <p:spPr>
          <a:xfrm>
            <a:off x="4681538" y="3853235"/>
            <a:ext cx="171748" cy="10737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65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07</a:t>
            </a:r>
            <a:endParaRPr lang="en-US" sz="650" dirty="0"/>
          </a:p>
        </p:txBody>
      </p:sp>
      <p:sp>
        <p:nvSpPr>
          <p:cNvPr id="43" name="Shape 41"/>
          <p:cNvSpPr/>
          <p:nvPr/>
        </p:nvSpPr>
        <p:spPr>
          <a:xfrm>
            <a:off x="4681538" y="3989636"/>
            <a:ext cx="3943648" cy="9525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44" name="Text 42"/>
          <p:cNvSpPr/>
          <p:nvPr/>
        </p:nvSpPr>
        <p:spPr>
          <a:xfrm>
            <a:off x="4681538" y="4051622"/>
            <a:ext cx="3943648" cy="126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补贴与应急闭环</a:t>
            </a:r>
            <a:endParaRPr lang="zh-CN" sz="750" dirty="0"/>
          </a:p>
        </p:txBody>
      </p:sp>
      <p:sp>
        <p:nvSpPr>
          <p:cNvPr id="45" name="Text 43"/>
          <p:cNvSpPr/>
          <p:nvPr/>
        </p:nvSpPr>
        <p:spPr>
          <a:xfrm>
            <a:off x="4681538" y="4298603"/>
            <a:ext cx="171748" cy="10737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65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08</a:t>
            </a:r>
            <a:endParaRPr lang="en-US" sz="650" dirty="0"/>
          </a:p>
        </p:txBody>
      </p:sp>
      <p:sp>
        <p:nvSpPr>
          <p:cNvPr id="46" name="Shape 44"/>
          <p:cNvSpPr/>
          <p:nvPr/>
        </p:nvSpPr>
        <p:spPr>
          <a:xfrm>
            <a:off x="4681538" y="4435004"/>
            <a:ext cx="3943648" cy="9525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47" name="Text 45"/>
          <p:cNvSpPr/>
          <p:nvPr/>
        </p:nvSpPr>
        <p:spPr>
          <a:xfrm>
            <a:off x="4681538" y="4496991"/>
            <a:ext cx="3943648" cy="126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多端协同与适老化</a:t>
            </a:r>
            <a:endParaRPr lang="zh-CN" sz="7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31602"/>
            <a:ext cx="8096845" cy="2827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7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老年食堂的完整供餐链</a:t>
            </a:r>
            <a:endParaRPr lang="zh-CN" sz="17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855538"/>
            <a:ext cx="8096845" cy="36435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743248" y="1036669"/>
            <a:ext cx="1416931" cy="205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需求提交</a:t>
            </a:r>
            <a:endParaRPr lang="zh-CN" sz="1250" dirty="0"/>
          </a:p>
        </p:txBody>
      </p:sp>
      <p:sp>
        <p:nvSpPr>
          <p:cNvPr id="5" name="Text 2"/>
          <p:cNvSpPr/>
          <p:nvPr/>
        </p:nvSpPr>
        <p:spPr>
          <a:xfrm>
            <a:off x="1743248" y="1304898"/>
            <a:ext cx="1416931" cy="30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90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老人与助餐点上报用餐需求</a:t>
            </a:r>
            <a:endParaRPr lang="zh-CN" sz="1100" dirty="0"/>
          </a:p>
        </p:txBody>
      </p:sp>
      <p:sp>
        <p:nvSpPr>
          <p:cNvPr id="6" name="Text 3"/>
          <p:cNvSpPr/>
          <p:nvPr/>
        </p:nvSpPr>
        <p:spPr>
          <a:xfrm>
            <a:off x="3144608" y="3769321"/>
            <a:ext cx="1424716" cy="205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汇总与配餐</a:t>
            </a:r>
            <a:endParaRPr lang="zh-CN" sz="1250" dirty="0"/>
          </a:p>
        </p:txBody>
      </p:sp>
      <p:sp>
        <p:nvSpPr>
          <p:cNvPr id="7" name="Text 4"/>
          <p:cNvSpPr/>
          <p:nvPr/>
        </p:nvSpPr>
        <p:spPr>
          <a:xfrm>
            <a:off x="3144608" y="4037550"/>
            <a:ext cx="1424716" cy="30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90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系统汇总并生成营养配餐方案</a:t>
            </a:r>
            <a:endParaRPr lang="zh-CN" sz="1100" dirty="0"/>
          </a:p>
        </p:txBody>
      </p:sp>
      <p:sp>
        <p:nvSpPr>
          <p:cNvPr id="8" name="Text 5"/>
          <p:cNvSpPr/>
          <p:nvPr/>
        </p:nvSpPr>
        <p:spPr>
          <a:xfrm>
            <a:off x="4530397" y="1009542"/>
            <a:ext cx="1416931" cy="205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采购与加工</a:t>
            </a:r>
            <a:endParaRPr lang="zh-CN" sz="1250" dirty="0"/>
          </a:p>
        </p:txBody>
      </p:sp>
      <p:sp>
        <p:nvSpPr>
          <p:cNvPr id="9" name="Text 6"/>
          <p:cNvSpPr/>
          <p:nvPr/>
        </p:nvSpPr>
        <p:spPr>
          <a:xfrm>
            <a:off x="4530397" y="1277771"/>
            <a:ext cx="1416931" cy="30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90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食材采购验收后加工烹饪</a:t>
            </a:r>
            <a:endParaRPr lang="zh-CN" sz="1100" dirty="0"/>
          </a:p>
        </p:txBody>
      </p:sp>
      <p:sp>
        <p:nvSpPr>
          <p:cNvPr id="10" name="Text 7"/>
          <p:cNvSpPr/>
          <p:nvPr/>
        </p:nvSpPr>
        <p:spPr>
          <a:xfrm>
            <a:off x="5931757" y="3769321"/>
            <a:ext cx="1416930" cy="205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配送与结算</a:t>
            </a:r>
            <a:endParaRPr lang="zh-CN" sz="1250" dirty="0"/>
          </a:p>
        </p:txBody>
      </p:sp>
      <p:sp>
        <p:nvSpPr>
          <p:cNvPr id="11" name="Text 8"/>
          <p:cNvSpPr/>
          <p:nvPr/>
        </p:nvSpPr>
        <p:spPr>
          <a:xfrm>
            <a:off x="5931757" y="4037550"/>
            <a:ext cx="1416930" cy="30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90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分装配送、身份核验与补贴结算</a:t>
            </a:r>
            <a:endParaRPr lang="zh-CN" sz="1100" dirty="0"/>
          </a:p>
        </p:txBody>
      </p:sp>
      <p:sp>
        <p:nvSpPr>
          <p:cNvPr id="12" name="Text 9"/>
          <p:cNvSpPr/>
          <p:nvPr/>
        </p:nvSpPr>
        <p:spPr>
          <a:xfrm>
            <a:off x="523577" y="4578474"/>
            <a:ext cx="8554045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完整供餐链将订餐预测、食品安全、补贴结算和数据归档整合为一个闭环系统。运营数据可用于预测次日餐量、减少食材浪费、调整菜品、分析不同老人营养需求，并核算补贴与运营成本。</a:t>
            </a:r>
            <a:endParaRPr lang="zh-CN" sz="7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711994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日间照料中心：连接家庭与机构的中间形态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424136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适合服务的老人类型</a:t>
            </a:r>
            <a:endParaRPr lang="zh-CN" sz="1200" dirty="0"/>
          </a:p>
        </p:txBody>
      </p:sp>
      <p:sp>
        <p:nvSpPr>
          <p:cNvPr id="4" name="Text 2"/>
          <p:cNvSpPr/>
          <p:nvPr/>
        </p:nvSpPr>
        <p:spPr>
          <a:xfrm>
            <a:off x="523577" y="1747540"/>
            <a:ext cx="3888730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独居老人，白天无人照顾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半自理老人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需要康复活动的老人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需要短时家庭照护支持的老人</a:t>
            </a:r>
            <a:endParaRPr lang="zh-CN" sz="1000" dirty="0"/>
          </a:p>
        </p:txBody>
      </p:sp>
      <p:sp>
        <p:nvSpPr>
          <p:cNvPr id="5" name="Text 3"/>
          <p:cNvSpPr/>
          <p:nvPr/>
        </p:nvSpPr>
        <p:spPr>
          <a:xfrm>
            <a:off x="4736455" y="1424136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主要服务内容</a:t>
            </a:r>
            <a:endParaRPr lang="zh-CN" sz="1200" dirty="0"/>
          </a:p>
        </p:txBody>
      </p:sp>
      <p:sp>
        <p:nvSpPr>
          <p:cNvPr id="6" name="Shape 4"/>
          <p:cNvSpPr/>
          <p:nvPr/>
        </p:nvSpPr>
        <p:spPr>
          <a:xfrm>
            <a:off x="4736455" y="1763911"/>
            <a:ext cx="1878881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872112" y="1899568"/>
            <a:ext cx="160756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日间休息</a:t>
            </a:r>
            <a:endParaRPr lang="zh-CN" sz="1200" dirty="0"/>
          </a:p>
        </p:txBody>
      </p:sp>
      <p:sp>
        <p:nvSpPr>
          <p:cNvPr id="8" name="Shape 6"/>
          <p:cNvSpPr/>
          <p:nvPr/>
        </p:nvSpPr>
        <p:spPr>
          <a:xfrm>
            <a:off x="6746230" y="1763911"/>
            <a:ext cx="1878955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81887" y="1899568"/>
            <a:ext cx="160764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健康监测</a:t>
            </a:r>
            <a:endParaRPr lang="zh-CN" sz="1200" dirty="0"/>
          </a:p>
        </p:txBody>
      </p:sp>
      <p:sp>
        <p:nvSpPr>
          <p:cNvPr id="10" name="Shape 8"/>
          <p:cNvSpPr/>
          <p:nvPr/>
        </p:nvSpPr>
        <p:spPr>
          <a:xfrm>
            <a:off x="4736455" y="2358628"/>
            <a:ext cx="1878881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872112" y="2494285"/>
            <a:ext cx="160756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康复训练</a:t>
            </a:r>
            <a:endParaRPr lang="zh-CN" sz="1200" dirty="0"/>
          </a:p>
        </p:txBody>
      </p:sp>
      <p:sp>
        <p:nvSpPr>
          <p:cNvPr id="12" name="Shape 10"/>
          <p:cNvSpPr/>
          <p:nvPr/>
        </p:nvSpPr>
        <p:spPr>
          <a:xfrm>
            <a:off x="6746230" y="2358628"/>
            <a:ext cx="1878955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881887" y="2494285"/>
            <a:ext cx="160764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文化娱乐</a:t>
            </a:r>
            <a:endParaRPr lang="zh-CN" sz="1200" dirty="0"/>
          </a:p>
        </p:txBody>
      </p:sp>
      <p:sp>
        <p:nvSpPr>
          <p:cNvPr id="14" name="Shape 12"/>
          <p:cNvSpPr/>
          <p:nvPr/>
        </p:nvSpPr>
        <p:spPr>
          <a:xfrm>
            <a:off x="4736455" y="2953345"/>
            <a:ext cx="1878881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872112" y="3089002"/>
            <a:ext cx="160756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助餐</a:t>
            </a:r>
            <a:endParaRPr lang="zh-CN" sz="1200" dirty="0"/>
          </a:p>
        </p:txBody>
      </p:sp>
      <p:sp>
        <p:nvSpPr>
          <p:cNvPr id="16" name="Shape 14"/>
          <p:cNvSpPr/>
          <p:nvPr/>
        </p:nvSpPr>
        <p:spPr>
          <a:xfrm>
            <a:off x="6746230" y="2953345"/>
            <a:ext cx="1878955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881887" y="3089002"/>
            <a:ext cx="160764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社交活动</a:t>
            </a:r>
            <a:endParaRPr lang="zh-CN" sz="1200" dirty="0"/>
          </a:p>
        </p:txBody>
      </p:sp>
      <p:sp>
        <p:nvSpPr>
          <p:cNvPr id="18" name="Shape 16"/>
          <p:cNvSpPr/>
          <p:nvPr/>
        </p:nvSpPr>
        <p:spPr>
          <a:xfrm>
            <a:off x="4736455" y="3564434"/>
            <a:ext cx="3888730" cy="719733"/>
          </a:xfrm>
          <a:prstGeom prst="roundRect">
            <a:avLst>
              <a:gd name="adj" fmla="val 7639"/>
            </a:avLst>
          </a:prstGeom>
          <a:solidFill>
            <a:srgbClr val="F9D2EB"/>
          </a:solidFill>
          <a:ln/>
        </p:spPr>
      </p:sp>
      <p:pic>
        <p:nvPicPr>
          <p:cNvPr id="1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67349" y="3756273"/>
            <a:ext cx="163637" cy="130894"/>
          </a:xfrm>
          <a:prstGeom prst="rect">
            <a:avLst/>
          </a:prstGeom>
        </p:spPr>
      </p:pic>
      <p:sp>
        <p:nvSpPr>
          <p:cNvPr id="20" name="Text 17"/>
          <p:cNvSpPr/>
          <p:nvPr/>
        </p:nvSpPr>
        <p:spPr>
          <a:xfrm>
            <a:off x="5161880" y="3714899"/>
            <a:ext cx="3332411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核心特点：白天到中心，晚上返回家庭。既减轻家庭照护压力，又避免老人完全离开熟悉生活环境。</a:t>
            </a:r>
            <a:endParaRPr lang="zh-CN" sz="1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742429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日间照料中心的一日服务旅程</a:t>
            </a:r>
            <a:endParaRPr lang="zh-CN" sz="2400" dirty="0"/>
          </a:p>
        </p:txBody>
      </p:sp>
      <p:sp>
        <p:nvSpPr>
          <p:cNvPr id="3" name="Shape 1"/>
          <p:cNvSpPr/>
          <p:nvPr/>
        </p:nvSpPr>
        <p:spPr>
          <a:xfrm>
            <a:off x="523577" y="2393156"/>
            <a:ext cx="8096845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4" name="Shape 2"/>
          <p:cNvSpPr/>
          <p:nvPr/>
        </p:nvSpPr>
        <p:spPr>
          <a:xfrm>
            <a:off x="1811313" y="2000473"/>
            <a:ext cx="14288" cy="392683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5" name="Shape 3"/>
          <p:cNvSpPr/>
          <p:nvPr/>
        </p:nvSpPr>
        <p:spPr>
          <a:xfrm>
            <a:off x="1671191" y="2245891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726071" y="2277666"/>
            <a:ext cx="184770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654472" y="1389162"/>
            <a:ext cx="2328044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早间 8:00</a:t>
            </a:r>
            <a:endParaRPr lang="zh-CN" sz="1200" dirty="0"/>
          </a:p>
        </p:txBody>
      </p:sp>
      <p:sp>
        <p:nvSpPr>
          <p:cNvPr id="8" name="Text 6"/>
          <p:cNvSpPr/>
          <p:nvPr/>
        </p:nvSpPr>
        <p:spPr>
          <a:xfrm>
            <a:off x="654472" y="1660178"/>
            <a:ext cx="232804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到店签到、健康检测、状态询问</a:t>
            </a:r>
            <a:endParaRPr lang="zh-CN" sz="1000" dirty="0"/>
          </a:p>
        </p:txBody>
      </p:sp>
      <p:sp>
        <p:nvSpPr>
          <p:cNvPr id="9" name="Shape 7"/>
          <p:cNvSpPr/>
          <p:nvPr/>
        </p:nvSpPr>
        <p:spPr>
          <a:xfrm>
            <a:off x="3188047" y="2393156"/>
            <a:ext cx="14288" cy="392683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0" name="Shape 8"/>
          <p:cNvSpPr/>
          <p:nvPr/>
        </p:nvSpPr>
        <p:spPr>
          <a:xfrm>
            <a:off x="3047926" y="2245891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102806" y="2277666"/>
            <a:ext cx="184770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2031206" y="2916734"/>
            <a:ext cx="2328044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上午 9:00</a:t>
            </a:r>
            <a:endParaRPr lang="zh-CN" sz="1200" dirty="0"/>
          </a:p>
        </p:txBody>
      </p:sp>
      <p:sp>
        <p:nvSpPr>
          <p:cNvPr id="13" name="Text 11"/>
          <p:cNvSpPr/>
          <p:nvPr/>
        </p:nvSpPr>
        <p:spPr>
          <a:xfrm>
            <a:off x="2031206" y="3187750"/>
            <a:ext cx="232804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康复训练、兴趣活动、社交互动</a:t>
            </a:r>
            <a:endParaRPr lang="zh-CN" sz="1000" dirty="0"/>
          </a:p>
        </p:txBody>
      </p:sp>
      <p:sp>
        <p:nvSpPr>
          <p:cNvPr id="14" name="Shape 12"/>
          <p:cNvSpPr/>
          <p:nvPr/>
        </p:nvSpPr>
        <p:spPr>
          <a:xfrm>
            <a:off x="4564782" y="2000473"/>
            <a:ext cx="14288" cy="392683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5" name="Shape 13"/>
          <p:cNvSpPr/>
          <p:nvPr/>
        </p:nvSpPr>
        <p:spPr>
          <a:xfrm>
            <a:off x="4424660" y="2245891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479541" y="2277666"/>
            <a:ext cx="184770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1450" dirty="0"/>
          </a:p>
        </p:txBody>
      </p:sp>
      <p:sp>
        <p:nvSpPr>
          <p:cNvPr id="17" name="Text 15"/>
          <p:cNvSpPr/>
          <p:nvPr/>
        </p:nvSpPr>
        <p:spPr>
          <a:xfrm>
            <a:off x="3407941" y="1389162"/>
            <a:ext cx="2328044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中午 12:00</a:t>
            </a:r>
            <a:endParaRPr lang="zh-CN" sz="1200" dirty="0"/>
          </a:p>
        </p:txBody>
      </p:sp>
      <p:sp>
        <p:nvSpPr>
          <p:cNvPr id="18" name="Text 16"/>
          <p:cNvSpPr/>
          <p:nvPr/>
        </p:nvSpPr>
        <p:spPr>
          <a:xfrm>
            <a:off x="3407941" y="1660178"/>
            <a:ext cx="232804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助餐、用药提醒、午休</a:t>
            </a:r>
            <a:endParaRPr lang="zh-CN" sz="1000" dirty="0"/>
          </a:p>
        </p:txBody>
      </p:sp>
      <p:sp>
        <p:nvSpPr>
          <p:cNvPr id="19" name="Shape 17"/>
          <p:cNvSpPr/>
          <p:nvPr/>
        </p:nvSpPr>
        <p:spPr>
          <a:xfrm>
            <a:off x="5941516" y="2393156"/>
            <a:ext cx="14288" cy="392683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20" name="Shape 18"/>
          <p:cNvSpPr/>
          <p:nvPr/>
        </p:nvSpPr>
        <p:spPr>
          <a:xfrm>
            <a:off x="5801395" y="2245891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856275" y="2277666"/>
            <a:ext cx="184770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4</a:t>
            </a:r>
            <a:endParaRPr lang="en-US" sz="1450" dirty="0"/>
          </a:p>
        </p:txBody>
      </p:sp>
      <p:sp>
        <p:nvSpPr>
          <p:cNvPr id="22" name="Text 20"/>
          <p:cNvSpPr/>
          <p:nvPr/>
        </p:nvSpPr>
        <p:spPr>
          <a:xfrm>
            <a:off x="4784675" y="2916734"/>
            <a:ext cx="2328044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下午 14:00</a:t>
            </a:r>
            <a:endParaRPr lang="zh-CN" sz="1200" dirty="0"/>
          </a:p>
        </p:txBody>
      </p:sp>
      <p:sp>
        <p:nvSpPr>
          <p:cNvPr id="23" name="Text 21"/>
          <p:cNvSpPr/>
          <p:nvPr/>
        </p:nvSpPr>
        <p:spPr>
          <a:xfrm>
            <a:off x="4784675" y="3187750"/>
            <a:ext cx="2328044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文娱活动、认知训练、健康教育、家庭联系</a:t>
            </a:r>
            <a:endParaRPr lang="zh-CN" sz="1000" dirty="0"/>
          </a:p>
        </p:txBody>
      </p:sp>
      <p:sp>
        <p:nvSpPr>
          <p:cNvPr id="24" name="Shape 22"/>
          <p:cNvSpPr/>
          <p:nvPr/>
        </p:nvSpPr>
        <p:spPr>
          <a:xfrm>
            <a:off x="7318325" y="2000473"/>
            <a:ext cx="14288" cy="392683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25" name="Shape 23"/>
          <p:cNvSpPr/>
          <p:nvPr/>
        </p:nvSpPr>
        <p:spPr>
          <a:xfrm>
            <a:off x="7178204" y="2245891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233084" y="2277666"/>
            <a:ext cx="184770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5</a:t>
            </a:r>
            <a:endParaRPr lang="en-US" sz="1450" dirty="0"/>
          </a:p>
        </p:txBody>
      </p:sp>
      <p:sp>
        <p:nvSpPr>
          <p:cNvPr id="27" name="Text 25"/>
          <p:cNvSpPr/>
          <p:nvPr/>
        </p:nvSpPr>
        <p:spPr>
          <a:xfrm>
            <a:off x="6161410" y="1389162"/>
            <a:ext cx="232811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傍晚 17:00</a:t>
            </a:r>
            <a:endParaRPr lang="zh-CN" sz="1200" dirty="0"/>
          </a:p>
        </p:txBody>
      </p:sp>
      <p:sp>
        <p:nvSpPr>
          <p:cNvPr id="28" name="Text 26"/>
          <p:cNvSpPr/>
          <p:nvPr/>
        </p:nvSpPr>
        <p:spPr>
          <a:xfrm>
            <a:off x="6161410" y="1660178"/>
            <a:ext cx="2328118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状态确认、服务记录、接送或自行回家</a:t>
            </a:r>
            <a:endParaRPr lang="zh-CN" sz="1000" dirty="0"/>
          </a:p>
        </p:txBody>
      </p:sp>
      <p:sp>
        <p:nvSpPr>
          <p:cNvPr id="29" name="Text 27"/>
          <p:cNvSpPr/>
          <p:nvPr/>
        </p:nvSpPr>
        <p:spPr>
          <a:xfrm>
            <a:off x="523577" y="3802856"/>
            <a:ext cx="8096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平台需要记录的关键数据</a:t>
            </a:r>
            <a:endParaRPr lang="zh-CN" sz="1200" dirty="0"/>
          </a:p>
        </p:txBody>
      </p:sp>
      <p:sp>
        <p:nvSpPr>
          <p:cNvPr id="30" name="Text 28"/>
          <p:cNvSpPr/>
          <p:nvPr/>
        </p:nvSpPr>
        <p:spPr>
          <a:xfrm>
            <a:off x="523577" y="4191670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签到时间 · 健康数据 · 服务项目 · 异常事件 · 离店状态 · 家属反馈</a:t>
            </a:r>
            <a:endParaRPr lang="zh-CN" sz="1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249338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上门服务可以提供哪些内容？</a:t>
            </a:r>
            <a:endParaRPr lang="zh-CN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896070"/>
            <a:ext cx="327273" cy="32727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14487" y="1896070"/>
            <a:ext cx="347565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生活支持</a:t>
            </a:r>
            <a:endParaRPr lang="zh-CN" sz="1200" dirty="0"/>
          </a:p>
        </p:txBody>
      </p:sp>
      <p:sp>
        <p:nvSpPr>
          <p:cNvPr id="5" name="Text 2"/>
          <p:cNvSpPr/>
          <p:nvPr/>
        </p:nvSpPr>
        <p:spPr>
          <a:xfrm>
            <a:off x="1014487" y="2167086"/>
            <a:ext cx="3475658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助洁、洗衣、代购、送餐，维持老人居家日常生活基本秩序。</a:t>
            </a:r>
            <a:endParaRPr lang="zh-CN" sz="10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53781" y="1896070"/>
            <a:ext cx="327273" cy="32727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144691" y="1896070"/>
            <a:ext cx="347573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个人照护</a:t>
            </a:r>
            <a:endParaRPr lang="zh-CN" sz="1200" dirty="0"/>
          </a:p>
        </p:txBody>
      </p:sp>
      <p:sp>
        <p:nvSpPr>
          <p:cNvPr id="8" name="Text 4"/>
          <p:cNvSpPr/>
          <p:nvPr/>
        </p:nvSpPr>
        <p:spPr>
          <a:xfrm>
            <a:off x="5144691" y="2167086"/>
            <a:ext cx="3475732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助浴、理发、基础生活照护，需明确人员资质、工具装备与服务记录要求。</a:t>
            </a:r>
            <a:endParaRPr lang="zh-CN" sz="10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2847677"/>
            <a:ext cx="327273" cy="32727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014487" y="2847677"/>
            <a:ext cx="347565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医疗协助</a:t>
            </a:r>
            <a:endParaRPr lang="zh-CN" sz="1200" dirty="0"/>
          </a:p>
        </p:txBody>
      </p:sp>
      <p:sp>
        <p:nvSpPr>
          <p:cNvPr id="11" name="Text 6"/>
          <p:cNvSpPr/>
          <p:nvPr/>
        </p:nvSpPr>
        <p:spPr>
          <a:xfrm>
            <a:off x="1014487" y="3118693"/>
            <a:ext cx="3475658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陪同就医、代取药、复诊提醒、社区医生对接，安全风险需重点管控。</a:t>
            </a:r>
            <a:endParaRPr lang="zh-CN" sz="10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53781" y="2847677"/>
            <a:ext cx="327273" cy="327273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5144691" y="2847677"/>
            <a:ext cx="347573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关怀服务</a:t>
            </a:r>
            <a:endParaRPr lang="zh-CN" sz="1200" dirty="0"/>
          </a:p>
        </p:txBody>
      </p:sp>
      <p:sp>
        <p:nvSpPr>
          <p:cNvPr id="14" name="Text 8"/>
          <p:cNvSpPr/>
          <p:nvPr/>
        </p:nvSpPr>
        <p:spPr>
          <a:xfrm>
            <a:off x="5144691" y="3118693"/>
            <a:ext cx="3475732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电话关怀、入户探访、精神慰藉、家庭照护指导，满足老人情感与社会需求。</a:t>
            </a:r>
            <a:endParaRPr lang="zh-CN" sz="1000" dirty="0"/>
          </a:p>
        </p:txBody>
      </p:sp>
      <p:sp>
        <p:nvSpPr>
          <p:cNvPr id="15" name="Text 9"/>
          <p:cNvSpPr/>
          <p:nvPr/>
        </p:nvSpPr>
        <p:spPr>
          <a:xfrm>
            <a:off x="523577" y="3684761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不同服务需明确人员资质、工具装备、服务时间、安全风险、服务记录、收费及补贴方式。</a:t>
            </a:r>
            <a:endParaRPr lang="zh-CN" sz="1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828154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上门服务如何形成安全闭环？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540297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标准服务流程</a:t>
            </a:r>
            <a:endParaRPr lang="zh-CN" sz="12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880071"/>
            <a:ext cx="3888730" cy="145918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665597" y="2988353"/>
            <a:ext cx="586519" cy="1062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执行与确认</a:t>
            </a:r>
            <a:endParaRPr lang="zh-CN" sz="650" dirty="0"/>
          </a:p>
        </p:txBody>
      </p:sp>
      <p:sp>
        <p:nvSpPr>
          <p:cNvPr id="6" name="Text 3"/>
          <p:cNvSpPr/>
          <p:nvPr/>
        </p:nvSpPr>
        <p:spPr>
          <a:xfrm>
            <a:off x="2926423" y="2988353"/>
            <a:ext cx="586519" cy="1062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服务签到</a:t>
            </a:r>
            <a:endParaRPr lang="zh-CN" sz="650" dirty="0"/>
          </a:p>
        </p:txBody>
      </p:sp>
      <p:sp>
        <p:nvSpPr>
          <p:cNvPr id="7" name="Text 4"/>
          <p:cNvSpPr/>
          <p:nvPr/>
        </p:nvSpPr>
        <p:spPr>
          <a:xfrm>
            <a:off x="2191266" y="2988353"/>
            <a:ext cx="586519" cy="1062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匹配派单</a:t>
            </a:r>
            <a:endParaRPr lang="zh-CN" sz="650" dirty="0"/>
          </a:p>
        </p:txBody>
      </p:sp>
      <p:sp>
        <p:nvSpPr>
          <p:cNvPr id="8" name="Text 5"/>
          <p:cNvSpPr/>
          <p:nvPr/>
        </p:nvSpPr>
        <p:spPr>
          <a:xfrm>
            <a:off x="1456109" y="2988353"/>
            <a:ext cx="586519" cy="1062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平台审核</a:t>
            </a:r>
            <a:endParaRPr lang="zh-CN" sz="650" dirty="0"/>
          </a:p>
        </p:txBody>
      </p:sp>
      <p:sp>
        <p:nvSpPr>
          <p:cNvPr id="9" name="Text 6"/>
          <p:cNvSpPr/>
          <p:nvPr/>
        </p:nvSpPr>
        <p:spPr>
          <a:xfrm>
            <a:off x="704883" y="2988353"/>
            <a:ext cx="586519" cy="1062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需求提交</a:t>
            </a:r>
            <a:endParaRPr lang="zh-CN" sz="650" dirty="0"/>
          </a:p>
        </p:txBody>
      </p:sp>
      <p:sp>
        <p:nvSpPr>
          <p:cNvPr id="10" name="Text 7"/>
          <p:cNvSpPr/>
          <p:nvPr/>
        </p:nvSpPr>
        <p:spPr>
          <a:xfrm>
            <a:off x="4736455" y="1540297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安全机制</a:t>
            </a:r>
            <a:endParaRPr lang="zh-CN" sz="1200" dirty="0"/>
          </a:p>
        </p:txBody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36455" y="1880071"/>
            <a:ext cx="1878881" cy="67538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938787" y="2025253"/>
            <a:ext cx="1531367" cy="3850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服务人员身份认证与位置记录</a:t>
            </a:r>
            <a:endParaRPr lang="zh-CN" sz="1200" dirty="0"/>
          </a:p>
        </p:txBody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46230" y="1880071"/>
            <a:ext cx="1878955" cy="675382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6948562" y="2025253"/>
            <a:ext cx="153144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到达和离开双向签到</a:t>
            </a:r>
            <a:endParaRPr lang="zh-CN" sz="1200" dirty="0"/>
          </a:p>
        </p:txBody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36455" y="2686348"/>
            <a:ext cx="1878881" cy="675382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4938787" y="2831529"/>
            <a:ext cx="1531367" cy="3850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异常情况快速上报机制</a:t>
            </a:r>
            <a:endParaRPr lang="zh-CN" sz="1200" dirty="0"/>
          </a:p>
        </p:txBody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46230" y="2686348"/>
            <a:ext cx="1878955" cy="675382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6948562" y="2831529"/>
            <a:ext cx="153144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高风险服务双人执行</a:t>
            </a:r>
            <a:endParaRPr lang="zh-CN" sz="1200" dirty="0"/>
          </a:p>
        </p:txBody>
      </p:sp>
      <p:pic>
        <p:nvPicPr>
          <p:cNvPr id="19" name="Image 5" descr="preencoded.png">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736455" y="3492624"/>
            <a:ext cx="1878881" cy="675382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4938787" y="3637806"/>
            <a:ext cx="1531367" cy="3850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服务保险与隐私数据保护</a:t>
            </a:r>
            <a:endParaRPr lang="zh-CN" sz="1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766167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智慧助餐终端由哪些部分组成？</a:t>
            </a:r>
            <a:endParaRPr lang="zh-CN" sz="2400" dirty="0"/>
          </a:p>
        </p:txBody>
      </p:sp>
      <p:sp>
        <p:nvSpPr>
          <p:cNvPr id="3" name="Shape 1"/>
          <p:cNvSpPr/>
          <p:nvPr/>
        </p:nvSpPr>
        <p:spPr>
          <a:xfrm>
            <a:off x="523577" y="1412900"/>
            <a:ext cx="3982938" cy="970657"/>
          </a:xfrm>
          <a:prstGeom prst="roundRect">
            <a:avLst>
              <a:gd name="adj" fmla="val 566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9234" y="1548557"/>
            <a:ext cx="3711625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🪪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身份识别设备</a:t>
            </a:r>
            <a:endParaRPr lang="zh-CN" sz="1200" dirty="0"/>
          </a:p>
        </p:txBody>
      </p:sp>
      <p:sp>
        <p:nvSpPr>
          <p:cNvPr id="5" name="Text 3"/>
          <p:cNvSpPr/>
          <p:nvPr/>
        </p:nvSpPr>
        <p:spPr>
          <a:xfrm>
            <a:off x="659234" y="1829098"/>
            <a:ext cx="371162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人脸、刷卡、扫码或其他适老方式，不得将人脸识别设为唯一入口。</a:t>
            </a:r>
            <a:endParaRPr lang="zh-CN" sz="1000" dirty="0"/>
          </a:p>
        </p:txBody>
      </p:sp>
      <p:sp>
        <p:nvSpPr>
          <p:cNvPr id="6" name="Shape 4"/>
          <p:cNvSpPr/>
          <p:nvPr/>
        </p:nvSpPr>
        <p:spPr>
          <a:xfrm>
            <a:off x="4637410" y="1412900"/>
            <a:ext cx="3983013" cy="970657"/>
          </a:xfrm>
          <a:prstGeom prst="roundRect">
            <a:avLst>
              <a:gd name="adj" fmla="val 566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773067" y="1548557"/>
            <a:ext cx="3711699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💳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智能结算终端</a:t>
            </a:r>
            <a:endParaRPr lang="zh-CN" sz="1200" dirty="0"/>
          </a:p>
        </p:txBody>
      </p:sp>
      <p:sp>
        <p:nvSpPr>
          <p:cNvPr id="8" name="Text 6"/>
          <p:cNvSpPr/>
          <p:nvPr/>
        </p:nvSpPr>
        <p:spPr>
          <a:xfrm>
            <a:off x="4773067" y="1829098"/>
            <a:ext cx="3711699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计算餐品价格、补贴金额和个人支付额，结果清晰显示，支持人工处理。</a:t>
            </a:r>
            <a:endParaRPr lang="zh-CN" sz="1000" dirty="0"/>
          </a:p>
        </p:txBody>
      </p:sp>
      <p:sp>
        <p:nvSpPr>
          <p:cNvPr id="9" name="Shape 7"/>
          <p:cNvSpPr/>
          <p:nvPr/>
        </p:nvSpPr>
        <p:spPr>
          <a:xfrm>
            <a:off x="523577" y="2514451"/>
            <a:ext cx="3982938" cy="761256"/>
          </a:xfrm>
          <a:prstGeom prst="roundRect">
            <a:avLst>
              <a:gd name="adj" fmla="val 722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9234" y="2650108"/>
            <a:ext cx="3711625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🍱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智能餐盘识别</a:t>
            </a:r>
            <a:endParaRPr lang="zh-CN" sz="1200" dirty="0"/>
          </a:p>
        </p:txBody>
      </p:sp>
      <p:sp>
        <p:nvSpPr>
          <p:cNvPr id="11" name="Text 9"/>
          <p:cNvSpPr/>
          <p:nvPr/>
        </p:nvSpPr>
        <p:spPr>
          <a:xfrm>
            <a:off x="659234" y="2930649"/>
            <a:ext cx="371162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记录老人选择的菜品，关联营养分析模块，估算餐品营养信息。</a:t>
            </a:r>
            <a:endParaRPr lang="zh-CN" sz="1000" dirty="0"/>
          </a:p>
        </p:txBody>
      </p:sp>
      <p:sp>
        <p:nvSpPr>
          <p:cNvPr id="12" name="Shape 10"/>
          <p:cNvSpPr/>
          <p:nvPr/>
        </p:nvSpPr>
        <p:spPr>
          <a:xfrm>
            <a:off x="4637410" y="2514451"/>
            <a:ext cx="3983013" cy="761256"/>
          </a:xfrm>
          <a:prstGeom prst="roundRect">
            <a:avLst>
              <a:gd name="adj" fmla="val 722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73067" y="2650108"/>
            <a:ext cx="3711699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🧪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留样管理设备</a:t>
            </a:r>
            <a:endParaRPr lang="zh-CN" sz="1200" dirty="0"/>
          </a:p>
        </p:txBody>
      </p:sp>
      <p:sp>
        <p:nvSpPr>
          <p:cNvPr id="14" name="Text 12"/>
          <p:cNvSpPr/>
          <p:nvPr/>
        </p:nvSpPr>
        <p:spPr>
          <a:xfrm>
            <a:off x="4773067" y="2930649"/>
            <a:ext cx="37116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记录菜品、时间、批次和温度，支持食品安全追溯管理。</a:t>
            </a:r>
            <a:endParaRPr lang="zh-CN" sz="1000" dirty="0"/>
          </a:p>
        </p:txBody>
      </p:sp>
      <p:sp>
        <p:nvSpPr>
          <p:cNvPr id="15" name="Shape 13"/>
          <p:cNvSpPr/>
          <p:nvPr/>
        </p:nvSpPr>
        <p:spPr>
          <a:xfrm>
            <a:off x="523577" y="3406601"/>
            <a:ext cx="3982938" cy="970657"/>
          </a:xfrm>
          <a:prstGeom prst="roundRect">
            <a:avLst>
              <a:gd name="adj" fmla="val 566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59234" y="3542258"/>
            <a:ext cx="3711625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📊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运营看板</a:t>
            </a:r>
            <a:endParaRPr lang="zh-CN" sz="1200" dirty="0"/>
          </a:p>
        </p:txBody>
      </p:sp>
      <p:sp>
        <p:nvSpPr>
          <p:cNvPr id="17" name="Text 15"/>
          <p:cNvSpPr/>
          <p:nvPr/>
        </p:nvSpPr>
        <p:spPr>
          <a:xfrm>
            <a:off x="659234" y="3822799"/>
            <a:ext cx="371162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展示就餐人数、菜品销量、补贴金额和满意度评价，支持管理决策。</a:t>
            </a:r>
            <a:endParaRPr lang="zh-CN" sz="1000" dirty="0"/>
          </a:p>
        </p:txBody>
      </p:sp>
      <p:sp>
        <p:nvSpPr>
          <p:cNvPr id="18" name="Shape 16"/>
          <p:cNvSpPr/>
          <p:nvPr/>
        </p:nvSpPr>
        <p:spPr>
          <a:xfrm>
            <a:off x="4637410" y="3406601"/>
            <a:ext cx="3983013" cy="970657"/>
          </a:xfrm>
          <a:prstGeom prst="roundRect">
            <a:avLst>
              <a:gd name="adj" fmla="val 566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773067" y="3542258"/>
            <a:ext cx="3711699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☁️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边缘设备与平台</a:t>
            </a:r>
            <a:endParaRPr lang="zh-CN" sz="1200" dirty="0"/>
          </a:p>
        </p:txBody>
      </p:sp>
      <p:sp>
        <p:nvSpPr>
          <p:cNvPr id="20" name="Text 18"/>
          <p:cNvSpPr/>
          <p:nvPr/>
        </p:nvSpPr>
        <p:spPr>
          <a:xfrm>
            <a:off x="4773067" y="3822799"/>
            <a:ext cx="3711699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断网时本地缓存数据，联网后统一上传老人档案、服务记录和结算结果至县域平台。</a:t>
            </a:r>
            <a:endParaRPr lang="zh-CN" sz="1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9763"/>
            <a:ext cx="8096845" cy="2888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8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身份识别与补贴结算如何协同？</a:t>
            </a:r>
            <a:endParaRPr lang="zh-CN" sz="18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3207" y="805830"/>
            <a:ext cx="7837512" cy="294099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85840" y="3039574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自动扣除补贴</a:t>
            </a:r>
            <a:endParaRPr lang="zh-CN" sz="1350" dirty="0"/>
          </a:p>
        </p:txBody>
      </p:sp>
      <p:sp>
        <p:nvSpPr>
          <p:cNvPr id="5" name="Text 2"/>
          <p:cNvSpPr/>
          <p:nvPr/>
        </p:nvSpPr>
        <p:spPr>
          <a:xfrm>
            <a:off x="5496033" y="3039574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计算餐费</a:t>
            </a:r>
            <a:endParaRPr lang="zh-CN" sz="1350" dirty="0"/>
          </a:p>
        </p:txBody>
      </p:sp>
      <p:sp>
        <p:nvSpPr>
          <p:cNvPr id="6" name="Text 3"/>
          <p:cNvSpPr/>
          <p:nvPr/>
        </p:nvSpPr>
        <p:spPr>
          <a:xfrm>
            <a:off x="4014321" y="3039574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识别所选餐品</a:t>
            </a:r>
            <a:endParaRPr lang="zh-CN" sz="1350" dirty="0"/>
          </a:p>
        </p:txBody>
      </p:sp>
      <p:sp>
        <p:nvSpPr>
          <p:cNvPr id="7" name="Text 4"/>
          <p:cNvSpPr/>
          <p:nvPr/>
        </p:nvSpPr>
        <p:spPr>
          <a:xfrm>
            <a:off x="2532610" y="3039574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读取补贴资格</a:t>
            </a:r>
            <a:endParaRPr lang="zh-CN" sz="1350" dirty="0"/>
          </a:p>
        </p:txBody>
      </p:sp>
      <p:sp>
        <p:nvSpPr>
          <p:cNvPr id="8" name="Text 5"/>
          <p:cNvSpPr/>
          <p:nvPr/>
        </p:nvSpPr>
        <p:spPr>
          <a:xfrm>
            <a:off x="1018512" y="3039574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确认老人身份</a:t>
            </a:r>
            <a:endParaRPr lang="zh-CN" sz="1350" dirty="0"/>
          </a:p>
        </p:txBody>
      </p:sp>
      <p:sp>
        <p:nvSpPr>
          <p:cNvPr id="9" name="Text 6"/>
          <p:cNvSpPr/>
          <p:nvPr/>
        </p:nvSpPr>
        <p:spPr>
          <a:xfrm>
            <a:off x="523577" y="3903241"/>
            <a:ext cx="3928690" cy="144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设计要求</a:t>
            </a:r>
            <a:endParaRPr lang="zh-CN" sz="900" dirty="0"/>
          </a:p>
        </p:txBody>
      </p:sp>
      <p:sp>
        <p:nvSpPr>
          <p:cNvPr id="10" name="Text 7"/>
          <p:cNvSpPr/>
          <p:nvPr/>
        </p:nvSpPr>
        <p:spPr>
          <a:xfrm>
            <a:off x="523577" y="4121200"/>
            <a:ext cx="3928690" cy="62671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52400" indent="-152400">
              <a:lnSpc>
                <a:spcPct val="117000"/>
              </a:lnSpc>
              <a:buSzPct val="100000"/>
              <a:buChar char="•"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老人不需要理解复杂补贴规则</a:t>
            </a:r>
            <a:endParaRPr lang="zh-CN" sz="750" dirty="0"/>
          </a:p>
          <a:p>
            <a:pPr algn="l" marL="152400" indent="-152400">
              <a:lnSpc>
                <a:spcPct val="117000"/>
              </a:lnSpc>
              <a:buSzPct val="100000"/>
              <a:buChar char="•"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结算结果必须清晰呈现</a:t>
            </a:r>
            <a:endParaRPr lang="zh-CN" sz="750" dirty="0"/>
          </a:p>
          <a:p>
            <a:pPr algn="l" marL="152400" indent="-152400">
              <a:lnSpc>
                <a:spcPct val="117000"/>
              </a:lnSpc>
              <a:buSzPct val="100000"/>
              <a:buChar char="•"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识别失败时提供人工处理通道</a:t>
            </a:r>
            <a:endParaRPr lang="zh-CN" sz="750" dirty="0"/>
          </a:p>
          <a:p>
            <a:pPr algn="l" marL="152400" indent="-152400">
              <a:lnSpc>
                <a:spcPct val="117000"/>
              </a:lnSpc>
              <a:buSzPct val="100000"/>
              <a:buChar char="•"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不得将人脸识别设为唯一入口</a:t>
            </a:r>
            <a:endParaRPr lang="zh-CN" sz="750" dirty="0"/>
          </a:p>
        </p:txBody>
      </p:sp>
      <p:sp>
        <p:nvSpPr>
          <p:cNvPr id="11" name="Text 8"/>
          <p:cNvSpPr/>
          <p:nvPr/>
        </p:nvSpPr>
        <p:spPr>
          <a:xfrm>
            <a:off x="4696495" y="3903241"/>
            <a:ext cx="3928690" cy="144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离线应对</a:t>
            </a:r>
            <a:endParaRPr lang="zh-CN" sz="900" dirty="0"/>
          </a:p>
        </p:txBody>
      </p:sp>
      <p:sp>
        <p:nvSpPr>
          <p:cNvPr id="12" name="Text 9"/>
          <p:cNvSpPr/>
          <p:nvPr/>
        </p:nvSpPr>
        <p:spPr>
          <a:xfrm>
            <a:off x="4696495" y="4121200"/>
            <a:ext cx="3928690" cy="27473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断网时应有数据缓存或备用方式，确保助餐服务不中断，补贴记录完整保留，联网后自动同步。</a:t>
            </a:r>
            <a:endParaRPr lang="zh-CN" sz="7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217935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智慧助餐还要管理营养、留样和运营数据</a:t>
            </a:r>
            <a:endParaRPr lang="zh-CN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864668"/>
            <a:ext cx="327273" cy="32727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3577" y="2355577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营养管理</a:t>
            </a:r>
            <a:endParaRPr lang="zh-CN" sz="1200" dirty="0"/>
          </a:p>
        </p:txBody>
      </p:sp>
      <p:sp>
        <p:nvSpPr>
          <p:cNvPr id="5" name="Text 2"/>
          <p:cNvSpPr/>
          <p:nvPr/>
        </p:nvSpPr>
        <p:spPr>
          <a:xfrm>
            <a:off x="523577" y="2626593"/>
            <a:ext cx="2589833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记录老人所选菜品，结合健康档案提供饮食提示。高盐、高糖等提示需要人工确认，不替代专业营养建议。</a:t>
            </a:r>
            <a:endParaRPr lang="zh-CN" sz="10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77046" y="1864668"/>
            <a:ext cx="327273" cy="32727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277046" y="2355577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食品安全</a:t>
            </a:r>
            <a:endParaRPr lang="zh-CN" sz="1200" dirty="0"/>
          </a:p>
        </p:txBody>
      </p:sp>
      <p:sp>
        <p:nvSpPr>
          <p:cNvPr id="8" name="Text 4"/>
          <p:cNvSpPr/>
          <p:nvPr/>
        </p:nvSpPr>
        <p:spPr>
          <a:xfrm>
            <a:off x="3277046" y="2626593"/>
            <a:ext cx="2589833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记录食材批次，管理菜品留样，监测留样设备状态，保留完整追溯记录，满足食品安全监管要求。</a:t>
            </a:r>
            <a:endParaRPr lang="zh-CN" sz="10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30516" y="1864668"/>
            <a:ext cx="327273" cy="32727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030516" y="2355577"/>
            <a:ext cx="25899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运营分析</a:t>
            </a:r>
            <a:endParaRPr lang="zh-CN" sz="1200" dirty="0"/>
          </a:p>
        </p:txBody>
      </p:sp>
      <p:sp>
        <p:nvSpPr>
          <p:cNvPr id="11" name="Text 6"/>
          <p:cNvSpPr/>
          <p:nvPr/>
        </p:nvSpPr>
        <p:spPr>
          <a:xfrm>
            <a:off x="6030516" y="2626593"/>
            <a:ext cx="2589907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统计就餐量、分析热门菜品、预测备餐数量、分析配送需求、核算补贴金额、收集满意度评价。</a:t>
            </a:r>
            <a:endParaRPr lang="zh-CN" sz="1000" dirty="0"/>
          </a:p>
        </p:txBody>
      </p:sp>
      <p:sp>
        <p:nvSpPr>
          <p:cNvPr id="12" name="Shape 7"/>
          <p:cNvSpPr/>
          <p:nvPr/>
        </p:nvSpPr>
        <p:spPr>
          <a:xfrm>
            <a:off x="523577" y="3402062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9D2EB"/>
          </a:solidFill>
          <a:ln/>
        </p:spPr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4472" y="3589139"/>
            <a:ext cx="163637" cy="130894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949003" y="3565624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设计边界：营养推荐用于辅助选择，不能替代专业营养和医疗建议。</a:t>
            </a:r>
            <a:endParaRPr lang="zh-CN" sz="1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14784"/>
            <a:ext cx="8096845" cy="2888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8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县域智慧养老平台的四层架构</a:t>
            </a:r>
            <a:endParaRPr lang="zh-CN" sz="18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850850"/>
            <a:ext cx="6553200" cy="36576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3577" y="4591273"/>
            <a:ext cx="8554045" cy="137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四层架构从底部的设备感知到顶部的服务应用逐层递进，确保数据采集、网络传输、平台处理和前端应用的有机贯通。各层之间通过标准接口连接，支持不同厂商设备和系统的互联互通。</a:t>
            </a:r>
            <a:endParaRPr lang="zh-CN" sz="75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149623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数据中台、算法中台和业务中台分别做什么？</a:t>
            </a:r>
            <a:endParaRPr lang="zh-CN" sz="2400" dirty="0"/>
          </a:p>
        </p:txBody>
      </p:sp>
      <p:sp>
        <p:nvSpPr>
          <p:cNvPr id="3" name="Shape 1"/>
          <p:cNvSpPr/>
          <p:nvPr/>
        </p:nvSpPr>
        <p:spPr>
          <a:xfrm>
            <a:off x="523577" y="1796355"/>
            <a:ext cx="2611636" cy="1526753"/>
          </a:xfrm>
          <a:prstGeom prst="roundRect">
            <a:avLst>
              <a:gd name="adj" fmla="val 360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9234" y="1932012"/>
            <a:ext cx="2340322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📦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数据中台</a:t>
            </a:r>
            <a:endParaRPr lang="zh-CN" sz="1200" dirty="0"/>
          </a:p>
        </p:txBody>
      </p:sp>
      <p:sp>
        <p:nvSpPr>
          <p:cNvPr id="5" name="Text 3"/>
          <p:cNvSpPr/>
          <p:nvPr/>
        </p:nvSpPr>
        <p:spPr>
          <a:xfrm>
            <a:off x="659234" y="2212553"/>
            <a:ext cx="2340322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统一老人身份与设施档案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统一服务人员档案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统一工单与服务记录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统一补贴账户和数据标准</a:t>
            </a:r>
            <a:endParaRPr lang="zh-CN" sz="1000" dirty="0"/>
          </a:p>
        </p:txBody>
      </p:sp>
      <p:sp>
        <p:nvSpPr>
          <p:cNvPr id="6" name="Shape 4"/>
          <p:cNvSpPr/>
          <p:nvPr/>
        </p:nvSpPr>
        <p:spPr>
          <a:xfrm>
            <a:off x="3266108" y="1796355"/>
            <a:ext cx="2611710" cy="1526753"/>
          </a:xfrm>
          <a:prstGeom prst="roundRect">
            <a:avLst>
              <a:gd name="adj" fmla="val 360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401764" y="1932012"/>
            <a:ext cx="2340397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🤖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算法中台</a:t>
            </a:r>
            <a:endParaRPr lang="zh-CN" sz="1200" dirty="0"/>
          </a:p>
        </p:txBody>
      </p:sp>
      <p:sp>
        <p:nvSpPr>
          <p:cNvPr id="8" name="Text 6"/>
          <p:cNvSpPr/>
          <p:nvPr/>
        </p:nvSpPr>
        <p:spPr>
          <a:xfrm>
            <a:off x="3401764" y="2212553"/>
            <a:ext cx="2340397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需求预测与资源匹配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路线推荐与风险识别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服务异常分析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运营趋势分析</a:t>
            </a:r>
            <a:endParaRPr lang="zh-CN" sz="1000" dirty="0"/>
          </a:p>
        </p:txBody>
      </p:sp>
      <p:sp>
        <p:nvSpPr>
          <p:cNvPr id="9" name="Shape 7"/>
          <p:cNvSpPr/>
          <p:nvPr/>
        </p:nvSpPr>
        <p:spPr>
          <a:xfrm>
            <a:off x="6008712" y="1796355"/>
            <a:ext cx="2611710" cy="1526753"/>
          </a:xfrm>
          <a:prstGeom prst="roundRect">
            <a:avLst>
              <a:gd name="adj" fmla="val 360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144369" y="1932012"/>
            <a:ext cx="2340397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⚙️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业务中台</a:t>
            </a:r>
            <a:endParaRPr lang="zh-CN" sz="1200" dirty="0"/>
          </a:p>
        </p:txBody>
      </p:sp>
      <p:sp>
        <p:nvSpPr>
          <p:cNvPr id="11" name="Text 9"/>
          <p:cNvSpPr/>
          <p:nvPr/>
        </p:nvSpPr>
        <p:spPr>
          <a:xfrm>
            <a:off x="6144369" y="2212553"/>
            <a:ext cx="2340397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服务目录与工单流程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补贴规则与服务评价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机构与人员管理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消息通知与权限控制</a:t>
            </a:r>
            <a:endParaRPr lang="zh-CN" sz="1000" dirty="0"/>
          </a:p>
        </p:txBody>
      </p:sp>
      <p:sp>
        <p:nvSpPr>
          <p:cNvPr id="12" name="Shape 10"/>
          <p:cNvSpPr/>
          <p:nvPr/>
        </p:nvSpPr>
        <p:spPr>
          <a:xfrm>
            <a:off x="523577" y="3470374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9D2EB"/>
          </a:solidFill>
          <a:ln/>
        </p:spPr>
      </p:sp>
      <p:pic>
        <p:nvPicPr>
          <p:cNvPr id="1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4472" y="3657451"/>
            <a:ext cx="163637" cy="130894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949003" y="3633936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三台协作关系：数据中台提供数据，算法中台提供判断，业务中台负责执行服务流程。三者共同支撑统一应用层。</a:t>
            </a:r>
            <a:endParaRPr lang="zh-CN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593899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县域养老服务体系解决什么问题？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240631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县域养老服务体系的核心任务，是打通老人与服务之间的信息断点，实现需求可见、资源可调、过程可管、结果可查。以下四个核心问题构成整个体系设计的出发点。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1806699"/>
            <a:ext cx="3982938" cy="970657"/>
          </a:xfrm>
          <a:prstGeom prst="roundRect">
            <a:avLst>
              <a:gd name="adj" fmla="val 566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9234" y="1942356"/>
            <a:ext cx="3711625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🧓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老人在哪里？</a:t>
            </a:r>
            <a:endParaRPr lang="zh-CN" sz="1200" dirty="0"/>
          </a:p>
        </p:txBody>
      </p:sp>
      <p:sp>
        <p:nvSpPr>
          <p:cNvPr id="6" name="Text 4"/>
          <p:cNvSpPr/>
          <p:nvPr/>
        </p:nvSpPr>
        <p:spPr>
          <a:xfrm>
            <a:off x="659234" y="2222897"/>
            <a:ext cx="371162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掌握老人年龄、居住位置、健康状况、能力等级和家庭情况，建立精准老人底册。</a:t>
            </a:r>
            <a:endParaRPr lang="zh-CN" sz="1000" dirty="0"/>
          </a:p>
        </p:txBody>
      </p:sp>
      <p:sp>
        <p:nvSpPr>
          <p:cNvPr id="7" name="Shape 5"/>
          <p:cNvSpPr/>
          <p:nvPr/>
        </p:nvSpPr>
        <p:spPr>
          <a:xfrm>
            <a:off x="4637410" y="1806699"/>
            <a:ext cx="3983013" cy="970657"/>
          </a:xfrm>
          <a:prstGeom prst="roundRect">
            <a:avLst>
              <a:gd name="adj" fmla="val 566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773067" y="1942356"/>
            <a:ext cx="3711699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🏠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服务在哪里？</a:t>
            </a:r>
            <a:endParaRPr lang="zh-CN" sz="1200" dirty="0"/>
          </a:p>
        </p:txBody>
      </p:sp>
      <p:sp>
        <p:nvSpPr>
          <p:cNvPr id="9" name="Text 7"/>
          <p:cNvSpPr/>
          <p:nvPr/>
        </p:nvSpPr>
        <p:spPr>
          <a:xfrm>
            <a:off x="4773067" y="2222897"/>
            <a:ext cx="3711699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掌握县、乡、村各级养老设施和服务资源分布，形成可调度的服务资源地图。</a:t>
            </a:r>
            <a:endParaRPr lang="zh-CN" sz="1000" dirty="0"/>
          </a:p>
        </p:txBody>
      </p:sp>
      <p:sp>
        <p:nvSpPr>
          <p:cNvPr id="10" name="Shape 8"/>
          <p:cNvSpPr/>
          <p:nvPr/>
        </p:nvSpPr>
        <p:spPr>
          <a:xfrm>
            <a:off x="523577" y="2908250"/>
            <a:ext cx="3982938" cy="970657"/>
          </a:xfrm>
          <a:prstGeom prst="roundRect">
            <a:avLst>
              <a:gd name="adj" fmla="val 566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9234" y="3043907"/>
            <a:ext cx="3711625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📋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需求如何送达？</a:t>
            </a:r>
            <a:endParaRPr lang="zh-CN" sz="1200" dirty="0"/>
          </a:p>
        </p:txBody>
      </p:sp>
      <p:sp>
        <p:nvSpPr>
          <p:cNvPr id="12" name="Text 10"/>
          <p:cNvSpPr/>
          <p:nvPr/>
        </p:nvSpPr>
        <p:spPr>
          <a:xfrm>
            <a:off x="659234" y="3324448"/>
            <a:ext cx="371162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将老人提出的助餐、照护、康复和紧急救援需求，转化为可追踪的服务工单。</a:t>
            </a:r>
            <a:endParaRPr lang="zh-CN" sz="1000" dirty="0"/>
          </a:p>
        </p:txBody>
      </p:sp>
      <p:sp>
        <p:nvSpPr>
          <p:cNvPr id="13" name="Shape 11"/>
          <p:cNvSpPr/>
          <p:nvPr/>
        </p:nvSpPr>
        <p:spPr>
          <a:xfrm>
            <a:off x="4637410" y="2908250"/>
            <a:ext cx="3983013" cy="970657"/>
          </a:xfrm>
          <a:prstGeom prst="roundRect">
            <a:avLst>
              <a:gd name="adj" fmla="val 566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73067" y="3043907"/>
            <a:ext cx="3711699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🔍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服务如何监管？</a:t>
            </a:r>
            <a:endParaRPr lang="zh-CN" sz="1200" dirty="0"/>
          </a:p>
        </p:txBody>
      </p:sp>
      <p:sp>
        <p:nvSpPr>
          <p:cNvPr id="15" name="Text 13"/>
          <p:cNvSpPr/>
          <p:nvPr/>
        </p:nvSpPr>
        <p:spPr>
          <a:xfrm>
            <a:off x="4773067" y="3324448"/>
            <a:ext cx="3711699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记录服务申请、派单、签到、执行、评价、补贴和结算全过程，形成完整数字档案。</a:t>
            </a:r>
            <a:endParaRPr lang="zh-CN" sz="1000" dirty="0"/>
          </a:p>
        </p:txBody>
      </p:sp>
      <p:sp>
        <p:nvSpPr>
          <p:cNvPr id="16" name="Shape 14"/>
          <p:cNvSpPr/>
          <p:nvPr/>
        </p:nvSpPr>
        <p:spPr>
          <a:xfrm>
            <a:off x="523577" y="4026173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9D2EB"/>
          </a:solidFill>
          <a:ln/>
        </p:spPr>
      </p:sp>
      <p:pic>
        <p:nvPicPr>
          <p:cNvPr id="1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4472" y="4213250"/>
            <a:ext cx="163637" cy="130894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949003" y="4189735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体系目标：老人能找到服务，服务能找到老人，平台能调度资源，管理部门能看清运行状态。</a:t>
            </a:r>
            <a:endParaRPr lang="zh-CN" sz="1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701427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统一老人档案是县域平台的基础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413570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老人基础档案内容</a:t>
            </a:r>
            <a:endParaRPr lang="zh-CN" sz="1200" dirty="0"/>
          </a:p>
        </p:txBody>
      </p:sp>
      <p:sp>
        <p:nvSpPr>
          <p:cNvPr id="4" name="Shape 2"/>
          <p:cNvSpPr/>
          <p:nvPr/>
        </p:nvSpPr>
        <p:spPr>
          <a:xfrm>
            <a:off x="523577" y="1753344"/>
            <a:ext cx="1878881" cy="482873"/>
          </a:xfrm>
          <a:prstGeom prst="roundRect">
            <a:avLst>
              <a:gd name="adj" fmla="val 11387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68759" y="1898526"/>
            <a:ext cx="158851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身份信息与家庭联系人</a:t>
            </a:r>
            <a:endParaRPr lang="zh-CN" sz="1200" dirty="0"/>
          </a:p>
        </p:txBody>
      </p:sp>
      <p:sp>
        <p:nvSpPr>
          <p:cNvPr id="6" name="Shape 4"/>
          <p:cNvSpPr/>
          <p:nvPr/>
        </p:nvSpPr>
        <p:spPr>
          <a:xfrm>
            <a:off x="2533352" y="1753344"/>
            <a:ext cx="1878955" cy="482873"/>
          </a:xfrm>
          <a:prstGeom prst="roundRect">
            <a:avLst>
              <a:gd name="adj" fmla="val 11387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678534" y="1898526"/>
            <a:ext cx="158859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居住位置与能力评估</a:t>
            </a:r>
            <a:endParaRPr lang="zh-CN" sz="1200" dirty="0"/>
          </a:p>
        </p:txBody>
      </p:sp>
      <p:sp>
        <p:nvSpPr>
          <p:cNvPr id="8" name="Shape 6"/>
          <p:cNvSpPr/>
          <p:nvPr/>
        </p:nvSpPr>
        <p:spPr>
          <a:xfrm>
            <a:off x="523577" y="2367111"/>
            <a:ext cx="1878881" cy="482873"/>
          </a:xfrm>
          <a:prstGeom prst="roundRect">
            <a:avLst>
              <a:gd name="adj" fmla="val 11387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68759" y="2512293"/>
            <a:ext cx="158851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健康注意事项</a:t>
            </a:r>
            <a:endParaRPr lang="zh-CN" sz="1200" dirty="0"/>
          </a:p>
        </p:txBody>
      </p:sp>
      <p:sp>
        <p:nvSpPr>
          <p:cNvPr id="10" name="Shape 8"/>
          <p:cNvSpPr/>
          <p:nvPr/>
        </p:nvSpPr>
        <p:spPr>
          <a:xfrm>
            <a:off x="2533352" y="2367111"/>
            <a:ext cx="1878955" cy="482873"/>
          </a:xfrm>
          <a:prstGeom prst="roundRect">
            <a:avLst>
              <a:gd name="adj" fmla="val 11387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678534" y="2512293"/>
            <a:ext cx="158859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服务资格与补贴类型</a:t>
            </a:r>
            <a:endParaRPr lang="zh-CN" sz="1200" dirty="0"/>
          </a:p>
        </p:txBody>
      </p:sp>
      <p:sp>
        <p:nvSpPr>
          <p:cNvPr id="12" name="Shape 10"/>
          <p:cNvSpPr/>
          <p:nvPr/>
        </p:nvSpPr>
        <p:spPr>
          <a:xfrm>
            <a:off x="523577" y="2980879"/>
            <a:ext cx="1878881" cy="482873"/>
          </a:xfrm>
          <a:prstGeom prst="roundRect">
            <a:avLst>
              <a:gd name="adj" fmla="val 11387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68759" y="3126060"/>
            <a:ext cx="158851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服务偏好与历史工单</a:t>
            </a:r>
            <a:endParaRPr lang="zh-CN" sz="1200" dirty="0"/>
          </a:p>
        </p:txBody>
      </p:sp>
      <p:sp>
        <p:nvSpPr>
          <p:cNvPr id="14" name="Shape 12"/>
          <p:cNvSpPr/>
          <p:nvPr/>
        </p:nvSpPr>
        <p:spPr>
          <a:xfrm>
            <a:off x="2533352" y="2980879"/>
            <a:ext cx="1878955" cy="482873"/>
          </a:xfrm>
          <a:prstGeom prst="roundRect">
            <a:avLst>
              <a:gd name="adj" fmla="val 11387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678534" y="3126060"/>
            <a:ext cx="158859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紧急联系人</a:t>
            </a:r>
            <a:endParaRPr lang="zh-CN" sz="1200" dirty="0"/>
          </a:p>
        </p:txBody>
      </p:sp>
      <p:sp>
        <p:nvSpPr>
          <p:cNvPr id="16" name="Text 14"/>
          <p:cNvSpPr/>
          <p:nvPr/>
        </p:nvSpPr>
        <p:spPr>
          <a:xfrm>
            <a:off x="4736455" y="1413570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统一服务资源池</a:t>
            </a:r>
            <a:endParaRPr lang="zh-CN" sz="1200" dirty="0"/>
          </a:p>
        </p:txBody>
      </p:sp>
      <p:sp>
        <p:nvSpPr>
          <p:cNvPr id="17" name="Text 15"/>
          <p:cNvSpPr/>
          <p:nvPr/>
        </p:nvSpPr>
        <p:spPr>
          <a:xfrm>
            <a:off x="4736455" y="1736973"/>
            <a:ext cx="3888730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养老设施与服务项目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服务人员与车辆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设备与社区医生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志愿者与供应商</a:t>
            </a:r>
            <a:endParaRPr lang="zh-CN" sz="1000" dirty="0"/>
          </a:p>
        </p:txBody>
      </p:sp>
      <p:sp>
        <p:nvSpPr>
          <p:cNvPr id="18" name="Text 16"/>
          <p:cNvSpPr/>
          <p:nvPr/>
        </p:nvSpPr>
        <p:spPr>
          <a:xfrm>
            <a:off x="4736455" y="2842766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设计原则</a:t>
            </a:r>
            <a:endParaRPr lang="zh-CN" sz="1200" dirty="0"/>
          </a:p>
        </p:txBody>
      </p:sp>
      <p:sp>
        <p:nvSpPr>
          <p:cNvPr id="19" name="Text 17"/>
          <p:cNvSpPr/>
          <p:nvPr/>
        </p:nvSpPr>
        <p:spPr>
          <a:xfrm>
            <a:off x="4736455" y="3166170"/>
            <a:ext cx="3888730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老人使用唯一身份标识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不同部门数据按授权共享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信息变化可及时更新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不同角色只能查看必要信息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敏感信息保留访问记录</a:t>
            </a:r>
            <a:endParaRPr lang="zh-CN" sz="1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83319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服务需求如何受理和分级？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195462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需求入口</a:t>
            </a:r>
            <a:endParaRPr lang="zh-CN" sz="12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72691" y="1539329"/>
            <a:ext cx="196304" cy="19630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49003" y="1535237"/>
            <a:ext cx="346330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服务热线与老人端</a:t>
            </a:r>
            <a:endParaRPr lang="zh-CN" sz="12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2691" y="2197894"/>
            <a:ext cx="196304" cy="19630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49003" y="2193801"/>
            <a:ext cx="346330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家属端与村级服务站</a:t>
            </a:r>
            <a:endParaRPr lang="zh-CN" sz="12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2691" y="2856458"/>
            <a:ext cx="196304" cy="196304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949003" y="2852365"/>
            <a:ext cx="346330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智能终端与主动关怀系统</a:t>
            </a:r>
            <a:endParaRPr lang="zh-CN" sz="1200" dirty="0"/>
          </a:p>
        </p:txBody>
      </p:sp>
      <p:sp>
        <p:nvSpPr>
          <p:cNvPr id="10" name="Text 5"/>
          <p:cNvSpPr/>
          <p:nvPr/>
        </p:nvSpPr>
        <p:spPr>
          <a:xfrm>
            <a:off x="4736455" y="1195462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需求等级分类</a:t>
            </a:r>
            <a:endParaRPr lang="zh-CN" sz="1200" dirty="0"/>
          </a:p>
        </p:txBody>
      </p:sp>
      <p:sp>
        <p:nvSpPr>
          <p:cNvPr id="11" name="Shape 6"/>
          <p:cNvSpPr/>
          <p:nvPr/>
        </p:nvSpPr>
        <p:spPr>
          <a:xfrm>
            <a:off x="4736455" y="1535237"/>
            <a:ext cx="3888730" cy="2117675"/>
          </a:xfrm>
          <a:prstGeom prst="roundRect">
            <a:avLst>
              <a:gd name="adj" fmla="val 2596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12" name="Shape 7"/>
          <p:cNvSpPr/>
          <p:nvPr/>
        </p:nvSpPr>
        <p:spPr>
          <a:xfrm>
            <a:off x="4736455" y="1918320"/>
            <a:ext cx="3888730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3" name="Shape 8"/>
          <p:cNvSpPr/>
          <p:nvPr/>
        </p:nvSpPr>
        <p:spPr>
          <a:xfrm>
            <a:off x="4736455" y="2299022"/>
            <a:ext cx="3888730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4" name="Shape 9"/>
          <p:cNvSpPr/>
          <p:nvPr/>
        </p:nvSpPr>
        <p:spPr>
          <a:xfrm>
            <a:off x="4736455" y="2889126"/>
            <a:ext cx="3888730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5" name="Shape 10"/>
          <p:cNvSpPr/>
          <p:nvPr/>
        </p:nvSpPr>
        <p:spPr>
          <a:xfrm>
            <a:off x="4736455" y="3269828"/>
            <a:ext cx="3888730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6" name="Text 11"/>
          <p:cNvSpPr/>
          <p:nvPr/>
        </p:nvSpPr>
        <p:spPr>
          <a:xfrm>
            <a:off x="4872112" y="1623268"/>
            <a:ext cx="213501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等级</a:t>
            </a:r>
            <a:endParaRPr lang="zh-CN" sz="1000" dirty="0"/>
          </a:p>
        </p:txBody>
      </p:sp>
      <p:sp>
        <p:nvSpPr>
          <p:cNvPr id="17" name="Text 12"/>
          <p:cNvSpPr/>
          <p:nvPr/>
        </p:nvSpPr>
        <p:spPr>
          <a:xfrm>
            <a:off x="6811714" y="1623268"/>
            <a:ext cx="213501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典型场景</a:t>
            </a:r>
            <a:endParaRPr lang="zh-CN" sz="1000" dirty="0"/>
          </a:p>
        </p:txBody>
      </p:sp>
      <p:sp>
        <p:nvSpPr>
          <p:cNvPr id="18" name="Text 13"/>
          <p:cNvSpPr/>
          <p:nvPr/>
        </p:nvSpPr>
        <p:spPr>
          <a:xfrm>
            <a:off x="4872112" y="2003971"/>
            <a:ext cx="213501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FF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紧急</a:t>
            </a:r>
            <a:endParaRPr lang="zh-CN" sz="1000" dirty="0"/>
          </a:p>
        </p:txBody>
      </p:sp>
      <p:sp>
        <p:nvSpPr>
          <p:cNvPr id="19" name="Text 14"/>
          <p:cNvSpPr/>
          <p:nvPr/>
        </p:nvSpPr>
        <p:spPr>
          <a:xfrm>
            <a:off x="6811714" y="2003971"/>
            <a:ext cx="213501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跌倒、突发不适、失联</a:t>
            </a:r>
            <a:endParaRPr lang="zh-CN" sz="1000" dirty="0"/>
          </a:p>
        </p:txBody>
      </p:sp>
      <p:sp>
        <p:nvSpPr>
          <p:cNvPr id="20" name="Text 15"/>
          <p:cNvSpPr/>
          <p:nvPr/>
        </p:nvSpPr>
        <p:spPr>
          <a:xfrm>
            <a:off x="4872112" y="2384673"/>
            <a:ext cx="213501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E851B2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优先</a:t>
            </a:r>
            <a:endParaRPr lang="zh-CN" sz="1000" dirty="0"/>
          </a:p>
        </p:txBody>
      </p:sp>
      <p:sp>
        <p:nvSpPr>
          <p:cNvPr id="21" name="Text 16"/>
          <p:cNvSpPr/>
          <p:nvPr/>
        </p:nvSpPr>
        <p:spPr>
          <a:xfrm>
            <a:off x="6811714" y="2384673"/>
            <a:ext cx="1677814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高龄独居、重要健康问题、当天必须完成</a:t>
            </a:r>
            <a:endParaRPr lang="zh-CN" sz="1000" dirty="0"/>
          </a:p>
        </p:txBody>
      </p:sp>
      <p:sp>
        <p:nvSpPr>
          <p:cNvPr id="22" name="Text 17"/>
          <p:cNvSpPr/>
          <p:nvPr/>
        </p:nvSpPr>
        <p:spPr>
          <a:xfrm>
            <a:off x="4872112" y="2974777"/>
            <a:ext cx="213501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常规</a:t>
            </a:r>
            <a:endParaRPr lang="zh-CN" sz="1000" dirty="0"/>
          </a:p>
        </p:txBody>
      </p:sp>
      <p:sp>
        <p:nvSpPr>
          <p:cNvPr id="23" name="Text 18"/>
          <p:cNvSpPr/>
          <p:nvPr/>
        </p:nvSpPr>
        <p:spPr>
          <a:xfrm>
            <a:off x="6811714" y="2974777"/>
            <a:ext cx="213501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预约助洁、助餐、代购</a:t>
            </a:r>
            <a:endParaRPr lang="zh-CN" sz="1000" dirty="0"/>
          </a:p>
        </p:txBody>
      </p:sp>
      <p:sp>
        <p:nvSpPr>
          <p:cNvPr id="24" name="Text 19"/>
          <p:cNvSpPr/>
          <p:nvPr/>
        </p:nvSpPr>
        <p:spPr>
          <a:xfrm>
            <a:off x="4872112" y="3355479"/>
            <a:ext cx="213501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计划</a:t>
            </a:r>
            <a:endParaRPr lang="zh-CN" sz="1000" dirty="0"/>
          </a:p>
        </p:txBody>
      </p:sp>
      <p:sp>
        <p:nvSpPr>
          <p:cNvPr id="25" name="Text 20"/>
          <p:cNvSpPr/>
          <p:nvPr/>
        </p:nvSpPr>
        <p:spPr>
          <a:xfrm>
            <a:off x="6811714" y="3355479"/>
            <a:ext cx="213501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定期巡访、康复和关怀任务</a:t>
            </a:r>
            <a:endParaRPr lang="zh-CN" sz="1000" dirty="0"/>
          </a:p>
        </p:txBody>
      </p:sp>
      <p:sp>
        <p:nvSpPr>
          <p:cNvPr id="26" name="Text 21"/>
          <p:cNvSpPr/>
          <p:nvPr/>
        </p:nvSpPr>
        <p:spPr>
          <a:xfrm>
            <a:off x="4736455" y="3800177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受理判断要素</a:t>
            </a:r>
            <a:endParaRPr lang="zh-CN" sz="1200" dirty="0"/>
          </a:p>
        </p:txBody>
      </p:sp>
      <p:sp>
        <p:nvSpPr>
          <p:cNvPr id="27" name="Text 22"/>
          <p:cNvSpPr/>
          <p:nvPr/>
        </p:nvSpPr>
        <p:spPr>
          <a:xfrm>
            <a:off x="4736455" y="4123581"/>
            <a:ext cx="3888730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老人身份是否明确 · 是否具备服务资格 · 是否需要补贴 · 服务地点 · 是否属于紧急事件</a:t>
            </a:r>
            <a:endParaRPr lang="zh-CN" sz="10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3959"/>
            <a:ext cx="8096845" cy="3127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9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智能派单与服务过程追踪</a:t>
            </a:r>
            <a:endParaRPr lang="zh-CN" sz="1950" dirty="0"/>
          </a:p>
        </p:txBody>
      </p:sp>
      <p:sp>
        <p:nvSpPr>
          <p:cNvPr id="3" name="Text 1"/>
          <p:cNvSpPr/>
          <p:nvPr/>
        </p:nvSpPr>
        <p:spPr>
          <a:xfrm>
            <a:off x="523577" y="892746"/>
            <a:ext cx="3918719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派单匹配维度</a:t>
            </a:r>
            <a:endParaRPr lang="zh-CN" sz="950" dirty="0"/>
          </a:p>
        </p:txBody>
      </p:sp>
      <p:sp>
        <p:nvSpPr>
          <p:cNvPr id="4" name="Shape 2"/>
          <p:cNvSpPr/>
          <p:nvPr/>
        </p:nvSpPr>
        <p:spPr>
          <a:xfrm>
            <a:off x="523577" y="1146349"/>
            <a:ext cx="1916162" cy="378619"/>
          </a:xfrm>
          <a:prstGeom prst="roundRect">
            <a:avLst>
              <a:gd name="adj" fmla="val 1179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34678" y="1257449"/>
            <a:ext cx="1693962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服务类型</a:t>
            </a:r>
            <a:endParaRPr lang="zh-CN" sz="950" dirty="0"/>
          </a:p>
        </p:txBody>
      </p:sp>
      <p:sp>
        <p:nvSpPr>
          <p:cNvPr id="6" name="Shape 4"/>
          <p:cNvSpPr/>
          <p:nvPr/>
        </p:nvSpPr>
        <p:spPr>
          <a:xfrm>
            <a:off x="2526134" y="1146349"/>
            <a:ext cx="1916162" cy="378619"/>
          </a:xfrm>
          <a:prstGeom prst="roundRect">
            <a:avLst>
              <a:gd name="adj" fmla="val 1179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637234" y="1257449"/>
            <a:ext cx="1693962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老人位置</a:t>
            </a:r>
            <a:endParaRPr lang="zh-CN" sz="950" dirty="0"/>
          </a:p>
        </p:txBody>
      </p:sp>
      <p:sp>
        <p:nvSpPr>
          <p:cNvPr id="8" name="Shape 6"/>
          <p:cNvSpPr/>
          <p:nvPr/>
        </p:nvSpPr>
        <p:spPr>
          <a:xfrm>
            <a:off x="523577" y="1611362"/>
            <a:ext cx="1916162" cy="378619"/>
          </a:xfrm>
          <a:prstGeom prst="roundRect">
            <a:avLst>
              <a:gd name="adj" fmla="val 1179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34678" y="1722462"/>
            <a:ext cx="1693962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人员位置</a:t>
            </a:r>
            <a:endParaRPr lang="zh-CN" sz="950" dirty="0"/>
          </a:p>
        </p:txBody>
      </p:sp>
      <p:sp>
        <p:nvSpPr>
          <p:cNvPr id="10" name="Shape 8"/>
          <p:cNvSpPr/>
          <p:nvPr/>
        </p:nvSpPr>
        <p:spPr>
          <a:xfrm>
            <a:off x="2526134" y="1611362"/>
            <a:ext cx="1916162" cy="378619"/>
          </a:xfrm>
          <a:prstGeom prst="roundRect">
            <a:avLst>
              <a:gd name="adj" fmla="val 1179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637234" y="1722462"/>
            <a:ext cx="1693962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人员资质</a:t>
            </a:r>
            <a:endParaRPr lang="zh-CN" sz="950" dirty="0"/>
          </a:p>
        </p:txBody>
      </p:sp>
      <p:sp>
        <p:nvSpPr>
          <p:cNvPr id="12" name="Shape 10"/>
          <p:cNvSpPr/>
          <p:nvPr/>
        </p:nvSpPr>
        <p:spPr>
          <a:xfrm>
            <a:off x="523577" y="2076376"/>
            <a:ext cx="1916162" cy="378619"/>
          </a:xfrm>
          <a:prstGeom prst="roundRect">
            <a:avLst>
              <a:gd name="adj" fmla="val 1179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34678" y="2187476"/>
            <a:ext cx="1693962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工作状态</a:t>
            </a:r>
            <a:endParaRPr lang="zh-CN" sz="950" dirty="0"/>
          </a:p>
        </p:txBody>
      </p:sp>
      <p:sp>
        <p:nvSpPr>
          <p:cNvPr id="14" name="Shape 12"/>
          <p:cNvSpPr/>
          <p:nvPr/>
        </p:nvSpPr>
        <p:spPr>
          <a:xfrm>
            <a:off x="2526134" y="2076376"/>
            <a:ext cx="1916162" cy="378619"/>
          </a:xfrm>
          <a:prstGeom prst="roundRect">
            <a:avLst>
              <a:gd name="adj" fmla="val 1179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637234" y="2187476"/>
            <a:ext cx="1693962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服务时间</a:t>
            </a:r>
            <a:endParaRPr lang="zh-CN" sz="950" dirty="0"/>
          </a:p>
        </p:txBody>
      </p:sp>
      <p:sp>
        <p:nvSpPr>
          <p:cNvPr id="16" name="Shape 14"/>
          <p:cNvSpPr/>
          <p:nvPr/>
        </p:nvSpPr>
        <p:spPr>
          <a:xfrm>
            <a:off x="523577" y="2541389"/>
            <a:ext cx="1916162" cy="378619"/>
          </a:xfrm>
          <a:prstGeom prst="roundRect">
            <a:avLst>
              <a:gd name="adj" fmla="val 1179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34678" y="2652489"/>
            <a:ext cx="1693962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老人特殊要求</a:t>
            </a:r>
            <a:endParaRPr lang="zh-CN" sz="950" dirty="0"/>
          </a:p>
        </p:txBody>
      </p:sp>
      <p:sp>
        <p:nvSpPr>
          <p:cNvPr id="18" name="Shape 16"/>
          <p:cNvSpPr/>
          <p:nvPr/>
        </p:nvSpPr>
        <p:spPr>
          <a:xfrm>
            <a:off x="2526134" y="2541389"/>
            <a:ext cx="1916162" cy="378619"/>
          </a:xfrm>
          <a:prstGeom prst="roundRect">
            <a:avLst>
              <a:gd name="adj" fmla="val 1179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637234" y="2652489"/>
            <a:ext cx="1693962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交通条件</a:t>
            </a:r>
            <a:endParaRPr lang="zh-CN" sz="950" dirty="0"/>
          </a:p>
        </p:txBody>
      </p:sp>
      <p:sp>
        <p:nvSpPr>
          <p:cNvPr id="20" name="Text 18"/>
          <p:cNvSpPr/>
          <p:nvPr/>
        </p:nvSpPr>
        <p:spPr>
          <a:xfrm>
            <a:off x="4706466" y="892746"/>
            <a:ext cx="3918719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工单状态追踪</a:t>
            </a:r>
            <a:endParaRPr lang="zh-CN" sz="950" dirty="0"/>
          </a:p>
        </p:txBody>
      </p:sp>
      <p:sp>
        <p:nvSpPr>
          <p:cNvPr id="21" name="Shape 19"/>
          <p:cNvSpPr/>
          <p:nvPr/>
        </p:nvSpPr>
        <p:spPr>
          <a:xfrm>
            <a:off x="6658645" y="1146349"/>
            <a:ext cx="14288" cy="3075980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22" name="Shape 20"/>
          <p:cNvSpPr/>
          <p:nvPr/>
        </p:nvSpPr>
        <p:spPr>
          <a:xfrm>
            <a:off x="6467401" y="1258863"/>
            <a:ext cx="212675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23" name="Shape 21"/>
          <p:cNvSpPr/>
          <p:nvPr/>
        </p:nvSpPr>
        <p:spPr>
          <a:xfrm>
            <a:off x="6625903" y="1226121"/>
            <a:ext cx="79772" cy="79772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24" name="Text 22"/>
          <p:cNvSpPr/>
          <p:nvPr/>
        </p:nvSpPr>
        <p:spPr>
          <a:xfrm>
            <a:off x="4706466" y="1182886"/>
            <a:ext cx="1533897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接单 → 出发</a:t>
            </a:r>
            <a:endParaRPr lang="zh-CN" sz="950" dirty="0"/>
          </a:p>
        </p:txBody>
      </p:sp>
      <p:sp>
        <p:nvSpPr>
          <p:cNvPr id="25" name="Shape 23"/>
          <p:cNvSpPr/>
          <p:nvPr/>
        </p:nvSpPr>
        <p:spPr>
          <a:xfrm>
            <a:off x="6651501" y="1857077"/>
            <a:ext cx="212675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26" name="Shape 24"/>
          <p:cNvSpPr/>
          <p:nvPr/>
        </p:nvSpPr>
        <p:spPr>
          <a:xfrm>
            <a:off x="6625903" y="1824335"/>
            <a:ext cx="79772" cy="79772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27" name="Text 25"/>
          <p:cNvSpPr/>
          <p:nvPr/>
        </p:nvSpPr>
        <p:spPr>
          <a:xfrm>
            <a:off x="7091214" y="1781101"/>
            <a:ext cx="1533971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到达 → 签到</a:t>
            </a:r>
            <a:endParaRPr lang="zh-CN" sz="950" dirty="0"/>
          </a:p>
        </p:txBody>
      </p:sp>
      <p:sp>
        <p:nvSpPr>
          <p:cNvPr id="28" name="Shape 26"/>
          <p:cNvSpPr/>
          <p:nvPr/>
        </p:nvSpPr>
        <p:spPr>
          <a:xfrm>
            <a:off x="6467401" y="2387129"/>
            <a:ext cx="212675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29" name="Shape 27"/>
          <p:cNvSpPr/>
          <p:nvPr/>
        </p:nvSpPr>
        <p:spPr>
          <a:xfrm>
            <a:off x="6625903" y="2354387"/>
            <a:ext cx="79772" cy="79772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30" name="Text 28"/>
          <p:cNvSpPr/>
          <p:nvPr/>
        </p:nvSpPr>
        <p:spPr>
          <a:xfrm>
            <a:off x="4706466" y="2311152"/>
            <a:ext cx="1533897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服务执行中</a:t>
            </a:r>
            <a:endParaRPr lang="zh-CN" sz="950" dirty="0"/>
          </a:p>
        </p:txBody>
      </p:sp>
      <p:sp>
        <p:nvSpPr>
          <p:cNvPr id="31" name="Shape 29"/>
          <p:cNvSpPr/>
          <p:nvPr/>
        </p:nvSpPr>
        <p:spPr>
          <a:xfrm>
            <a:off x="6651501" y="2917254"/>
            <a:ext cx="212675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32" name="Shape 30"/>
          <p:cNvSpPr/>
          <p:nvPr/>
        </p:nvSpPr>
        <p:spPr>
          <a:xfrm>
            <a:off x="6625903" y="2884512"/>
            <a:ext cx="79772" cy="79772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33" name="Text 31"/>
          <p:cNvSpPr/>
          <p:nvPr/>
        </p:nvSpPr>
        <p:spPr>
          <a:xfrm>
            <a:off x="7091214" y="2841278"/>
            <a:ext cx="1533971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服务完成 → 老人确认</a:t>
            </a:r>
            <a:endParaRPr lang="zh-CN" sz="950" dirty="0"/>
          </a:p>
        </p:txBody>
      </p:sp>
      <p:sp>
        <p:nvSpPr>
          <p:cNvPr id="34" name="Shape 32"/>
          <p:cNvSpPr/>
          <p:nvPr/>
        </p:nvSpPr>
        <p:spPr>
          <a:xfrm>
            <a:off x="6467401" y="3447380"/>
            <a:ext cx="212675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35" name="Shape 33"/>
          <p:cNvSpPr/>
          <p:nvPr/>
        </p:nvSpPr>
        <p:spPr>
          <a:xfrm>
            <a:off x="6625903" y="3414638"/>
            <a:ext cx="79772" cy="79772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36" name="Text 34"/>
          <p:cNvSpPr/>
          <p:nvPr/>
        </p:nvSpPr>
        <p:spPr>
          <a:xfrm>
            <a:off x="4706466" y="3371404"/>
            <a:ext cx="1533897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评价 → 归档</a:t>
            </a:r>
            <a:endParaRPr lang="zh-CN" sz="950" dirty="0"/>
          </a:p>
        </p:txBody>
      </p:sp>
      <p:sp>
        <p:nvSpPr>
          <p:cNvPr id="37" name="Shape 35"/>
          <p:cNvSpPr/>
          <p:nvPr/>
        </p:nvSpPr>
        <p:spPr>
          <a:xfrm>
            <a:off x="4706466" y="4319513"/>
            <a:ext cx="3918719" cy="362843"/>
          </a:xfrm>
          <a:prstGeom prst="roundRect">
            <a:avLst>
              <a:gd name="adj" fmla="val 12312"/>
            </a:avLst>
          </a:prstGeom>
          <a:solidFill>
            <a:srgbClr val="F9D2EB"/>
          </a:solidFill>
          <a:ln/>
        </p:spPr>
      </p:sp>
      <p:pic>
        <p:nvPicPr>
          <p:cNvPr id="3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12804" y="4468862"/>
            <a:ext cx="132904" cy="106338"/>
          </a:xfrm>
          <a:prstGeom prst="rect">
            <a:avLst/>
          </a:prstGeom>
        </p:spPr>
      </p:pic>
      <p:sp>
        <p:nvSpPr>
          <p:cNvPr id="39" name="Text 36"/>
          <p:cNvSpPr/>
          <p:nvPr/>
        </p:nvSpPr>
        <p:spPr>
          <a:xfrm>
            <a:off x="5052045" y="4423842"/>
            <a:ext cx="3924002" cy="1541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zh-CN" altLang="en-US" sz="8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超时处理：提醒服务人员 → 升级乡镇中心 → 必要时由县级中心协调。</a:t>
            </a:r>
            <a:endParaRPr lang="zh-CN" sz="8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598959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服务质量如何被平台看见？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245691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服务质量不能只靠事后投诉。平台通过持续数据记录，主动发现服务网络中的断点，而非增加记录负担。</a:t>
            </a:r>
            <a:endParaRPr lang="zh-CN" sz="1000" dirty="0"/>
          </a:p>
        </p:txBody>
      </p:sp>
      <p:sp>
        <p:nvSpPr>
          <p:cNvPr id="4" name="Text 2"/>
          <p:cNvSpPr/>
          <p:nvPr/>
        </p:nvSpPr>
        <p:spPr>
          <a:xfrm>
            <a:off x="523577" y="1733252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平台可记录的质量指标</a:t>
            </a:r>
            <a:endParaRPr lang="zh-CN" sz="1200" dirty="0"/>
          </a:p>
        </p:txBody>
      </p:sp>
      <p:sp>
        <p:nvSpPr>
          <p:cNvPr id="5" name="Shape 3"/>
          <p:cNvSpPr/>
          <p:nvPr/>
        </p:nvSpPr>
        <p:spPr>
          <a:xfrm>
            <a:off x="523577" y="2073027"/>
            <a:ext cx="1878881" cy="482873"/>
          </a:xfrm>
          <a:prstGeom prst="roundRect">
            <a:avLst>
              <a:gd name="adj" fmla="val 11387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68759" y="2218209"/>
            <a:ext cx="158851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准时率</a:t>
            </a:r>
            <a:endParaRPr lang="zh-CN" sz="1200" dirty="0"/>
          </a:p>
        </p:txBody>
      </p:sp>
      <p:sp>
        <p:nvSpPr>
          <p:cNvPr id="7" name="Shape 5"/>
          <p:cNvSpPr/>
          <p:nvPr/>
        </p:nvSpPr>
        <p:spPr>
          <a:xfrm>
            <a:off x="2533352" y="2073027"/>
            <a:ext cx="1878955" cy="482873"/>
          </a:xfrm>
          <a:prstGeom prst="roundRect">
            <a:avLst>
              <a:gd name="adj" fmla="val 11387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678534" y="2218209"/>
            <a:ext cx="158859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服务完成率</a:t>
            </a:r>
            <a:endParaRPr lang="zh-CN" sz="1200" dirty="0"/>
          </a:p>
        </p:txBody>
      </p:sp>
      <p:sp>
        <p:nvSpPr>
          <p:cNvPr id="9" name="Shape 7"/>
          <p:cNvSpPr/>
          <p:nvPr/>
        </p:nvSpPr>
        <p:spPr>
          <a:xfrm>
            <a:off x="523577" y="2686794"/>
            <a:ext cx="1878881" cy="482873"/>
          </a:xfrm>
          <a:prstGeom prst="roundRect">
            <a:avLst>
              <a:gd name="adj" fmla="val 11387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68759" y="2831976"/>
            <a:ext cx="158851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老人评价</a:t>
            </a:r>
            <a:endParaRPr lang="zh-CN" sz="1200" dirty="0"/>
          </a:p>
        </p:txBody>
      </p:sp>
      <p:sp>
        <p:nvSpPr>
          <p:cNvPr id="11" name="Shape 9"/>
          <p:cNvSpPr/>
          <p:nvPr/>
        </p:nvSpPr>
        <p:spPr>
          <a:xfrm>
            <a:off x="2533352" y="2686794"/>
            <a:ext cx="1878955" cy="482873"/>
          </a:xfrm>
          <a:prstGeom prst="roundRect">
            <a:avLst>
              <a:gd name="adj" fmla="val 11387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678534" y="2831976"/>
            <a:ext cx="158859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投诉数量</a:t>
            </a:r>
            <a:endParaRPr lang="zh-CN" sz="1200" dirty="0"/>
          </a:p>
        </p:txBody>
      </p:sp>
      <p:sp>
        <p:nvSpPr>
          <p:cNvPr id="13" name="Shape 11"/>
          <p:cNvSpPr/>
          <p:nvPr/>
        </p:nvSpPr>
        <p:spPr>
          <a:xfrm>
            <a:off x="523577" y="3300561"/>
            <a:ext cx="1878881" cy="482873"/>
          </a:xfrm>
          <a:prstGeom prst="roundRect">
            <a:avLst>
              <a:gd name="adj" fmla="val 11387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68759" y="3445743"/>
            <a:ext cx="158851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异常工单</a:t>
            </a:r>
            <a:endParaRPr lang="zh-CN" sz="1200" dirty="0"/>
          </a:p>
        </p:txBody>
      </p:sp>
      <p:sp>
        <p:nvSpPr>
          <p:cNvPr id="15" name="Shape 13"/>
          <p:cNvSpPr/>
          <p:nvPr/>
        </p:nvSpPr>
        <p:spPr>
          <a:xfrm>
            <a:off x="2533352" y="3300561"/>
            <a:ext cx="1878955" cy="482873"/>
          </a:xfrm>
          <a:prstGeom prst="roundRect">
            <a:avLst>
              <a:gd name="adj" fmla="val 11387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678534" y="3445743"/>
            <a:ext cx="158859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补贴核销差异</a:t>
            </a:r>
            <a:endParaRPr lang="zh-CN" sz="1200" dirty="0"/>
          </a:p>
        </p:txBody>
      </p:sp>
      <p:sp>
        <p:nvSpPr>
          <p:cNvPr id="17" name="Shape 15"/>
          <p:cNvSpPr/>
          <p:nvPr/>
        </p:nvSpPr>
        <p:spPr>
          <a:xfrm>
            <a:off x="523577" y="3914329"/>
            <a:ext cx="1878881" cy="482873"/>
          </a:xfrm>
          <a:prstGeom prst="roundRect">
            <a:avLst>
              <a:gd name="adj" fmla="val 11387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68759" y="4059510"/>
            <a:ext cx="158851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站点利用率</a:t>
            </a:r>
            <a:endParaRPr lang="zh-CN" sz="1200" dirty="0"/>
          </a:p>
        </p:txBody>
      </p:sp>
      <p:sp>
        <p:nvSpPr>
          <p:cNvPr id="19" name="Shape 17"/>
          <p:cNvSpPr/>
          <p:nvPr/>
        </p:nvSpPr>
        <p:spPr>
          <a:xfrm>
            <a:off x="2533352" y="3914329"/>
            <a:ext cx="1878955" cy="482873"/>
          </a:xfrm>
          <a:prstGeom prst="roundRect">
            <a:avLst>
              <a:gd name="adj" fmla="val 11387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678534" y="4059510"/>
            <a:ext cx="158859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设备在线率</a:t>
            </a:r>
            <a:endParaRPr lang="zh-CN" sz="1200" dirty="0"/>
          </a:p>
        </p:txBody>
      </p:sp>
      <p:sp>
        <p:nvSpPr>
          <p:cNvPr id="21" name="Text 19"/>
          <p:cNvSpPr/>
          <p:nvPr/>
        </p:nvSpPr>
        <p:spPr>
          <a:xfrm>
            <a:off x="4736455" y="1733252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管理看板能够发现的问题</a:t>
            </a:r>
            <a:endParaRPr lang="zh-CN" sz="1200" dirty="0"/>
          </a:p>
        </p:txBody>
      </p:sp>
      <p:sp>
        <p:nvSpPr>
          <p:cNvPr id="22" name="Text 20"/>
          <p:cNvSpPr/>
          <p:nvPr/>
        </p:nvSpPr>
        <p:spPr>
          <a:xfrm>
            <a:off x="4736455" y="2056656"/>
            <a:ext cx="3888730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某区域长期缺少服务人员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某类服务经常超时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某一站点利用率过低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某类投诉反复出现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某些老人长期未获得服务</a:t>
            </a:r>
            <a:endParaRPr lang="zh-CN" sz="1000" dirty="0"/>
          </a:p>
        </p:txBody>
      </p:sp>
      <p:sp>
        <p:nvSpPr>
          <p:cNvPr id="23" name="Shape 21"/>
          <p:cNvSpPr/>
          <p:nvPr/>
        </p:nvSpPr>
        <p:spPr>
          <a:xfrm>
            <a:off x="4736455" y="3433986"/>
            <a:ext cx="3888730" cy="719733"/>
          </a:xfrm>
          <a:prstGeom prst="roundRect">
            <a:avLst>
              <a:gd name="adj" fmla="val 7639"/>
            </a:avLst>
          </a:prstGeom>
          <a:solidFill>
            <a:srgbClr val="F9D2EB"/>
          </a:solidFill>
          <a:ln/>
        </p:spPr>
      </p:sp>
      <p:pic>
        <p:nvPicPr>
          <p:cNvPr id="2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67349" y="3625825"/>
            <a:ext cx="163637" cy="130894"/>
          </a:xfrm>
          <a:prstGeom prst="rect">
            <a:avLst/>
          </a:prstGeom>
        </p:spPr>
      </p:pic>
      <p:sp>
        <p:nvSpPr>
          <p:cNvPr id="25" name="Text 22"/>
          <p:cNvSpPr/>
          <p:nvPr/>
        </p:nvSpPr>
        <p:spPr>
          <a:xfrm>
            <a:off x="5161880" y="3584451"/>
            <a:ext cx="3332411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数据监管的目的是发现服务网络中的断点，而不是增加记录负担。</a:t>
            </a:r>
            <a:endParaRPr lang="zh-CN" sz="10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550813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养老服务补贴如何形成闭环？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262955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补贴类型</a:t>
            </a:r>
            <a:endParaRPr lang="zh-CN" sz="12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602730"/>
            <a:ext cx="3888730" cy="46382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59234" y="1738387"/>
            <a:ext cx="361741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助餐补贴</a:t>
            </a:r>
            <a:endParaRPr lang="zh-CN" sz="12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3577" y="2197447"/>
            <a:ext cx="3888730" cy="46382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59234" y="2333104"/>
            <a:ext cx="361741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居家服务补贴</a:t>
            </a:r>
            <a:endParaRPr lang="zh-CN" sz="12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2792164"/>
            <a:ext cx="3888730" cy="463823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659234" y="2927821"/>
            <a:ext cx="361741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护理补贴</a:t>
            </a:r>
            <a:endParaRPr lang="zh-CN" sz="12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3577" y="3386882"/>
            <a:ext cx="3888730" cy="463823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59234" y="3522538"/>
            <a:ext cx="361741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高龄津贴</a:t>
            </a:r>
            <a:endParaRPr lang="zh-CN" sz="1200" dirty="0"/>
          </a:p>
        </p:txBody>
      </p:sp>
      <p:pic>
        <p:nvPicPr>
          <p:cNvPr id="12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23577" y="3981599"/>
            <a:ext cx="3888730" cy="463823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659234" y="4117256"/>
            <a:ext cx="361741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机构服务补贴</a:t>
            </a:r>
            <a:endParaRPr lang="zh-CN" sz="1200" dirty="0"/>
          </a:p>
        </p:txBody>
      </p:sp>
      <p:sp>
        <p:nvSpPr>
          <p:cNvPr id="14" name="Text 7"/>
          <p:cNvSpPr/>
          <p:nvPr/>
        </p:nvSpPr>
        <p:spPr>
          <a:xfrm>
            <a:off x="4736455" y="1262955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补贴全流程闭环</a:t>
            </a:r>
            <a:endParaRPr lang="zh-CN" sz="1200" dirty="0"/>
          </a:p>
        </p:txBody>
      </p:sp>
      <p:pic>
        <p:nvPicPr>
          <p:cNvPr id="15" name="Image 5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36455" y="1602730"/>
            <a:ext cx="3888730" cy="1676921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4998115" y="2964891"/>
            <a:ext cx="830274" cy="103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结算拨付</a:t>
            </a:r>
            <a:endParaRPr lang="zh-CN" sz="650" dirty="0"/>
          </a:p>
        </p:txBody>
      </p:sp>
      <p:sp>
        <p:nvSpPr>
          <p:cNvPr id="17" name="Text 9"/>
          <p:cNvSpPr/>
          <p:nvPr/>
        </p:nvSpPr>
        <p:spPr>
          <a:xfrm>
            <a:off x="4998115" y="2576711"/>
            <a:ext cx="830274" cy="103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服务核销</a:t>
            </a:r>
            <a:endParaRPr lang="zh-CN" sz="650" dirty="0"/>
          </a:p>
        </p:txBody>
      </p:sp>
      <p:sp>
        <p:nvSpPr>
          <p:cNvPr id="18" name="Text 10"/>
          <p:cNvSpPr/>
          <p:nvPr/>
        </p:nvSpPr>
        <p:spPr>
          <a:xfrm>
            <a:off x="4998115" y="2192452"/>
            <a:ext cx="830274" cy="103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材料审核</a:t>
            </a:r>
            <a:endParaRPr lang="zh-CN" sz="650" dirty="0"/>
          </a:p>
        </p:txBody>
      </p:sp>
      <p:sp>
        <p:nvSpPr>
          <p:cNvPr id="19" name="Text 11"/>
          <p:cNvSpPr/>
          <p:nvPr/>
        </p:nvSpPr>
        <p:spPr>
          <a:xfrm>
            <a:off x="4998115" y="1804272"/>
            <a:ext cx="830274" cy="103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资格申请</a:t>
            </a:r>
            <a:endParaRPr lang="zh-CN" sz="650" dirty="0"/>
          </a:p>
        </p:txBody>
      </p:sp>
      <p:sp>
        <p:nvSpPr>
          <p:cNvPr id="20" name="Text 12"/>
          <p:cNvSpPr/>
          <p:nvPr/>
        </p:nvSpPr>
        <p:spPr>
          <a:xfrm>
            <a:off x="4736455" y="3426916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监管要求</a:t>
            </a:r>
            <a:endParaRPr lang="zh-CN" sz="1200" dirty="0"/>
          </a:p>
        </p:txBody>
      </p:sp>
      <p:sp>
        <p:nvSpPr>
          <p:cNvPr id="21" name="Text 13"/>
          <p:cNvSpPr/>
          <p:nvPr/>
        </p:nvSpPr>
        <p:spPr>
          <a:xfrm>
            <a:off x="4736455" y="3750320"/>
            <a:ext cx="3888730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每笔补贴关联具体老人、具体服务、服务时间和执行人员，能够追溯核销和结算完整记录。</a:t>
            </a:r>
            <a:endParaRPr lang="zh-CN" sz="10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85242"/>
            <a:ext cx="8096845" cy="3188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县域紧急救援需要建立本地优先响应网络</a:t>
            </a:r>
            <a:endParaRPr lang="zh-CN" sz="2000" dirty="0"/>
          </a:p>
        </p:txBody>
      </p:sp>
      <p:sp>
        <p:nvSpPr>
          <p:cNvPr id="3" name="Text 1"/>
          <p:cNvSpPr/>
          <p:nvPr/>
        </p:nvSpPr>
        <p:spPr>
          <a:xfrm>
            <a:off x="523577" y="928464"/>
            <a:ext cx="3916189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普通紧急链路</a:t>
            </a:r>
            <a:endParaRPr lang="zh-CN" sz="1000" dirty="0"/>
          </a:p>
        </p:txBody>
      </p:sp>
      <p:sp>
        <p:nvSpPr>
          <p:cNvPr id="4" name="Text 2"/>
          <p:cNvSpPr/>
          <p:nvPr/>
        </p:nvSpPr>
        <p:spPr>
          <a:xfrm>
            <a:off x="523577" y="1188839"/>
            <a:ext cx="216768" cy="13550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01</a:t>
            </a:r>
            <a:endParaRPr lang="en-US" sz="850" dirty="0"/>
          </a:p>
        </p:txBody>
      </p:sp>
      <p:sp>
        <p:nvSpPr>
          <p:cNvPr id="5" name="Shape 3"/>
          <p:cNvSpPr/>
          <p:nvPr/>
        </p:nvSpPr>
        <p:spPr>
          <a:xfrm>
            <a:off x="523577" y="1358801"/>
            <a:ext cx="3916189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6" name="Text 4"/>
          <p:cNvSpPr/>
          <p:nvPr/>
        </p:nvSpPr>
        <p:spPr>
          <a:xfrm>
            <a:off x="523577" y="1441549"/>
            <a:ext cx="3916189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老人呼叫</a:t>
            </a:r>
            <a:endParaRPr lang="zh-CN" sz="1000" dirty="0"/>
          </a:p>
        </p:txBody>
      </p:sp>
      <p:sp>
        <p:nvSpPr>
          <p:cNvPr id="7" name="Text 5"/>
          <p:cNvSpPr/>
          <p:nvPr/>
        </p:nvSpPr>
        <p:spPr>
          <a:xfrm>
            <a:off x="523577" y="1771948"/>
            <a:ext cx="216768" cy="13550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02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523577" y="1941909"/>
            <a:ext cx="3916189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9" name="Text 7"/>
          <p:cNvSpPr/>
          <p:nvPr/>
        </p:nvSpPr>
        <p:spPr>
          <a:xfrm>
            <a:off x="523577" y="2024658"/>
            <a:ext cx="3916189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平台接警确认位置</a:t>
            </a:r>
            <a:endParaRPr lang="zh-CN" sz="1000" dirty="0"/>
          </a:p>
        </p:txBody>
      </p:sp>
      <p:sp>
        <p:nvSpPr>
          <p:cNvPr id="10" name="Text 8"/>
          <p:cNvSpPr/>
          <p:nvPr/>
        </p:nvSpPr>
        <p:spPr>
          <a:xfrm>
            <a:off x="523577" y="2355056"/>
            <a:ext cx="216768" cy="13550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03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523577" y="2525018"/>
            <a:ext cx="3916189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2" name="Text 10"/>
          <p:cNvSpPr/>
          <p:nvPr/>
        </p:nvSpPr>
        <p:spPr>
          <a:xfrm>
            <a:off x="523577" y="2607766"/>
            <a:ext cx="3916189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通知服务人员或急救资源</a:t>
            </a:r>
            <a:endParaRPr lang="zh-CN" sz="1000" dirty="0"/>
          </a:p>
        </p:txBody>
      </p:sp>
      <p:sp>
        <p:nvSpPr>
          <p:cNvPr id="13" name="Text 11"/>
          <p:cNvSpPr/>
          <p:nvPr/>
        </p:nvSpPr>
        <p:spPr>
          <a:xfrm>
            <a:off x="523577" y="2938165"/>
            <a:ext cx="216768" cy="13550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04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523577" y="3108127"/>
            <a:ext cx="3916189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5" name="Text 13"/>
          <p:cNvSpPr/>
          <p:nvPr/>
        </p:nvSpPr>
        <p:spPr>
          <a:xfrm>
            <a:off x="523577" y="3190875"/>
            <a:ext cx="3916189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跟踪处置与记录归档</a:t>
            </a:r>
            <a:endParaRPr lang="zh-CN" sz="1000" dirty="0"/>
          </a:p>
        </p:txBody>
      </p:sp>
      <p:sp>
        <p:nvSpPr>
          <p:cNvPr id="16" name="Text 14"/>
          <p:cNvSpPr/>
          <p:nvPr/>
        </p:nvSpPr>
        <p:spPr>
          <a:xfrm>
            <a:off x="4708996" y="928464"/>
            <a:ext cx="3916189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县域"180系统"本地优先链路（案例示例参数）</a:t>
            </a:r>
            <a:endParaRPr lang="zh-CN" sz="1000" dirty="0"/>
          </a:p>
        </p:txBody>
      </p:sp>
      <p:sp>
        <p:nvSpPr>
          <p:cNvPr id="17" name="Text 15"/>
          <p:cNvSpPr/>
          <p:nvPr/>
        </p:nvSpPr>
        <p:spPr>
          <a:xfrm>
            <a:off x="4708996" y="1188839"/>
            <a:ext cx="216768" cy="13550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01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4708996" y="1358801"/>
            <a:ext cx="3916189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9" name="Text 17"/>
          <p:cNvSpPr/>
          <p:nvPr/>
        </p:nvSpPr>
        <p:spPr>
          <a:xfrm>
            <a:off x="4708996" y="1441549"/>
            <a:ext cx="3916189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老人一键呼救</a:t>
            </a:r>
            <a:endParaRPr lang="zh-CN" sz="1000" dirty="0"/>
          </a:p>
        </p:txBody>
      </p:sp>
      <p:sp>
        <p:nvSpPr>
          <p:cNvPr id="20" name="Text 18"/>
          <p:cNvSpPr/>
          <p:nvPr/>
        </p:nvSpPr>
        <p:spPr>
          <a:xfrm>
            <a:off x="4708996" y="1771948"/>
            <a:ext cx="216768" cy="13550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02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4708996" y="1941909"/>
            <a:ext cx="3916189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2" name="Text 20"/>
          <p:cNvSpPr/>
          <p:nvPr/>
        </p:nvSpPr>
        <p:spPr>
          <a:xfrm>
            <a:off x="4708996" y="2024658"/>
            <a:ext cx="3916189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平台匹配附近社区医生或乡镇医疗人员</a:t>
            </a:r>
            <a:endParaRPr lang="zh-CN" sz="1000" dirty="0"/>
          </a:p>
        </p:txBody>
      </p:sp>
      <p:sp>
        <p:nvSpPr>
          <p:cNvPr id="23" name="Text 21"/>
          <p:cNvSpPr/>
          <p:nvPr/>
        </p:nvSpPr>
        <p:spPr>
          <a:xfrm>
            <a:off x="4708996" y="2355056"/>
            <a:ext cx="216768" cy="13550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03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4708996" y="2525018"/>
            <a:ext cx="3916189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5" name="Text 23"/>
          <p:cNvSpPr/>
          <p:nvPr/>
        </p:nvSpPr>
        <p:spPr>
          <a:xfrm>
            <a:off x="4708996" y="2607766"/>
            <a:ext cx="3916189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基层人员先行评估</a:t>
            </a:r>
            <a:endParaRPr lang="zh-CN" sz="1000" dirty="0"/>
          </a:p>
        </p:txBody>
      </p:sp>
      <p:sp>
        <p:nvSpPr>
          <p:cNvPr id="26" name="Text 24"/>
          <p:cNvSpPr/>
          <p:nvPr/>
        </p:nvSpPr>
        <p:spPr>
          <a:xfrm>
            <a:off x="4708996" y="2938165"/>
            <a:ext cx="216768" cy="13550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04</a:t>
            </a:r>
            <a:endParaRPr lang="en-US" sz="850" dirty="0"/>
          </a:p>
        </p:txBody>
      </p:sp>
      <p:sp>
        <p:nvSpPr>
          <p:cNvPr id="27" name="Shape 25"/>
          <p:cNvSpPr/>
          <p:nvPr/>
        </p:nvSpPr>
        <p:spPr>
          <a:xfrm>
            <a:off x="4708996" y="3108127"/>
            <a:ext cx="3916189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8" name="Text 26"/>
          <p:cNvSpPr/>
          <p:nvPr/>
        </p:nvSpPr>
        <p:spPr>
          <a:xfrm>
            <a:off x="4708996" y="3190875"/>
            <a:ext cx="3916189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需要转院时再衔接120，同步必要信息</a:t>
            </a:r>
            <a:endParaRPr lang="zh-CN" sz="1000" dirty="0"/>
          </a:p>
        </p:txBody>
      </p:sp>
      <p:sp>
        <p:nvSpPr>
          <p:cNvPr id="29" name="Text 27"/>
          <p:cNvSpPr/>
          <p:nvPr/>
        </p:nvSpPr>
        <p:spPr>
          <a:xfrm>
            <a:off x="4708996" y="3521273"/>
            <a:ext cx="216768" cy="13550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05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4708996" y="3691235"/>
            <a:ext cx="3916189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31" name="Text 29"/>
          <p:cNvSpPr/>
          <p:nvPr/>
        </p:nvSpPr>
        <p:spPr>
          <a:xfrm>
            <a:off x="4708996" y="3773984"/>
            <a:ext cx="3916189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全过程归档</a:t>
            </a:r>
            <a:endParaRPr lang="zh-CN" sz="1000" dirty="0"/>
          </a:p>
        </p:txBody>
      </p:sp>
      <p:sp>
        <p:nvSpPr>
          <p:cNvPr id="32" name="Shape 30"/>
          <p:cNvSpPr/>
          <p:nvPr/>
        </p:nvSpPr>
        <p:spPr>
          <a:xfrm>
            <a:off x="523577" y="4216598"/>
            <a:ext cx="8096845" cy="541660"/>
          </a:xfrm>
          <a:prstGeom prst="roundRect">
            <a:avLst>
              <a:gd name="adj" fmla="val 8406"/>
            </a:avLst>
          </a:prstGeom>
          <a:solidFill>
            <a:srgbClr val="B6D6FC"/>
          </a:solidFill>
          <a:ln/>
        </p:spPr>
      </p:sp>
      <p:pic>
        <p:nvPicPr>
          <p:cNvPr id="3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1924" y="4362004"/>
            <a:ext cx="135508" cy="108347"/>
          </a:xfrm>
          <a:prstGeom prst="rect">
            <a:avLst/>
          </a:prstGeom>
        </p:spPr>
      </p:pic>
      <p:sp>
        <p:nvSpPr>
          <p:cNvPr id="34" name="Text 31"/>
          <p:cNvSpPr/>
          <p:nvPr/>
        </p:nvSpPr>
        <p:spPr>
          <a:xfrm>
            <a:off x="875779" y="4333429"/>
            <a:ext cx="7636297" cy="3170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"180系统"为教材案例提出的响应机制名称，不作为全国统一政策术语。县域山区还可增加：村级协管员、签约社区医生、乡镇卫生院、附近服务人员、家属多方联动节点。</a:t>
            </a:r>
            <a:endParaRPr lang="zh-CN" sz="85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96714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五端协同：同一工单，不同角色看到不同内容</a:t>
            </a:r>
            <a:endParaRPr lang="zh-CN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143446"/>
            <a:ext cx="327273" cy="32727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3577" y="1634356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民政管理端</a:t>
            </a:r>
            <a:endParaRPr lang="zh-CN" sz="1200" dirty="0"/>
          </a:p>
        </p:txBody>
      </p:sp>
      <p:sp>
        <p:nvSpPr>
          <p:cNvPr id="5" name="Text 2"/>
          <p:cNvSpPr/>
          <p:nvPr/>
        </p:nvSpPr>
        <p:spPr>
          <a:xfrm>
            <a:off x="523577" y="1905372"/>
            <a:ext cx="258983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监管全县资源、服务、补贴和质量，查看县域地图和运营指标，下钻到具体工单。</a:t>
            </a:r>
            <a:endParaRPr lang="zh-CN" sz="10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77046" y="1143446"/>
            <a:ext cx="327273" cy="32727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277046" y="1634356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机构运营端</a:t>
            </a:r>
            <a:endParaRPr lang="zh-CN" sz="1200" dirty="0"/>
          </a:p>
        </p:txBody>
      </p:sp>
      <p:sp>
        <p:nvSpPr>
          <p:cNvPr id="8" name="Text 4"/>
          <p:cNvSpPr/>
          <p:nvPr/>
        </p:nvSpPr>
        <p:spPr>
          <a:xfrm>
            <a:off x="3277046" y="1905372"/>
            <a:ext cx="258983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管理设施、人员、服务项目和运营数据，查看服务评价，统计运营收入与成本。</a:t>
            </a:r>
            <a:endParaRPr lang="zh-CN" sz="10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30516" y="1143446"/>
            <a:ext cx="327273" cy="32727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030516" y="1634356"/>
            <a:ext cx="25899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乡镇与社区端</a:t>
            </a:r>
            <a:endParaRPr lang="zh-CN" sz="1200" dirty="0"/>
          </a:p>
        </p:txBody>
      </p:sp>
      <p:sp>
        <p:nvSpPr>
          <p:cNvPr id="11" name="Text 6"/>
          <p:cNvSpPr/>
          <p:nvPr/>
        </p:nvSpPr>
        <p:spPr>
          <a:xfrm>
            <a:off x="6030516" y="1905372"/>
            <a:ext cx="258990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受理需求、派发工单、协调本地资源、处理超时和异常工单，生成区域报表。</a:t>
            </a:r>
            <a:endParaRPr lang="zh-CN" sz="10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3577" y="2585963"/>
            <a:ext cx="327273" cy="327273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523577" y="3076873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服务人员端</a:t>
            </a:r>
            <a:endParaRPr lang="zh-CN" sz="1200" dirty="0"/>
          </a:p>
        </p:txBody>
      </p:sp>
      <p:sp>
        <p:nvSpPr>
          <p:cNvPr id="14" name="Text 8"/>
          <p:cNvSpPr/>
          <p:nvPr/>
        </p:nvSpPr>
        <p:spPr>
          <a:xfrm>
            <a:off x="523577" y="3347889"/>
            <a:ext cx="258983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接单、查看老人注意事项、路线导航、到达签到、填写服务记录、上报异常。</a:t>
            </a:r>
            <a:endParaRPr lang="zh-CN" sz="1000" dirty="0"/>
          </a:p>
        </p:txBody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277046" y="2585963"/>
            <a:ext cx="327273" cy="327273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3277046" y="3076873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老人和家属端</a:t>
            </a:r>
            <a:endParaRPr lang="zh-CN" sz="1200" dirty="0"/>
          </a:p>
        </p:txBody>
      </p:sp>
      <p:sp>
        <p:nvSpPr>
          <p:cNvPr id="17" name="Text 10"/>
          <p:cNvSpPr/>
          <p:nvPr/>
        </p:nvSpPr>
        <p:spPr>
          <a:xfrm>
            <a:off x="3277046" y="3347889"/>
            <a:ext cx="2589833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申请服务、查看进度、确认结果、评价服务，家属可查看授权范围内的服务记录与补贴余额。</a:t>
            </a:r>
            <a:endParaRPr lang="zh-CN" sz="1000" dirty="0"/>
          </a:p>
        </p:txBody>
      </p:sp>
      <p:sp>
        <p:nvSpPr>
          <p:cNvPr id="18" name="Shape 11"/>
          <p:cNvSpPr/>
          <p:nvPr/>
        </p:nvSpPr>
        <p:spPr>
          <a:xfrm>
            <a:off x="523577" y="4123358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9D2EB"/>
          </a:solidFill>
          <a:ln/>
        </p:spPr>
      </p:sp>
      <p:pic>
        <p:nvPicPr>
          <p:cNvPr id="19" name="Image 5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4472" y="4310435"/>
            <a:ext cx="163637" cy="130894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949003" y="4286920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五端协同原则：统一老人档案、统一服务目录、统一工单编号；工单状态实时同步；权限按角色分配。</a:t>
            </a:r>
            <a:endParaRPr lang="zh-CN" sz="10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683419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民政管理端和县级指挥端看什么？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395561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县域地图核心信息</a:t>
            </a:r>
            <a:endParaRPr lang="zh-CN" sz="1200" dirty="0"/>
          </a:p>
        </p:txBody>
      </p:sp>
      <p:sp>
        <p:nvSpPr>
          <p:cNvPr id="4" name="Text 2"/>
          <p:cNvSpPr/>
          <p:nvPr/>
        </p:nvSpPr>
        <p:spPr>
          <a:xfrm>
            <a:off x="523577" y="1718965"/>
            <a:ext cx="3888730" cy="7197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各级设施位置与站点状态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服务覆盖与重点老人分布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实时紧急事件标注</a:t>
            </a:r>
            <a:endParaRPr lang="zh-CN" sz="1000" dirty="0"/>
          </a:p>
        </p:txBody>
      </p:sp>
      <p:sp>
        <p:nvSpPr>
          <p:cNvPr id="5" name="Text 3"/>
          <p:cNvSpPr/>
          <p:nvPr/>
        </p:nvSpPr>
        <p:spPr>
          <a:xfrm>
            <a:off x="523577" y="2569592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运营指标</a:t>
            </a:r>
            <a:endParaRPr lang="zh-CN" sz="1200" dirty="0"/>
          </a:p>
        </p:txBody>
      </p:sp>
      <p:sp>
        <p:nvSpPr>
          <p:cNvPr id="6" name="Text 4"/>
          <p:cNvSpPr/>
          <p:nvPr/>
        </p:nvSpPr>
        <p:spPr>
          <a:xfrm>
            <a:off x="523577" y="2892996"/>
            <a:ext cx="3888730" cy="7197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当日服务量与待处理工单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在岗人员与站点利用率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满意度、补贴核销、设备状态</a:t>
            </a:r>
            <a:endParaRPr lang="zh-CN" sz="1000" dirty="0"/>
          </a:p>
        </p:txBody>
      </p:sp>
      <p:sp>
        <p:nvSpPr>
          <p:cNvPr id="7" name="Text 5"/>
          <p:cNvSpPr/>
          <p:nvPr/>
        </p:nvSpPr>
        <p:spPr>
          <a:xfrm>
            <a:off x="4736455" y="1395561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监管功能</a:t>
            </a:r>
            <a:endParaRPr lang="zh-CN" sz="1200" dirty="0"/>
          </a:p>
        </p:txBody>
      </p:sp>
      <p:sp>
        <p:nvSpPr>
          <p:cNvPr id="8" name="Shape 6"/>
          <p:cNvSpPr/>
          <p:nvPr/>
        </p:nvSpPr>
        <p:spPr>
          <a:xfrm>
            <a:off x="4736455" y="1735336"/>
            <a:ext cx="1878881" cy="482873"/>
          </a:xfrm>
          <a:prstGeom prst="roundRect">
            <a:avLst>
              <a:gd name="adj" fmla="val 11387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881637" y="1880518"/>
            <a:ext cx="158851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异常工单与服务超时</a:t>
            </a:r>
            <a:endParaRPr lang="zh-CN" sz="1200" dirty="0"/>
          </a:p>
        </p:txBody>
      </p:sp>
      <p:sp>
        <p:nvSpPr>
          <p:cNvPr id="10" name="Shape 8"/>
          <p:cNvSpPr/>
          <p:nvPr/>
        </p:nvSpPr>
        <p:spPr>
          <a:xfrm>
            <a:off x="6746230" y="1735336"/>
            <a:ext cx="1878955" cy="482873"/>
          </a:xfrm>
          <a:prstGeom prst="roundRect">
            <a:avLst>
              <a:gd name="adj" fmla="val 11387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891412" y="1880518"/>
            <a:ext cx="158859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投诉处理与补贴风险</a:t>
            </a:r>
            <a:endParaRPr lang="zh-CN" sz="1200" dirty="0"/>
          </a:p>
        </p:txBody>
      </p:sp>
      <p:sp>
        <p:nvSpPr>
          <p:cNvPr id="12" name="Shape 10"/>
          <p:cNvSpPr/>
          <p:nvPr/>
        </p:nvSpPr>
        <p:spPr>
          <a:xfrm>
            <a:off x="4736455" y="2349103"/>
            <a:ext cx="1878881" cy="482873"/>
          </a:xfrm>
          <a:prstGeom prst="roundRect">
            <a:avLst>
              <a:gd name="adj" fmla="val 11387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881637" y="2494285"/>
            <a:ext cx="158851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运营机构考核</a:t>
            </a:r>
            <a:endParaRPr lang="zh-CN" sz="1200" dirty="0"/>
          </a:p>
        </p:txBody>
      </p:sp>
      <p:sp>
        <p:nvSpPr>
          <p:cNvPr id="14" name="Shape 12"/>
          <p:cNvSpPr/>
          <p:nvPr/>
        </p:nvSpPr>
        <p:spPr>
          <a:xfrm>
            <a:off x="6746230" y="2349103"/>
            <a:ext cx="1878955" cy="482873"/>
          </a:xfrm>
          <a:prstGeom prst="roundRect">
            <a:avLst>
              <a:gd name="adj" fmla="val 11387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891412" y="2494285"/>
            <a:ext cx="158859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乡镇横向对比</a:t>
            </a:r>
            <a:endParaRPr lang="zh-CN" sz="1200" dirty="0"/>
          </a:p>
        </p:txBody>
      </p:sp>
      <p:sp>
        <p:nvSpPr>
          <p:cNvPr id="16" name="Shape 14"/>
          <p:cNvSpPr/>
          <p:nvPr/>
        </p:nvSpPr>
        <p:spPr>
          <a:xfrm>
            <a:off x="4736455" y="2962870"/>
            <a:ext cx="3888730" cy="482873"/>
          </a:xfrm>
          <a:prstGeom prst="roundRect">
            <a:avLst>
              <a:gd name="adj" fmla="val 11387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881637" y="3108052"/>
            <a:ext cx="359836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月度与年度趋势</a:t>
            </a:r>
            <a:endParaRPr lang="zh-CN" sz="1200" dirty="0"/>
          </a:p>
        </p:txBody>
      </p:sp>
      <p:sp>
        <p:nvSpPr>
          <p:cNvPr id="18" name="Shape 16"/>
          <p:cNvSpPr/>
          <p:nvPr/>
        </p:nvSpPr>
        <p:spPr>
          <a:xfrm>
            <a:off x="4736455" y="3593009"/>
            <a:ext cx="3888730" cy="719733"/>
          </a:xfrm>
          <a:prstGeom prst="roundRect">
            <a:avLst>
              <a:gd name="adj" fmla="val 7639"/>
            </a:avLst>
          </a:prstGeom>
          <a:solidFill>
            <a:srgbClr val="F9D2EB"/>
          </a:solidFill>
          <a:ln/>
        </p:spPr>
      </p:sp>
      <p:pic>
        <p:nvPicPr>
          <p:cNvPr id="1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67349" y="3784848"/>
            <a:ext cx="163637" cy="130894"/>
          </a:xfrm>
          <a:prstGeom prst="rect">
            <a:avLst/>
          </a:prstGeom>
        </p:spPr>
      </p:pic>
      <p:sp>
        <p:nvSpPr>
          <p:cNvPr id="20" name="Text 17"/>
          <p:cNvSpPr/>
          <p:nvPr/>
        </p:nvSpPr>
        <p:spPr>
          <a:xfrm>
            <a:off x="5161880" y="3743474"/>
            <a:ext cx="3332411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界面原则：优先显示问题；支持从县域下钻到乡镇、站点和具体工单；正常数据不抢占紧急事件注意力。</a:t>
            </a:r>
            <a:endParaRPr lang="zh-CN" sz="10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149623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乡镇、机构和服务人员端如何分工？</a:t>
            </a:r>
            <a:endParaRPr lang="zh-CN" sz="2400" dirty="0"/>
          </a:p>
        </p:txBody>
      </p:sp>
      <p:sp>
        <p:nvSpPr>
          <p:cNvPr id="3" name="Shape 1"/>
          <p:cNvSpPr/>
          <p:nvPr/>
        </p:nvSpPr>
        <p:spPr>
          <a:xfrm>
            <a:off x="523577" y="1796355"/>
            <a:ext cx="2611636" cy="1526753"/>
          </a:xfrm>
          <a:prstGeom prst="roundRect">
            <a:avLst>
              <a:gd name="adj" fmla="val 360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9234" y="1932012"/>
            <a:ext cx="2340322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🗂️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乡镇调度端</a:t>
            </a:r>
            <a:endParaRPr lang="zh-CN" sz="1200" dirty="0"/>
          </a:p>
        </p:txBody>
      </p:sp>
      <p:sp>
        <p:nvSpPr>
          <p:cNvPr id="5" name="Text 3"/>
          <p:cNvSpPr/>
          <p:nvPr/>
        </p:nvSpPr>
        <p:spPr>
          <a:xfrm>
            <a:off x="659234" y="2212553"/>
            <a:ext cx="2340322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查看辖区任务，分配服务人员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协调跨村资源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处理超时和异常工单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生成区域报表</a:t>
            </a:r>
            <a:endParaRPr lang="zh-CN" sz="1000" dirty="0"/>
          </a:p>
        </p:txBody>
      </p:sp>
      <p:sp>
        <p:nvSpPr>
          <p:cNvPr id="6" name="Shape 4"/>
          <p:cNvSpPr/>
          <p:nvPr/>
        </p:nvSpPr>
        <p:spPr>
          <a:xfrm>
            <a:off x="3266108" y="1796355"/>
            <a:ext cx="2611710" cy="1526753"/>
          </a:xfrm>
          <a:prstGeom prst="roundRect">
            <a:avLst>
              <a:gd name="adj" fmla="val 360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401764" y="1932012"/>
            <a:ext cx="2340397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🏢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机构运营端</a:t>
            </a:r>
            <a:endParaRPr lang="zh-CN" sz="1200" dirty="0"/>
          </a:p>
        </p:txBody>
      </p:sp>
      <p:sp>
        <p:nvSpPr>
          <p:cNvPr id="8" name="Text 6"/>
          <p:cNvSpPr/>
          <p:nvPr/>
        </p:nvSpPr>
        <p:spPr>
          <a:xfrm>
            <a:off x="3401764" y="2212553"/>
            <a:ext cx="2340397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管理服务项目与人员排班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管理站点和设备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查看服务评价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统计运营收入和成本</a:t>
            </a:r>
            <a:endParaRPr lang="zh-CN" sz="1000" dirty="0"/>
          </a:p>
        </p:txBody>
      </p:sp>
      <p:sp>
        <p:nvSpPr>
          <p:cNvPr id="9" name="Shape 7"/>
          <p:cNvSpPr/>
          <p:nvPr/>
        </p:nvSpPr>
        <p:spPr>
          <a:xfrm>
            <a:off x="6008712" y="1796355"/>
            <a:ext cx="2611710" cy="1526753"/>
          </a:xfrm>
          <a:prstGeom prst="roundRect">
            <a:avLst>
              <a:gd name="adj" fmla="val 360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144369" y="1932012"/>
            <a:ext cx="2340397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📱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服务人员移动端</a:t>
            </a:r>
            <a:endParaRPr lang="zh-CN" sz="1200" dirty="0"/>
          </a:p>
        </p:txBody>
      </p:sp>
      <p:sp>
        <p:nvSpPr>
          <p:cNvPr id="11" name="Text 9"/>
          <p:cNvSpPr/>
          <p:nvPr/>
        </p:nvSpPr>
        <p:spPr>
          <a:xfrm>
            <a:off x="6144369" y="2212553"/>
            <a:ext cx="2340397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接单并查看老人注意事项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路线导航与到达签到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填写服务记录，上传凭证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上报异常，完成工单</a:t>
            </a:r>
            <a:endParaRPr lang="zh-CN" sz="1000" dirty="0"/>
          </a:p>
        </p:txBody>
      </p:sp>
      <p:sp>
        <p:nvSpPr>
          <p:cNvPr id="12" name="Shape 10"/>
          <p:cNvSpPr/>
          <p:nvPr/>
        </p:nvSpPr>
        <p:spPr>
          <a:xfrm>
            <a:off x="523577" y="3470374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9D2EB"/>
          </a:solidFill>
          <a:ln/>
        </p:spPr>
      </p:sp>
      <p:pic>
        <p:nvPicPr>
          <p:cNvPr id="1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4472" y="3657451"/>
            <a:ext cx="163637" cy="130894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949003" y="3633936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服务人员端设计重点：操作步骤尽量少；弱网环境能够缓存；高风险信息优先提醒；不展示与任务无关的敏感信息。</a:t>
            </a:r>
            <a:endParaRPr lang="zh-CN" sz="10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12105"/>
            <a:ext cx="8096845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老人和家属端如何做到真正适老？</a:t>
            </a:r>
            <a:endParaRPr lang="zh-CN" sz="2150" dirty="0"/>
          </a:p>
        </p:txBody>
      </p:sp>
      <p:sp>
        <p:nvSpPr>
          <p:cNvPr id="3" name="Text 1"/>
          <p:cNvSpPr/>
          <p:nvPr/>
        </p:nvSpPr>
        <p:spPr>
          <a:xfrm>
            <a:off x="523577" y="1014561"/>
            <a:ext cx="3906217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老人端入口</a:t>
            </a:r>
            <a:endParaRPr lang="zh-CN" sz="1050" dirty="0"/>
          </a:p>
        </p:txBody>
      </p:sp>
      <p:sp>
        <p:nvSpPr>
          <p:cNvPr id="4" name="Shape 2"/>
          <p:cNvSpPr/>
          <p:nvPr/>
        </p:nvSpPr>
        <p:spPr>
          <a:xfrm>
            <a:off x="523577" y="1302693"/>
            <a:ext cx="1901205" cy="433015"/>
          </a:xfrm>
          <a:prstGeom prst="roundRect">
            <a:avLst>
              <a:gd name="adj" fmla="val 11309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4397" y="1433512"/>
            <a:ext cx="1639565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电话</a:t>
            </a:r>
            <a:endParaRPr lang="zh-CN" sz="1050" dirty="0"/>
          </a:p>
        </p:txBody>
      </p:sp>
      <p:sp>
        <p:nvSpPr>
          <p:cNvPr id="6" name="Shape 4"/>
          <p:cNvSpPr/>
          <p:nvPr/>
        </p:nvSpPr>
        <p:spPr>
          <a:xfrm>
            <a:off x="2528590" y="1302693"/>
            <a:ext cx="1901205" cy="433015"/>
          </a:xfrm>
          <a:prstGeom prst="roundRect">
            <a:avLst>
              <a:gd name="adj" fmla="val 11309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659410" y="1433512"/>
            <a:ext cx="1639565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大字版小程序</a:t>
            </a:r>
            <a:endParaRPr lang="zh-CN" sz="1050" dirty="0"/>
          </a:p>
        </p:txBody>
      </p:sp>
      <p:sp>
        <p:nvSpPr>
          <p:cNvPr id="8" name="Shape 6"/>
          <p:cNvSpPr/>
          <p:nvPr/>
        </p:nvSpPr>
        <p:spPr>
          <a:xfrm>
            <a:off x="523577" y="1839516"/>
            <a:ext cx="1901205" cy="433015"/>
          </a:xfrm>
          <a:prstGeom prst="roundRect">
            <a:avLst>
              <a:gd name="adj" fmla="val 11309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54397" y="1970336"/>
            <a:ext cx="1639565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智能音箱</a:t>
            </a:r>
            <a:endParaRPr lang="zh-CN" sz="1050" dirty="0"/>
          </a:p>
        </p:txBody>
      </p:sp>
      <p:sp>
        <p:nvSpPr>
          <p:cNvPr id="10" name="Shape 8"/>
          <p:cNvSpPr/>
          <p:nvPr/>
        </p:nvSpPr>
        <p:spPr>
          <a:xfrm>
            <a:off x="2528590" y="1839516"/>
            <a:ext cx="1901205" cy="433015"/>
          </a:xfrm>
          <a:prstGeom prst="roundRect">
            <a:avLst>
              <a:gd name="adj" fmla="val 11309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659410" y="1970336"/>
            <a:ext cx="1639565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一键呼叫器</a:t>
            </a:r>
            <a:endParaRPr lang="zh-CN" sz="1050" dirty="0"/>
          </a:p>
        </p:txBody>
      </p:sp>
      <p:sp>
        <p:nvSpPr>
          <p:cNvPr id="12" name="Shape 10"/>
          <p:cNvSpPr/>
          <p:nvPr/>
        </p:nvSpPr>
        <p:spPr>
          <a:xfrm>
            <a:off x="523577" y="2376339"/>
            <a:ext cx="3906217" cy="433015"/>
          </a:xfrm>
          <a:prstGeom prst="roundRect">
            <a:avLst>
              <a:gd name="adj" fmla="val 11309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54397" y="2507159"/>
            <a:ext cx="3644578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服务站代办</a:t>
            </a:r>
            <a:endParaRPr lang="zh-CN" sz="1050" dirty="0"/>
          </a:p>
        </p:txBody>
      </p:sp>
      <p:sp>
        <p:nvSpPr>
          <p:cNvPr id="14" name="Text 12"/>
          <p:cNvSpPr/>
          <p:nvPr/>
        </p:nvSpPr>
        <p:spPr>
          <a:xfrm>
            <a:off x="523577" y="2926110"/>
            <a:ext cx="3906217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适老界面设计原则</a:t>
            </a:r>
            <a:endParaRPr lang="zh-CN" sz="1050" dirty="0"/>
          </a:p>
        </p:txBody>
      </p:sp>
      <p:sp>
        <p:nvSpPr>
          <p:cNvPr id="15" name="Text 13"/>
          <p:cNvSpPr/>
          <p:nvPr/>
        </p:nvSpPr>
        <p:spPr>
          <a:xfrm>
            <a:off x="523577" y="3201293"/>
            <a:ext cx="3906217" cy="10270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82880" indent="-182880">
              <a:lnSpc>
                <a:spcPct val="126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首页只保留高频服务</a:t>
            </a:r>
            <a:endParaRPr lang="zh-CN" sz="900" dirty="0"/>
          </a:p>
          <a:p>
            <a:pPr algn="l" marL="182880" indent="-182880">
              <a:lnSpc>
                <a:spcPct val="126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按钮大，文字清晰，语言简单</a:t>
            </a:r>
            <a:endParaRPr lang="zh-CN" sz="900" dirty="0"/>
          </a:p>
          <a:p>
            <a:pPr algn="l" marL="182880" indent="-182880">
              <a:lnSpc>
                <a:spcPct val="126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操作步骤少，支持语音</a:t>
            </a:r>
            <a:endParaRPr lang="zh-CN" sz="900" dirty="0"/>
          </a:p>
          <a:p>
            <a:pPr algn="l" marL="182880" indent="-182880">
              <a:lnSpc>
                <a:spcPct val="126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关键操作需要确认</a:t>
            </a:r>
            <a:endParaRPr lang="zh-CN" sz="900" dirty="0"/>
          </a:p>
          <a:p>
            <a:pPr algn="l" marL="182880" indent="-182880">
              <a:lnSpc>
                <a:spcPct val="126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失败时提供人工入口</a:t>
            </a:r>
            <a:endParaRPr lang="zh-CN" sz="900" dirty="0"/>
          </a:p>
        </p:txBody>
      </p:sp>
      <p:sp>
        <p:nvSpPr>
          <p:cNvPr id="16" name="Text 14"/>
          <p:cNvSpPr/>
          <p:nvPr/>
        </p:nvSpPr>
        <p:spPr>
          <a:xfrm>
            <a:off x="4718968" y="1014561"/>
            <a:ext cx="3906217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家属端主要功能</a:t>
            </a:r>
            <a:endParaRPr lang="zh-CN" sz="1050" dirty="0"/>
          </a:p>
        </p:txBody>
      </p:sp>
      <p:pic>
        <p:nvPicPr>
          <p:cNvPr id="17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62649" y="1306302"/>
            <a:ext cx="174873" cy="174873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5097810" y="1302693"/>
            <a:ext cx="3527375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为老人预约服务</a:t>
            </a:r>
            <a:endParaRPr lang="zh-CN" sz="1050" dirty="0"/>
          </a:p>
        </p:txBody>
      </p:sp>
      <p:pic>
        <p:nvPicPr>
          <p:cNvPr id="19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62649" y="1867309"/>
            <a:ext cx="174873" cy="174873"/>
          </a:xfrm>
          <a:prstGeom prst="rect">
            <a:avLst/>
          </a:prstGeom>
        </p:spPr>
      </p:pic>
      <p:sp>
        <p:nvSpPr>
          <p:cNvPr id="20" name="Text 16"/>
          <p:cNvSpPr/>
          <p:nvPr/>
        </p:nvSpPr>
        <p:spPr>
          <a:xfrm>
            <a:off x="5097810" y="1863700"/>
            <a:ext cx="3527375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查看服务进度与记录</a:t>
            </a:r>
            <a:endParaRPr lang="zh-CN" sz="1050" dirty="0"/>
          </a:p>
        </p:txBody>
      </p:sp>
      <p:pic>
        <p:nvPicPr>
          <p:cNvPr id="21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62649" y="2428317"/>
            <a:ext cx="174873" cy="174873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5097810" y="2424708"/>
            <a:ext cx="3527375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查看补贴余额</a:t>
            </a:r>
            <a:endParaRPr lang="zh-CN" sz="1050" dirty="0"/>
          </a:p>
        </p:txBody>
      </p:sp>
      <p:pic>
        <p:nvPicPr>
          <p:cNvPr id="2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62649" y="2989325"/>
            <a:ext cx="174873" cy="174873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5097810" y="2985715"/>
            <a:ext cx="3527375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接收异常通知</a:t>
            </a:r>
            <a:endParaRPr lang="zh-CN" sz="1050" dirty="0"/>
          </a:p>
        </p:txBody>
      </p:sp>
      <p:pic>
        <p:nvPicPr>
          <p:cNvPr id="25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762649" y="3550332"/>
            <a:ext cx="174873" cy="174873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5097810" y="3546723"/>
            <a:ext cx="3527375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评价服务</a:t>
            </a:r>
            <a:endParaRPr lang="zh-CN" sz="1050" dirty="0"/>
          </a:p>
        </p:txBody>
      </p:sp>
      <p:sp>
        <p:nvSpPr>
          <p:cNvPr id="27" name="Shape 20"/>
          <p:cNvSpPr/>
          <p:nvPr/>
        </p:nvSpPr>
        <p:spPr>
          <a:xfrm>
            <a:off x="4718968" y="4016871"/>
            <a:ext cx="3906217" cy="597694"/>
          </a:xfrm>
          <a:prstGeom prst="roundRect">
            <a:avLst>
              <a:gd name="adj" fmla="val 8193"/>
            </a:avLst>
          </a:prstGeom>
          <a:solidFill>
            <a:srgbClr val="F9D2EB"/>
          </a:solidFill>
          <a:ln/>
        </p:spPr>
      </p:sp>
      <p:pic>
        <p:nvPicPr>
          <p:cNvPr id="28" name="Image 5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35500" y="4184303"/>
            <a:ext cx="145703" cy="116532"/>
          </a:xfrm>
          <a:prstGeom prst="rect">
            <a:avLst/>
          </a:prstGeom>
        </p:spPr>
      </p:pic>
      <p:sp>
        <p:nvSpPr>
          <p:cNvPr id="29" name="Text 21"/>
          <p:cNvSpPr/>
          <p:nvPr/>
        </p:nvSpPr>
        <p:spPr>
          <a:xfrm>
            <a:off x="5097735" y="4139357"/>
            <a:ext cx="3410917" cy="3527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设计边界：不能默认所有老人都会使用智能手机；数字入口必须保留电话和人工服务通道。</a:t>
            </a:r>
            <a:endParaRPr lang="zh-CN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76386"/>
            <a:ext cx="8096845" cy="3248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县域养老服务对象与服务目录</a:t>
            </a:r>
            <a:endParaRPr lang="zh-CN" sz="2000" dirty="0"/>
          </a:p>
        </p:txBody>
      </p:sp>
      <p:sp>
        <p:nvSpPr>
          <p:cNvPr id="3" name="Text 1"/>
          <p:cNvSpPr/>
          <p:nvPr/>
        </p:nvSpPr>
        <p:spPr>
          <a:xfrm>
            <a:off x="523577" y="934194"/>
            <a:ext cx="3913733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主要服务对象</a:t>
            </a:r>
            <a:endParaRPr lang="zh-CN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4952" y="1204726"/>
            <a:ext cx="165646" cy="16564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82476" y="1201341"/>
            <a:ext cx="3554834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高龄老人</a:t>
            </a:r>
            <a:endParaRPr lang="zh-CN" sz="10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952" y="1725774"/>
            <a:ext cx="165646" cy="16564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82476" y="1722388"/>
            <a:ext cx="3554834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失能和半失能老人</a:t>
            </a:r>
            <a:endParaRPr lang="zh-CN" sz="10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952" y="2246821"/>
            <a:ext cx="165646" cy="165646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882476" y="2243435"/>
            <a:ext cx="3554834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经济困难老人</a:t>
            </a:r>
            <a:endParaRPr lang="zh-CN" sz="10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4952" y="2767868"/>
            <a:ext cx="165646" cy="16564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882476" y="2764482"/>
            <a:ext cx="3554834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独居和留守老人</a:t>
            </a:r>
            <a:endParaRPr lang="zh-CN" sz="1000" dirty="0"/>
          </a:p>
        </p:txBody>
      </p:sp>
      <p:pic>
        <p:nvPicPr>
          <p:cNvPr id="12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64952" y="3288916"/>
            <a:ext cx="165646" cy="165646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882476" y="3285530"/>
            <a:ext cx="3554834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认知能力下降老人</a:t>
            </a:r>
            <a:endParaRPr lang="zh-CN" sz="1000" dirty="0"/>
          </a:p>
        </p:txBody>
      </p:sp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64952" y="3809963"/>
            <a:ext cx="165646" cy="165646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882476" y="3806577"/>
            <a:ext cx="3554834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有短期照护需求的家庭</a:t>
            </a:r>
            <a:endParaRPr lang="zh-CN" sz="1000" dirty="0"/>
          </a:p>
        </p:txBody>
      </p:sp>
      <p:pic>
        <p:nvPicPr>
          <p:cNvPr id="16" name="Image 6" descr="preencoded.png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64952" y="4331010"/>
            <a:ext cx="165646" cy="165646"/>
          </a:xfrm>
          <a:prstGeom prst="rect">
            <a:avLst/>
          </a:prstGeom>
        </p:spPr>
      </p:pic>
      <p:sp>
        <p:nvSpPr>
          <p:cNvPr id="17" name="Text 8"/>
          <p:cNvSpPr/>
          <p:nvPr/>
        </p:nvSpPr>
        <p:spPr>
          <a:xfrm>
            <a:off x="882476" y="4327624"/>
            <a:ext cx="3554834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普通居家老年人</a:t>
            </a:r>
            <a:endParaRPr lang="zh-CN" sz="1000" dirty="0"/>
          </a:p>
        </p:txBody>
      </p:sp>
      <p:sp>
        <p:nvSpPr>
          <p:cNvPr id="18" name="Text 9"/>
          <p:cNvSpPr/>
          <p:nvPr/>
        </p:nvSpPr>
        <p:spPr>
          <a:xfrm>
            <a:off x="4711452" y="934194"/>
            <a:ext cx="3913733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主要服务目录</a:t>
            </a:r>
            <a:endParaRPr lang="zh-CN" sz="1000" dirty="0"/>
          </a:p>
        </p:txBody>
      </p:sp>
      <p:sp>
        <p:nvSpPr>
          <p:cNvPr id="19" name="Shape 10"/>
          <p:cNvSpPr/>
          <p:nvPr/>
        </p:nvSpPr>
        <p:spPr>
          <a:xfrm>
            <a:off x="4711452" y="1201341"/>
            <a:ext cx="1910283" cy="411807"/>
          </a:xfrm>
          <a:prstGeom prst="roundRect">
            <a:avLst>
              <a:gd name="adj" fmla="val 11265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20" name="Text 11"/>
          <p:cNvSpPr/>
          <p:nvPr/>
        </p:nvSpPr>
        <p:spPr>
          <a:xfrm>
            <a:off x="4836170" y="1326059"/>
            <a:ext cx="1660847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助餐</a:t>
            </a:r>
            <a:endParaRPr lang="zh-CN" sz="1000" dirty="0"/>
          </a:p>
        </p:txBody>
      </p:sp>
      <p:sp>
        <p:nvSpPr>
          <p:cNvPr id="21" name="Shape 12"/>
          <p:cNvSpPr/>
          <p:nvPr/>
        </p:nvSpPr>
        <p:spPr>
          <a:xfrm>
            <a:off x="6714902" y="1201341"/>
            <a:ext cx="1910283" cy="411807"/>
          </a:xfrm>
          <a:prstGeom prst="roundRect">
            <a:avLst>
              <a:gd name="adj" fmla="val 11265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22" name="Text 13"/>
          <p:cNvSpPr/>
          <p:nvPr/>
        </p:nvSpPr>
        <p:spPr>
          <a:xfrm>
            <a:off x="6839620" y="1326059"/>
            <a:ext cx="1660847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助洁</a:t>
            </a:r>
            <a:endParaRPr lang="zh-CN" sz="1000" dirty="0"/>
          </a:p>
        </p:txBody>
      </p:sp>
      <p:sp>
        <p:nvSpPr>
          <p:cNvPr id="23" name="Shape 14"/>
          <p:cNvSpPr/>
          <p:nvPr/>
        </p:nvSpPr>
        <p:spPr>
          <a:xfrm>
            <a:off x="4711452" y="1706314"/>
            <a:ext cx="1910283" cy="411807"/>
          </a:xfrm>
          <a:prstGeom prst="roundRect">
            <a:avLst>
              <a:gd name="adj" fmla="val 11265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24" name="Text 15"/>
          <p:cNvSpPr/>
          <p:nvPr/>
        </p:nvSpPr>
        <p:spPr>
          <a:xfrm>
            <a:off x="4836170" y="1831032"/>
            <a:ext cx="1660847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助医</a:t>
            </a:r>
            <a:endParaRPr lang="zh-CN" sz="1000" dirty="0"/>
          </a:p>
        </p:txBody>
      </p:sp>
      <p:sp>
        <p:nvSpPr>
          <p:cNvPr id="25" name="Shape 16"/>
          <p:cNvSpPr/>
          <p:nvPr/>
        </p:nvSpPr>
        <p:spPr>
          <a:xfrm>
            <a:off x="6714902" y="1706314"/>
            <a:ext cx="1910283" cy="411807"/>
          </a:xfrm>
          <a:prstGeom prst="roundRect">
            <a:avLst>
              <a:gd name="adj" fmla="val 11265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26" name="Text 17"/>
          <p:cNvSpPr/>
          <p:nvPr/>
        </p:nvSpPr>
        <p:spPr>
          <a:xfrm>
            <a:off x="6839620" y="1831032"/>
            <a:ext cx="1660847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助行</a:t>
            </a:r>
            <a:endParaRPr lang="zh-CN" sz="1000" dirty="0"/>
          </a:p>
        </p:txBody>
      </p:sp>
      <p:sp>
        <p:nvSpPr>
          <p:cNvPr id="27" name="Shape 18"/>
          <p:cNvSpPr/>
          <p:nvPr/>
        </p:nvSpPr>
        <p:spPr>
          <a:xfrm>
            <a:off x="4711452" y="2211288"/>
            <a:ext cx="1910283" cy="411807"/>
          </a:xfrm>
          <a:prstGeom prst="roundRect">
            <a:avLst>
              <a:gd name="adj" fmla="val 11265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28" name="Text 19"/>
          <p:cNvSpPr/>
          <p:nvPr/>
        </p:nvSpPr>
        <p:spPr>
          <a:xfrm>
            <a:off x="4836170" y="2336006"/>
            <a:ext cx="1660847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助浴</a:t>
            </a:r>
            <a:endParaRPr lang="zh-CN" sz="1000" dirty="0"/>
          </a:p>
        </p:txBody>
      </p:sp>
      <p:sp>
        <p:nvSpPr>
          <p:cNvPr id="29" name="Shape 20"/>
          <p:cNvSpPr/>
          <p:nvPr/>
        </p:nvSpPr>
        <p:spPr>
          <a:xfrm>
            <a:off x="6714902" y="2211288"/>
            <a:ext cx="1910283" cy="411807"/>
          </a:xfrm>
          <a:prstGeom prst="roundRect">
            <a:avLst>
              <a:gd name="adj" fmla="val 11265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30" name="Text 21"/>
          <p:cNvSpPr/>
          <p:nvPr/>
        </p:nvSpPr>
        <p:spPr>
          <a:xfrm>
            <a:off x="6839620" y="2336006"/>
            <a:ext cx="1660847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日间照料</a:t>
            </a:r>
            <a:endParaRPr lang="zh-CN" sz="1000" dirty="0"/>
          </a:p>
        </p:txBody>
      </p:sp>
      <p:sp>
        <p:nvSpPr>
          <p:cNvPr id="31" name="Shape 22"/>
          <p:cNvSpPr/>
          <p:nvPr/>
        </p:nvSpPr>
        <p:spPr>
          <a:xfrm>
            <a:off x="4711452" y="2716262"/>
            <a:ext cx="1910283" cy="411807"/>
          </a:xfrm>
          <a:prstGeom prst="roundRect">
            <a:avLst>
              <a:gd name="adj" fmla="val 11265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32" name="Text 23"/>
          <p:cNvSpPr/>
          <p:nvPr/>
        </p:nvSpPr>
        <p:spPr>
          <a:xfrm>
            <a:off x="4836170" y="2840980"/>
            <a:ext cx="1660847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康复护理</a:t>
            </a:r>
            <a:endParaRPr lang="zh-CN" sz="1000" dirty="0"/>
          </a:p>
        </p:txBody>
      </p:sp>
      <p:sp>
        <p:nvSpPr>
          <p:cNvPr id="33" name="Shape 24"/>
          <p:cNvSpPr/>
          <p:nvPr/>
        </p:nvSpPr>
        <p:spPr>
          <a:xfrm>
            <a:off x="6714902" y="2716262"/>
            <a:ext cx="1910283" cy="411807"/>
          </a:xfrm>
          <a:prstGeom prst="roundRect">
            <a:avLst>
              <a:gd name="adj" fmla="val 11265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34" name="Text 25"/>
          <p:cNvSpPr/>
          <p:nvPr/>
        </p:nvSpPr>
        <p:spPr>
          <a:xfrm>
            <a:off x="6839620" y="2840980"/>
            <a:ext cx="1660847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精神慰藉</a:t>
            </a:r>
            <a:endParaRPr lang="zh-CN" sz="1000" dirty="0"/>
          </a:p>
        </p:txBody>
      </p:sp>
      <p:sp>
        <p:nvSpPr>
          <p:cNvPr id="35" name="Shape 26"/>
          <p:cNvSpPr/>
          <p:nvPr/>
        </p:nvSpPr>
        <p:spPr>
          <a:xfrm>
            <a:off x="4711452" y="3221236"/>
            <a:ext cx="1910283" cy="411807"/>
          </a:xfrm>
          <a:prstGeom prst="roundRect">
            <a:avLst>
              <a:gd name="adj" fmla="val 11265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36" name="Text 27"/>
          <p:cNvSpPr/>
          <p:nvPr/>
        </p:nvSpPr>
        <p:spPr>
          <a:xfrm>
            <a:off x="4836170" y="3345954"/>
            <a:ext cx="1660847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临时托养</a:t>
            </a:r>
            <a:endParaRPr lang="zh-CN" sz="1000" dirty="0"/>
          </a:p>
        </p:txBody>
      </p:sp>
      <p:sp>
        <p:nvSpPr>
          <p:cNvPr id="37" name="Shape 28"/>
          <p:cNvSpPr/>
          <p:nvPr/>
        </p:nvSpPr>
        <p:spPr>
          <a:xfrm>
            <a:off x="6714902" y="3221236"/>
            <a:ext cx="1910283" cy="411807"/>
          </a:xfrm>
          <a:prstGeom prst="roundRect">
            <a:avLst>
              <a:gd name="adj" fmla="val 11265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38" name="Text 29"/>
          <p:cNvSpPr/>
          <p:nvPr/>
        </p:nvSpPr>
        <p:spPr>
          <a:xfrm>
            <a:off x="6839620" y="3345954"/>
            <a:ext cx="1660847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紧急救援</a:t>
            </a:r>
            <a:endParaRPr lang="zh-CN" sz="1000" dirty="0"/>
          </a:p>
        </p:txBody>
      </p:sp>
      <p:sp>
        <p:nvSpPr>
          <p:cNvPr id="39" name="Text 30"/>
          <p:cNvSpPr/>
          <p:nvPr/>
        </p:nvSpPr>
        <p:spPr>
          <a:xfrm>
            <a:off x="4711452" y="3737818"/>
            <a:ext cx="3913733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服务目录设计原则</a:t>
            </a:r>
            <a:endParaRPr lang="zh-CN" sz="1000" dirty="0"/>
          </a:p>
        </p:txBody>
      </p:sp>
      <p:sp>
        <p:nvSpPr>
          <p:cNvPr id="40" name="Text 31"/>
          <p:cNvSpPr/>
          <p:nvPr/>
        </p:nvSpPr>
        <p:spPr>
          <a:xfrm>
            <a:off x="4711452" y="3993356"/>
            <a:ext cx="3913733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同一县域统一服务名称；明确服务对象、内容、计费方式、补贴规则、人员要求及完成标准。</a:t>
            </a:r>
            <a:endParaRPr lang="zh-CN" sz="85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601414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适老化空间设计的五项基本原则</a:t>
            </a:r>
            <a:endParaRPr lang="zh-CN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248147"/>
            <a:ext cx="327273" cy="32727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3577" y="1739057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安全</a:t>
            </a:r>
            <a:endParaRPr lang="zh-CN" sz="1200" dirty="0"/>
          </a:p>
        </p:txBody>
      </p:sp>
      <p:sp>
        <p:nvSpPr>
          <p:cNvPr id="5" name="Text 2"/>
          <p:cNvSpPr/>
          <p:nvPr/>
        </p:nvSpPr>
        <p:spPr>
          <a:xfrm>
            <a:off x="523577" y="2010073"/>
            <a:ext cx="258983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防滑地面、圆角设计、扶手配置、紧急呼叫装置、消防疏散通道设置。</a:t>
            </a:r>
            <a:endParaRPr lang="zh-CN" sz="10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77046" y="1248147"/>
            <a:ext cx="327273" cy="32727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277046" y="1739057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无障碍</a:t>
            </a:r>
            <a:endParaRPr lang="zh-CN" sz="1200" dirty="0"/>
          </a:p>
        </p:txBody>
      </p:sp>
      <p:sp>
        <p:nvSpPr>
          <p:cNvPr id="8" name="Text 4"/>
          <p:cNvSpPr/>
          <p:nvPr/>
        </p:nvSpPr>
        <p:spPr>
          <a:xfrm>
            <a:off x="3277046" y="2010073"/>
            <a:ext cx="258983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无门槛或缓坡入口、宽门设计、轮椅回转空间、无障碍卫生间。</a:t>
            </a:r>
            <a:endParaRPr lang="zh-CN" sz="10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30516" y="1248147"/>
            <a:ext cx="327273" cy="32727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030516" y="1739057"/>
            <a:ext cx="25899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易识别</a:t>
            </a:r>
            <a:endParaRPr lang="zh-CN" sz="1200" dirty="0"/>
          </a:p>
        </p:txBody>
      </p:sp>
      <p:sp>
        <p:nvSpPr>
          <p:cNvPr id="11" name="Text 6"/>
          <p:cNvSpPr/>
          <p:nvPr/>
        </p:nvSpPr>
        <p:spPr>
          <a:xfrm>
            <a:off x="6030516" y="2010073"/>
            <a:ext cx="258990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大字标识、高对比度色彩、清晰颜色编码、简洁导视系统。</a:t>
            </a:r>
            <a:endParaRPr lang="zh-CN" sz="10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3577" y="2690664"/>
            <a:ext cx="327273" cy="327273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523577" y="3181573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舒适</a:t>
            </a:r>
            <a:endParaRPr lang="zh-CN" sz="1200" dirty="0"/>
          </a:p>
        </p:txBody>
      </p:sp>
      <p:sp>
        <p:nvSpPr>
          <p:cNvPr id="14" name="Text 8"/>
          <p:cNvSpPr/>
          <p:nvPr/>
        </p:nvSpPr>
        <p:spPr>
          <a:xfrm>
            <a:off x="523577" y="3452589"/>
            <a:ext cx="258983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充足照明、减少眩光、控制噪声、适宜温湿度、自然采光。</a:t>
            </a:r>
            <a:endParaRPr lang="zh-CN" sz="1000" dirty="0"/>
          </a:p>
        </p:txBody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277046" y="2690664"/>
            <a:ext cx="327273" cy="327273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3277046" y="3181573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照护便利</a:t>
            </a:r>
            <a:endParaRPr lang="zh-CN" sz="1200" dirty="0"/>
          </a:p>
        </p:txBody>
      </p:sp>
      <p:sp>
        <p:nvSpPr>
          <p:cNvPr id="17" name="Text 10"/>
          <p:cNvSpPr/>
          <p:nvPr/>
        </p:nvSpPr>
        <p:spPr>
          <a:xfrm>
            <a:off x="3277046" y="3452589"/>
            <a:ext cx="258983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护理人员视线可达、设备可触及、服务动线顺畅、清洁维护便利、紧急处置空间充足。</a:t>
            </a:r>
            <a:endParaRPr lang="zh-CN" sz="1000" dirty="0"/>
          </a:p>
        </p:txBody>
      </p:sp>
      <p:sp>
        <p:nvSpPr>
          <p:cNvPr id="18" name="Shape 11"/>
          <p:cNvSpPr/>
          <p:nvPr/>
        </p:nvSpPr>
        <p:spPr>
          <a:xfrm>
            <a:off x="523577" y="4018657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B6D6FC"/>
          </a:solidFill>
          <a:ln/>
        </p:spPr>
      </p:sp>
      <p:pic>
        <p:nvPicPr>
          <p:cNvPr id="19" name="Image 5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4472" y="4205734"/>
            <a:ext cx="163637" cy="130894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949003" y="4182219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出版提示：原稿列出的具体尺寸和照度参数应作为设计校核示例，正式出版前需核验现行标准有效性。</a:t>
            </a:r>
            <a:endParaRPr lang="zh-CN" sz="10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70731"/>
            <a:ext cx="8096845" cy="3789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3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AI可以提高效率，但不能替代养老服务责任</a:t>
            </a:r>
            <a:endParaRPr lang="zh-CN" sz="2350" dirty="0"/>
          </a:p>
        </p:txBody>
      </p:sp>
      <p:sp>
        <p:nvSpPr>
          <p:cNvPr id="3" name="Text 1"/>
          <p:cNvSpPr/>
          <p:nvPr/>
        </p:nvSpPr>
        <p:spPr>
          <a:xfrm>
            <a:off x="523577" y="1066800"/>
            <a:ext cx="3891260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六类AI应用场景</a:t>
            </a:r>
            <a:endParaRPr lang="zh-CN" sz="1150" dirty="0"/>
          </a:p>
        </p:txBody>
      </p:sp>
      <p:sp>
        <p:nvSpPr>
          <p:cNvPr id="4" name="Shape 2"/>
          <p:cNvSpPr/>
          <p:nvPr/>
        </p:nvSpPr>
        <p:spPr>
          <a:xfrm>
            <a:off x="523577" y="1398910"/>
            <a:ext cx="1882229" cy="992535"/>
          </a:xfrm>
          <a:prstGeom prst="roundRect">
            <a:avLst>
              <a:gd name="adj" fmla="val 545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7151" y="1532483"/>
            <a:ext cx="1615083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需求预测</a:t>
            </a:r>
            <a:endParaRPr lang="zh-CN" sz="1150" dirty="0"/>
          </a:p>
        </p:txBody>
      </p:sp>
      <p:sp>
        <p:nvSpPr>
          <p:cNvPr id="6" name="Text 4"/>
          <p:cNvSpPr/>
          <p:nvPr/>
        </p:nvSpPr>
        <p:spPr>
          <a:xfrm>
            <a:off x="657151" y="1848743"/>
            <a:ext cx="1615083" cy="4091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预测站点服务量，辅助排班备餐</a:t>
            </a:r>
            <a:endParaRPr lang="zh-CN" sz="1000" dirty="0"/>
          </a:p>
        </p:txBody>
      </p:sp>
      <p:sp>
        <p:nvSpPr>
          <p:cNvPr id="7" name="Shape 5"/>
          <p:cNvSpPr/>
          <p:nvPr/>
        </p:nvSpPr>
        <p:spPr>
          <a:xfrm>
            <a:off x="2532608" y="1398910"/>
            <a:ext cx="1882229" cy="992535"/>
          </a:xfrm>
          <a:prstGeom prst="roundRect">
            <a:avLst>
              <a:gd name="adj" fmla="val 545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666181" y="1532483"/>
            <a:ext cx="1615083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营养推荐</a:t>
            </a:r>
            <a:endParaRPr lang="zh-CN" sz="1150" dirty="0"/>
          </a:p>
        </p:txBody>
      </p:sp>
      <p:sp>
        <p:nvSpPr>
          <p:cNvPr id="9" name="Text 7"/>
          <p:cNvSpPr/>
          <p:nvPr/>
        </p:nvSpPr>
        <p:spPr>
          <a:xfrm>
            <a:off x="2666181" y="1848743"/>
            <a:ext cx="1615083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结合健康信息提供饮食提示</a:t>
            </a:r>
            <a:endParaRPr lang="zh-CN" sz="1000" dirty="0"/>
          </a:p>
        </p:txBody>
      </p:sp>
      <p:sp>
        <p:nvSpPr>
          <p:cNvPr id="10" name="Shape 8"/>
          <p:cNvSpPr/>
          <p:nvPr/>
        </p:nvSpPr>
        <p:spPr>
          <a:xfrm>
            <a:off x="523577" y="2518246"/>
            <a:ext cx="1882229" cy="992535"/>
          </a:xfrm>
          <a:prstGeom prst="roundRect">
            <a:avLst>
              <a:gd name="adj" fmla="val 545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7151" y="2651820"/>
            <a:ext cx="1615083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跌倒检测</a:t>
            </a:r>
            <a:endParaRPr lang="zh-CN" sz="1150" dirty="0"/>
          </a:p>
        </p:txBody>
      </p:sp>
      <p:sp>
        <p:nvSpPr>
          <p:cNvPr id="12" name="Text 10"/>
          <p:cNvSpPr/>
          <p:nvPr/>
        </p:nvSpPr>
        <p:spPr>
          <a:xfrm>
            <a:off x="657151" y="2968079"/>
            <a:ext cx="1615083" cy="4091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识别疑似跌倒并通知人员确认</a:t>
            </a:r>
            <a:endParaRPr lang="zh-CN" sz="1000" dirty="0"/>
          </a:p>
        </p:txBody>
      </p:sp>
      <p:sp>
        <p:nvSpPr>
          <p:cNvPr id="13" name="Shape 11"/>
          <p:cNvSpPr/>
          <p:nvPr/>
        </p:nvSpPr>
        <p:spPr>
          <a:xfrm>
            <a:off x="2532608" y="2518246"/>
            <a:ext cx="1882229" cy="992535"/>
          </a:xfrm>
          <a:prstGeom prst="roundRect">
            <a:avLst>
              <a:gd name="adj" fmla="val 545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666181" y="2651820"/>
            <a:ext cx="1615083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健康预警</a:t>
            </a:r>
            <a:endParaRPr lang="zh-CN" sz="1150" dirty="0"/>
          </a:p>
        </p:txBody>
      </p:sp>
      <p:sp>
        <p:nvSpPr>
          <p:cNvPr id="15" name="Text 13"/>
          <p:cNvSpPr/>
          <p:nvPr/>
        </p:nvSpPr>
        <p:spPr>
          <a:xfrm>
            <a:off x="2666181" y="2968079"/>
            <a:ext cx="1615083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发现连续异常变化趋势</a:t>
            </a:r>
            <a:endParaRPr lang="zh-CN" sz="1000" dirty="0"/>
          </a:p>
        </p:txBody>
      </p:sp>
      <p:sp>
        <p:nvSpPr>
          <p:cNvPr id="16" name="Shape 14"/>
          <p:cNvSpPr/>
          <p:nvPr/>
        </p:nvSpPr>
        <p:spPr>
          <a:xfrm>
            <a:off x="523577" y="3637583"/>
            <a:ext cx="1882229" cy="992535"/>
          </a:xfrm>
          <a:prstGeom prst="roundRect">
            <a:avLst>
              <a:gd name="adj" fmla="val 545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57151" y="3771156"/>
            <a:ext cx="1615083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语音助手</a:t>
            </a:r>
            <a:endParaRPr lang="zh-CN" sz="1150" dirty="0"/>
          </a:p>
        </p:txBody>
      </p:sp>
      <p:sp>
        <p:nvSpPr>
          <p:cNvPr id="18" name="Text 16"/>
          <p:cNvSpPr/>
          <p:nvPr/>
        </p:nvSpPr>
        <p:spPr>
          <a:xfrm>
            <a:off x="657151" y="4087416"/>
            <a:ext cx="1615083" cy="4091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帮助老人呼叫服务、查询与提醒</a:t>
            </a:r>
            <a:endParaRPr lang="zh-CN" sz="1000" dirty="0"/>
          </a:p>
        </p:txBody>
      </p:sp>
      <p:sp>
        <p:nvSpPr>
          <p:cNvPr id="19" name="Shape 17"/>
          <p:cNvSpPr/>
          <p:nvPr/>
        </p:nvSpPr>
        <p:spPr>
          <a:xfrm>
            <a:off x="2532608" y="3637583"/>
            <a:ext cx="1882229" cy="992535"/>
          </a:xfrm>
          <a:prstGeom prst="roundRect">
            <a:avLst>
              <a:gd name="adj" fmla="val 545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666181" y="3771156"/>
            <a:ext cx="1615083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服务质检</a:t>
            </a:r>
            <a:endParaRPr lang="zh-CN" sz="1150" dirty="0"/>
          </a:p>
        </p:txBody>
      </p:sp>
      <p:sp>
        <p:nvSpPr>
          <p:cNvPr id="21" name="Text 19"/>
          <p:cNvSpPr/>
          <p:nvPr/>
        </p:nvSpPr>
        <p:spPr>
          <a:xfrm>
            <a:off x="2666181" y="4087416"/>
            <a:ext cx="1615083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辅助发现流程执行问题</a:t>
            </a:r>
            <a:endParaRPr lang="zh-CN" sz="1000" dirty="0"/>
          </a:p>
        </p:txBody>
      </p:sp>
      <p:sp>
        <p:nvSpPr>
          <p:cNvPr id="22" name="Text 20"/>
          <p:cNvSpPr/>
          <p:nvPr/>
        </p:nvSpPr>
        <p:spPr>
          <a:xfrm>
            <a:off x="4733925" y="1066800"/>
            <a:ext cx="3891260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AI使用边界</a:t>
            </a:r>
            <a:endParaRPr lang="zh-CN" sz="1150" dirty="0"/>
          </a:p>
        </p:txBody>
      </p:sp>
      <p:pic>
        <p:nvPicPr>
          <p:cNvPr id="2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33925" y="1398910"/>
            <a:ext cx="1882229" cy="475655"/>
          </a:xfrm>
          <a:prstGeom prst="rect">
            <a:avLst/>
          </a:prstGeom>
        </p:spPr>
      </p:pic>
      <p:sp>
        <p:nvSpPr>
          <p:cNvPr id="24" name="Text 21"/>
          <p:cNvSpPr/>
          <p:nvPr/>
        </p:nvSpPr>
        <p:spPr>
          <a:xfrm>
            <a:off x="4934173" y="1542008"/>
            <a:ext cx="1538883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AI结果需要人工确认</a:t>
            </a:r>
            <a:endParaRPr lang="zh-CN" sz="1150" dirty="0"/>
          </a:p>
        </p:txBody>
      </p:sp>
      <p:pic>
        <p:nvPicPr>
          <p:cNvPr id="25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42956" y="1398910"/>
            <a:ext cx="1882229" cy="475655"/>
          </a:xfrm>
          <a:prstGeom prst="rect">
            <a:avLst/>
          </a:prstGeom>
        </p:spPr>
      </p:pic>
      <p:sp>
        <p:nvSpPr>
          <p:cNvPr id="26" name="Text 22"/>
          <p:cNvSpPr/>
          <p:nvPr/>
        </p:nvSpPr>
        <p:spPr>
          <a:xfrm>
            <a:off x="6943204" y="1542008"/>
            <a:ext cx="1538883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不能直接进行医疗诊断</a:t>
            </a:r>
            <a:endParaRPr lang="zh-CN" sz="1150" dirty="0"/>
          </a:p>
        </p:txBody>
      </p:sp>
      <p:pic>
        <p:nvPicPr>
          <p:cNvPr id="27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33925" y="2001366"/>
            <a:ext cx="1882229" cy="665113"/>
          </a:xfrm>
          <a:prstGeom prst="rect">
            <a:avLst/>
          </a:prstGeom>
        </p:spPr>
      </p:pic>
      <p:sp>
        <p:nvSpPr>
          <p:cNvPr id="28" name="Text 23"/>
          <p:cNvSpPr/>
          <p:nvPr/>
        </p:nvSpPr>
        <p:spPr>
          <a:xfrm>
            <a:off x="4934173" y="2144464"/>
            <a:ext cx="1538883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不能自动拒绝老人服务</a:t>
            </a:r>
            <a:endParaRPr lang="zh-CN" sz="1150" dirty="0"/>
          </a:p>
        </p:txBody>
      </p:sp>
      <p:pic>
        <p:nvPicPr>
          <p:cNvPr id="29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742956" y="2001366"/>
            <a:ext cx="1882229" cy="665113"/>
          </a:xfrm>
          <a:prstGeom prst="rect">
            <a:avLst/>
          </a:prstGeom>
        </p:spPr>
      </p:pic>
      <p:sp>
        <p:nvSpPr>
          <p:cNvPr id="30" name="Text 24"/>
          <p:cNvSpPr/>
          <p:nvPr/>
        </p:nvSpPr>
        <p:spPr>
          <a:xfrm>
            <a:off x="6943204" y="2144464"/>
            <a:ext cx="1538883" cy="3789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不能因算法评分降低老人权益</a:t>
            </a:r>
            <a:endParaRPr lang="zh-CN" sz="1150" dirty="0"/>
          </a:p>
        </p:txBody>
      </p:sp>
      <p:pic>
        <p:nvPicPr>
          <p:cNvPr id="31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733925" y="2793281"/>
            <a:ext cx="1882229" cy="665113"/>
          </a:xfrm>
          <a:prstGeom prst="rect">
            <a:avLst/>
          </a:prstGeom>
        </p:spPr>
      </p:pic>
      <p:sp>
        <p:nvSpPr>
          <p:cNvPr id="32" name="Text 25"/>
          <p:cNvSpPr/>
          <p:nvPr/>
        </p:nvSpPr>
        <p:spPr>
          <a:xfrm>
            <a:off x="4934173" y="2936379"/>
            <a:ext cx="1538883" cy="3789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敏感数据遵循最小必要原则</a:t>
            </a:r>
            <a:endParaRPr lang="zh-CN" sz="1150" dirty="0"/>
          </a:p>
        </p:txBody>
      </p:sp>
      <p:pic>
        <p:nvPicPr>
          <p:cNvPr id="33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742956" y="2793281"/>
            <a:ext cx="1882229" cy="665113"/>
          </a:xfrm>
          <a:prstGeom prst="rect">
            <a:avLst/>
          </a:prstGeom>
        </p:spPr>
      </p:pic>
      <p:sp>
        <p:nvSpPr>
          <p:cNvPr id="34" name="Text 26"/>
          <p:cNvSpPr/>
          <p:nvPr/>
        </p:nvSpPr>
        <p:spPr>
          <a:xfrm>
            <a:off x="6943204" y="2936379"/>
            <a:ext cx="1538883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关键决策保留人工责任</a:t>
            </a:r>
            <a:endParaRPr lang="zh-CN" sz="1150" dirty="0"/>
          </a:p>
        </p:txBody>
      </p:sp>
      <p:sp>
        <p:nvSpPr>
          <p:cNvPr id="35" name="Shape 27"/>
          <p:cNvSpPr/>
          <p:nvPr/>
        </p:nvSpPr>
        <p:spPr>
          <a:xfrm>
            <a:off x="4733925" y="3601045"/>
            <a:ext cx="3891260" cy="701725"/>
          </a:xfrm>
          <a:prstGeom prst="roundRect">
            <a:avLst>
              <a:gd name="adj" fmla="val 7713"/>
            </a:avLst>
          </a:prstGeom>
          <a:solidFill>
            <a:srgbClr val="F9D2EB"/>
          </a:solidFill>
          <a:ln/>
        </p:spPr>
      </p:sp>
      <p:pic>
        <p:nvPicPr>
          <p:cNvPr id="36" name="Image 6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62736" y="3787378"/>
            <a:ext cx="161032" cy="128811"/>
          </a:xfrm>
          <a:prstGeom prst="rect">
            <a:avLst/>
          </a:prstGeom>
        </p:spPr>
      </p:pic>
      <p:sp>
        <p:nvSpPr>
          <p:cNvPr id="37" name="Text 28"/>
          <p:cNvSpPr/>
          <p:nvPr/>
        </p:nvSpPr>
        <p:spPr>
          <a:xfrm>
            <a:off x="5152579" y="3747343"/>
            <a:ext cx="3343796" cy="4091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核心认识：AI负责提高发现和调度效率，人仍然负责判断、服务和承担责任。</a:t>
            </a:r>
            <a:endParaRPr lang="zh-CN" sz="10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80181"/>
            <a:ext cx="8096845" cy="3007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8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从三级网络到完整县域养老服务闭环</a:t>
            </a:r>
            <a:endParaRPr lang="zh-CN" sz="1850" dirty="0"/>
          </a:p>
        </p:txBody>
      </p:sp>
      <p:sp>
        <p:nvSpPr>
          <p:cNvPr id="3" name="Text 1"/>
          <p:cNvSpPr/>
          <p:nvPr/>
        </p:nvSpPr>
        <p:spPr>
          <a:xfrm>
            <a:off x="523577" y="1089943"/>
            <a:ext cx="2529260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空间基础</a:t>
            </a:r>
            <a:endParaRPr lang="zh-CN" sz="900" dirty="0"/>
          </a:p>
        </p:txBody>
      </p:sp>
      <p:sp>
        <p:nvSpPr>
          <p:cNvPr id="4" name="Text 2"/>
          <p:cNvSpPr/>
          <p:nvPr/>
        </p:nvSpPr>
        <p:spPr>
          <a:xfrm>
            <a:off x="523577" y="1288256"/>
            <a:ext cx="2529260" cy="145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19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地图是一切服务规划的空间底图</a:t>
            </a:r>
            <a:endParaRPr lang="zh-CN" sz="8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55082" y="840730"/>
            <a:ext cx="2833836" cy="2833836"/>
          </a:xfrm>
          <a:prstGeom prst="rect">
            <a:avLst/>
          </a:prstGeom>
        </p:spPr>
      </p:pic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99495" y="1322152"/>
            <a:ext cx="152995" cy="15299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091163" y="1089943"/>
            <a:ext cx="2529260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服务骨架</a:t>
            </a:r>
            <a:endParaRPr lang="zh-CN" sz="900" dirty="0"/>
          </a:p>
        </p:txBody>
      </p:sp>
      <p:sp>
        <p:nvSpPr>
          <p:cNvPr id="8" name="Text 4"/>
          <p:cNvSpPr/>
          <p:nvPr/>
        </p:nvSpPr>
        <p:spPr>
          <a:xfrm>
            <a:off x="6091163" y="1288256"/>
            <a:ext cx="2529260" cy="145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县乡村三级网络是服务体系的主干</a:t>
            </a:r>
            <a:endParaRPr lang="zh-CN" sz="8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5082" y="840730"/>
            <a:ext cx="2833836" cy="2833836"/>
          </a:xfrm>
          <a:prstGeom prst="rect">
            <a:avLst/>
          </a:prstGeom>
        </p:spPr>
      </p:pic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91360" y="1322152"/>
            <a:ext cx="152995" cy="15299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193408" y="2085677"/>
            <a:ext cx="2427015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线下节点</a:t>
            </a:r>
            <a:endParaRPr lang="zh-CN" sz="900" dirty="0"/>
          </a:p>
        </p:txBody>
      </p:sp>
      <p:sp>
        <p:nvSpPr>
          <p:cNvPr id="12" name="Text 6"/>
          <p:cNvSpPr/>
          <p:nvPr/>
        </p:nvSpPr>
        <p:spPr>
          <a:xfrm>
            <a:off x="6193408" y="2283991"/>
            <a:ext cx="2427015" cy="145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四类服务触点承接所有线下服务</a:t>
            </a:r>
            <a:endParaRPr lang="zh-CN" sz="80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55082" y="840730"/>
            <a:ext cx="2833836" cy="2833836"/>
          </a:xfrm>
          <a:prstGeom prst="rect">
            <a:avLst/>
          </a:prstGeom>
        </p:spPr>
      </p:pic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487256" y="2181113"/>
            <a:ext cx="152995" cy="152995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6091163" y="3081412"/>
            <a:ext cx="2529260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感知入口</a:t>
            </a:r>
            <a:endParaRPr lang="zh-CN" sz="900" dirty="0"/>
          </a:p>
        </p:txBody>
      </p:sp>
      <p:sp>
        <p:nvSpPr>
          <p:cNvPr id="16" name="Text 8"/>
          <p:cNvSpPr/>
          <p:nvPr/>
        </p:nvSpPr>
        <p:spPr>
          <a:xfrm>
            <a:off x="6091163" y="3279725"/>
            <a:ext cx="2529260" cy="145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终端是数据采集与服务触达的前端</a:t>
            </a:r>
            <a:endParaRPr lang="zh-CN" sz="800" dirty="0"/>
          </a:p>
        </p:txBody>
      </p:sp>
      <p:pic>
        <p:nvPicPr>
          <p:cNvPr id="17" name="Image 6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55082" y="840730"/>
            <a:ext cx="2833836" cy="2833836"/>
          </a:xfrm>
          <a:prstGeom prst="rect">
            <a:avLst/>
          </a:prstGeom>
        </p:spPr>
      </p:pic>
      <p:pic>
        <p:nvPicPr>
          <p:cNvPr id="18" name="Image 7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991360" y="3040000"/>
            <a:ext cx="152995" cy="152995"/>
          </a:xfrm>
          <a:prstGeom prst="rect">
            <a:avLst/>
          </a:prstGeom>
        </p:spPr>
      </p:pic>
      <p:sp>
        <p:nvSpPr>
          <p:cNvPr id="19" name="Text 9"/>
          <p:cNvSpPr/>
          <p:nvPr/>
        </p:nvSpPr>
        <p:spPr>
          <a:xfrm>
            <a:off x="523577" y="3081412"/>
            <a:ext cx="2529260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调度中枢</a:t>
            </a:r>
            <a:endParaRPr lang="zh-CN" sz="900" dirty="0"/>
          </a:p>
        </p:txBody>
      </p:sp>
      <p:sp>
        <p:nvSpPr>
          <p:cNvPr id="20" name="Text 10"/>
          <p:cNvSpPr/>
          <p:nvPr/>
        </p:nvSpPr>
        <p:spPr>
          <a:xfrm>
            <a:off x="523577" y="3279725"/>
            <a:ext cx="2529260" cy="145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19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平台连接所有角色，工单贯穿全过程</a:t>
            </a:r>
            <a:endParaRPr lang="zh-CN" sz="800" dirty="0"/>
          </a:p>
        </p:txBody>
      </p:sp>
      <p:pic>
        <p:nvPicPr>
          <p:cNvPr id="21" name="Image 8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55082" y="840730"/>
            <a:ext cx="2833836" cy="2833836"/>
          </a:xfrm>
          <a:prstGeom prst="rect">
            <a:avLst/>
          </a:prstGeom>
        </p:spPr>
      </p:pic>
      <p:pic>
        <p:nvPicPr>
          <p:cNvPr id="22" name="Image 9" descr="preencoded.png">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999495" y="3040000"/>
            <a:ext cx="152995" cy="152995"/>
          </a:xfrm>
          <a:prstGeom prst="rect">
            <a:avLst/>
          </a:prstGeom>
        </p:spPr>
      </p:pic>
      <p:sp>
        <p:nvSpPr>
          <p:cNvPr id="23" name="Text 11"/>
          <p:cNvSpPr/>
          <p:nvPr/>
        </p:nvSpPr>
        <p:spPr>
          <a:xfrm>
            <a:off x="523577" y="2085677"/>
            <a:ext cx="2427015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工程底线</a:t>
            </a:r>
            <a:endParaRPr lang="zh-CN" sz="900" dirty="0"/>
          </a:p>
        </p:txBody>
      </p:sp>
      <p:sp>
        <p:nvSpPr>
          <p:cNvPr id="24" name="Text 12"/>
          <p:cNvSpPr/>
          <p:nvPr/>
        </p:nvSpPr>
        <p:spPr>
          <a:xfrm>
            <a:off x="523577" y="2283991"/>
            <a:ext cx="2427015" cy="145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19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适老化设计与标准规范是工程红线</a:t>
            </a:r>
            <a:endParaRPr lang="zh-CN" sz="800" dirty="0"/>
          </a:p>
        </p:txBody>
      </p:sp>
      <p:pic>
        <p:nvPicPr>
          <p:cNvPr id="25" name="Image 10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155082" y="840730"/>
            <a:ext cx="2833836" cy="2833836"/>
          </a:xfrm>
          <a:prstGeom prst="rect">
            <a:avLst/>
          </a:prstGeom>
        </p:spPr>
      </p:pic>
      <p:pic>
        <p:nvPicPr>
          <p:cNvPr id="26" name="Image 11" descr="preencoded.png">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503600" y="2181113"/>
            <a:ext cx="152995" cy="152995"/>
          </a:xfrm>
          <a:prstGeom prst="rect">
            <a:avLst/>
          </a:prstGeom>
        </p:spPr>
      </p:pic>
      <p:sp>
        <p:nvSpPr>
          <p:cNvPr id="27" name="Text 13"/>
          <p:cNvSpPr/>
          <p:nvPr/>
        </p:nvSpPr>
        <p:spPr>
          <a:xfrm>
            <a:off x="676945" y="3854202"/>
            <a:ext cx="8400678" cy="145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一张真正有价值的养老地图，不只是标出老人和设施，而是让每一个需求都能够找到服务。</a:t>
            </a:r>
            <a:endParaRPr lang="zh-CN" sz="800" dirty="0"/>
          </a:p>
        </p:txBody>
      </p:sp>
      <p:sp>
        <p:nvSpPr>
          <p:cNvPr id="28" name="Shape 14"/>
          <p:cNvSpPr/>
          <p:nvPr/>
        </p:nvSpPr>
        <p:spPr>
          <a:xfrm>
            <a:off x="523577" y="3764384"/>
            <a:ext cx="14288" cy="325264"/>
          </a:xfrm>
          <a:prstGeom prst="roundRect">
            <a:avLst>
              <a:gd name="adj" fmla="val 49998"/>
            </a:avLst>
          </a:prstGeom>
          <a:solidFill>
            <a:srgbClr val="E851B2"/>
          </a:solidFill>
          <a:ln/>
        </p:spPr>
      </p:sp>
      <p:sp>
        <p:nvSpPr>
          <p:cNvPr id="29" name="Text 15"/>
          <p:cNvSpPr/>
          <p:nvPr/>
        </p:nvSpPr>
        <p:spPr>
          <a:xfrm>
            <a:off x="294977" y="4179466"/>
            <a:ext cx="8554045" cy="145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19000"/>
              </a:lnSpc>
              <a:buNone/>
            </a:pPr>
            <a:r>
              <a:rPr lang="zh-CN" altLang="en-US" sz="800" i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下一步：项目五 PPT-3｜企业SOP与实操指导</a:t>
            </a:r>
            <a:endParaRPr lang="zh-CN" sz="800" dirty="0"/>
          </a:p>
        </p:txBody>
      </p:sp>
      <p:sp>
        <p:nvSpPr>
          <p:cNvPr id="30" name="Shape 16"/>
          <p:cNvSpPr/>
          <p:nvPr/>
        </p:nvSpPr>
        <p:spPr>
          <a:xfrm>
            <a:off x="523577" y="4414912"/>
            <a:ext cx="8096845" cy="348407"/>
          </a:xfrm>
          <a:prstGeom prst="roundRect">
            <a:avLst>
              <a:gd name="adj" fmla="val 12329"/>
            </a:avLst>
          </a:prstGeom>
          <a:solidFill>
            <a:srgbClr val="B6D6FC"/>
          </a:solidFill>
          <a:ln/>
        </p:spPr>
      </p:sp>
      <p:pic>
        <p:nvPicPr>
          <p:cNvPr id="31" name="Image 12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5822" y="4553173"/>
            <a:ext cx="127769" cy="102245"/>
          </a:xfrm>
          <a:prstGeom prst="rect">
            <a:avLst/>
          </a:prstGeom>
        </p:spPr>
      </p:pic>
      <p:sp>
        <p:nvSpPr>
          <p:cNvPr id="32" name="Text 17"/>
          <p:cNvSpPr/>
          <p:nvPr/>
        </p:nvSpPr>
        <p:spPr>
          <a:xfrm>
            <a:off x="855836" y="4520282"/>
            <a:ext cx="8119542" cy="145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zh-CN" altLang="en-US" sz="8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出版校审提示：正式出版前需核验政策文件名称、标准编号与现行状态、地方补贴口径、案例数据来源、技术参数和产品时效性。</a:t>
            </a:r>
            <a:endParaRPr lang="zh-CN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70582"/>
            <a:ext cx="8096845" cy="2466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5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县、乡、村三级网络如何协同？</a:t>
            </a:r>
            <a:endParaRPr lang="zh-CN" sz="15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724644"/>
            <a:ext cx="209624" cy="20962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3577" y="1001390"/>
            <a:ext cx="2654201" cy="1233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县级中心</a:t>
            </a:r>
            <a:endParaRPr lang="zh-CN" sz="750" dirty="0"/>
          </a:p>
        </p:txBody>
      </p:sp>
      <p:sp>
        <p:nvSpPr>
          <p:cNvPr id="5" name="Text 2"/>
          <p:cNvSpPr/>
          <p:nvPr/>
        </p:nvSpPr>
        <p:spPr>
          <a:xfrm>
            <a:off x="523577" y="1156915"/>
            <a:ext cx="2654201" cy="22011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9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负责全县统筹和监管。汇聚全县数据，制定服务标准，审核补贴，协调重大应急事件。</a:t>
            </a:r>
            <a:endParaRPr lang="zh-CN" sz="6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44900" y="724644"/>
            <a:ext cx="209624" cy="20962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244900" y="1001390"/>
            <a:ext cx="2654201" cy="1233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乡镇区域中心</a:t>
            </a:r>
            <a:endParaRPr lang="zh-CN" sz="750" dirty="0"/>
          </a:p>
        </p:txBody>
      </p:sp>
      <p:sp>
        <p:nvSpPr>
          <p:cNvPr id="8" name="Text 4"/>
          <p:cNvSpPr/>
          <p:nvPr/>
        </p:nvSpPr>
        <p:spPr>
          <a:xfrm>
            <a:off x="3244900" y="1156915"/>
            <a:ext cx="2654201" cy="22011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9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负责辖区服务调度和资源协调。承接县级任务，统筹乡镇服务资源，辐射行政村站点。</a:t>
            </a:r>
            <a:endParaRPr lang="zh-CN" sz="6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966222" y="724644"/>
            <a:ext cx="209624" cy="20962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966222" y="1001390"/>
            <a:ext cx="2654201" cy="1233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村级服务站</a:t>
            </a:r>
            <a:endParaRPr lang="zh-CN" sz="750" dirty="0"/>
          </a:p>
        </p:txBody>
      </p:sp>
      <p:sp>
        <p:nvSpPr>
          <p:cNvPr id="11" name="Text 6"/>
          <p:cNvSpPr/>
          <p:nvPr/>
        </p:nvSpPr>
        <p:spPr>
          <a:xfrm>
            <a:off x="5966222" y="1156915"/>
            <a:ext cx="2654201" cy="22011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9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负责需求发现和末端服务。距离老人最近，熟悉本地家庭情况，协助上报复杂任务。</a:t>
            </a:r>
            <a:endParaRPr lang="zh-CN" sz="650" dirty="0"/>
          </a:p>
        </p:txBody>
      </p:sp>
      <p:sp>
        <p:nvSpPr>
          <p:cNvPr id="12" name="Text 7"/>
          <p:cNvSpPr/>
          <p:nvPr/>
        </p:nvSpPr>
        <p:spPr>
          <a:xfrm>
            <a:off x="523577" y="1457548"/>
            <a:ext cx="8096845" cy="1233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协同链路</a:t>
            </a:r>
            <a:endParaRPr lang="zh-CN" sz="7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3207" y="1661368"/>
            <a:ext cx="7837512" cy="2940993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985840" y="3895113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服务执行</a:t>
            </a:r>
            <a:endParaRPr lang="zh-CN" sz="1350" dirty="0"/>
          </a:p>
        </p:txBody>
      </p:sp>
      <p:sp>
        <p:nvSpPr>
          <p:cNvPr id="15" name="Text 9"/>
          <p:cNvSpPr/>
          <p:nvPr/>
        </p:nvSpPr>
        <p:spPr>
          <a:xfrm>
            <a:off x="5496033" y="3895113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县级监管</a:t>
            </a:r>
            <a:endParaRPr lang="zh-CN" sz="1350" dirty="0"/>
          </a:p>
        </p:txBody>
      </p:sp>
      <p:sp>
        <p:nvSpPr>
          <p:cNvPr id="16" name="Text 10"/>
          <p:cNvSpPr/>
          <p:nvPr/>
        </p:nvSpPr>
        <p:spPr>
          <a:xfrm>
            <a:off x="4014321" y="3895113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乡镇匹配</a:t>
            </a:r>
            <a:endParaRPr lang="zh-CN" sz="1350" dirty="0"/>
          </a:p>
        </p:txBody>
      </p:sp>
      <p:sp>
        <p:nvSpPr>
          <p:cNvPr id="17" name="Text 11"/>
          <p:cNvSpPr/>
          <p:nvPr/>
        </p:nvSpPr>
        <p:spPr>
          <a:xfrm>
            <a:off x="2532610" y="3895113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村级受理</a:t>
            </a:r>
            <a:endParaRPr lang="zh-CN" sz="1350" dirty="0"/>
          </a:p>
        </p:txBody>
      </p:sp>
      <p:sp>
        <p:nvSpPr>
          <p:cNvPr id="18" name="Text 12"/>
          <p:cNvSpPr/>
          <p:nvPr/>
        </p:nvSpPr>
        <p:spPr>
          <a:xfrm>
            <a:off x="1018512" y="3895113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老人提需求</a:t>
            </a:r>
            <a:endParaRPr lang="zh-CN" sz="1350" dirty="0"/>
          </a:p>
        </p:txBody>
      </p:sp>
      <p:sp>
        <p:nvSpPr>
          <p:cNvPr id="19" name="Text 13"/>
          <p:cNvSpPr/>
          <p:nvPr/>
        </p:nvSpPr>
        <p:spPr>
          <a:xfrm>
            <a:off x="523577" y="4662785"/>
            <a:ext cx="8554045" cy="1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9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三级网络不是三个孤立层级，而是共同承担需求发现、资源调度、服务执行、质量监管与数据归档的协同体系。</a:t>
            </a:r>
            <a:endParaRPr lang="zh-CN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73497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县级养老服务中心：全县服务的统筹大脑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185639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主要职能</a:t>
            </a:r>
            <a:endParaRPr lang="zh-CN" sz="1200" dirty="0"/>
          </a:p>
        </p:txBody>
      </p:sp>
      <p:sp>
        <p:nvSpPr>
          <p:cNvPr id="4" name="Shape 2"/>
          <p:cNvSpPr/>
          <p:nvPr/>
        </p:nvSpPr>
        <p:spPr>
          <a:xfrm>
            <a:off x="523577" y="1525414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49003" y="1570360"/>
            <a:ext cx="346330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全县养老服务资源统筹</a:t>
            </a:r>
            <a:endParaRPr lang="zh-CN" sz="1200" dirty="0"/>
          </a:p>
        </p:txBody>
      </p:sp>
      <p:sp>
        <p:nvSpPr>
          <p:cNvPr id="6" name="Shape 4"/>
          <p:cNvSpPr/>
          <p:nvPr/>
        </p:nvSpPr>
        <p:spPr>
          <a:xfrm>
            <a:off x="523577" y="2081733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49003" y="2126679"/>
            <a:ext cx="346330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老人基础数据库管理</a:t>
            </a:r>
            <a:endParaRPr lang="zh-CN" sz="1200" dirty="0"/>
          </a:p>
        </p:txBody>
      </p:sp>
      <p:sp>
        <p:nvSpPr>
          <p:cNvPr id="8" name="Shape 6"/>
          <p:cNvSpPr/>
          <p:nvPr/>
        </p:nvSpPr>
        <p:spPr>
          <a:xfrm>
            <a:off x="523577" y="2638053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49003" y="2682999"/>
            <a:ext cx="346330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服务标准制定与人员培训</a:t>
            </a:r>
            <a:endParaRPr lang="zh-CN" sz="1200" dirty="0"/>
          </a:p>
        </p:txBody>
      </p:sp>
      <p:sp>
        <p:nvSpPr>
          <p:cNvPr id="10" name="Shape 8"/>
          <p:cNvSpPr/>
          <p:nvPr/>
        </p:nvSpPr>
        <p:spPr>
          <a:xfrm>
            <a:off x="523577" y="3194372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49003" y="3239319"/>
            <a:ext cx="346330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服务工单监管与补贴审核</a:t>
            </a:r>
            <a:endParaRPr lang="zh-CN" sz="1200" dirty="0"/>
          </a:p>
        </p:txBody>
      </p:sp>
      <p:sp>
        <p:nvSpPr>
          <p:cNvPr id="12" name="Shape 10"/>
          <p:cNvSpPr/>
          <p:nvPr/>
        </p:nvSpPr>
        <p:spPr>
          <a:xfrm>
            <a:off x="523577" y="3750692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49003" y="3795638"/>
            <a:ext cx="346330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运营数据分析与应急指挥</a:t>
            </a:r>
            <a:endParaRPr lang="zh-CN" sz="1200" dirty="0"/>
          </a:p>
        </p:txBody>
      </p:sp>
      <p:sp>
        <p:nvSpPr>
          <p:cNvPr id="14" name="Text 12"/>
          <p:cNvSpPr/>
          <p:nvPr/>
        </p:nvSpPr>
        <p:spPr>
          <a:xfrm>
            <a:off x="4736455" y="1185639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五类中心定位</a:t>
            </a:r>
            <a:endParaRPr lang="zh-CN" sz="1200" dirty="0"/>
          </a:p>
        </p:txBody>
      </p:sp>
      <p:sp>
        <p:nvSpPr>
          <p:cNvPr id="15" name="Shape 13"/>
          <p:cNvSpPr/>
          <p:nvPr/>
        </p:nvSpPr>
        <p:spPr>
          <a:xfrm>
            <a:off x="4736455" y="1525414"/>
            <a:ext cx="1878881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872112" y="1661071"/>
            <a:ext cx="160756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资源中心</a:t>
            </a:r>
            <a:endParaRPr lang="zh-CN" sz="1200" dirty="0"/>
          </a:p>
        </p:txBody>
      </p:sp>
      <p:sp>
        <p:nvSpPr>
          <p:cNvPr id="17" name="Shape 15"/>
          <p:cNvSpPr/>
          <p:nvPr/>
        </p:nvSpPr>
        <p:spPr>
          <a:xfrm>
            <a:off x="6746230" y="1525414"/>
            <a:ext cx="1878955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881887" y="1661071"/>
            <a:ext cx="160764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数据中心</a:t>
            </a:r>
            <a:endParaRPr lang="zh-CN" sz="1200" dirty="0"/>
          </a:p>
        </p:txBody>
      </p:sp>
      <p:sp>
        <p:nvSpPr>
          <p:cNvPr id="19" name="Shape 17"/>
          <p:cNvSpPr/>
          <p:nvPr/>
        </p:nvSpPr>
        <p:spPr>
          <a:xfrm>
            <a:off x="4736455" y="2120131"/>
            <a:ext cx="1878881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872112" y="2255788"/>
            <a:ext cx="160756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调度中心</a:t>
            </a:r>
            <a:endParaRPr lang="zh-CN" sz="1200" dirty="0"/>
          </a:p>
        </p:txBody>
      </p:sp>
      <p:sp>
        <p:nvSpPr>
          <p:cNvPr id="21" name="Shape 19"/>
          <p:cNvSpPr/>
          <p:nvPr/>
        </p:nvSpPr>
        <p:spPr>
          <a:xfrm>
            <a:off x="6746230" y="2120131"/>
            <a:ext cx="1878955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881887" y="2255788"/>
            <a:ext cx="160764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监管中心</a:t>
            </a:r>
            <a:endParaRPr lang="zh-CN" sz="1200" dirty="0"/>
          </a:p>
        </p:txBody>
      </p:sp>
      <p:sp>
        <p:nvSpPr>
          <p:cNvPr id="23" name="Shape 21"/>
          <p:cNvSpPr/>
          <p:nvPr/>
        </p:nvSpPr>
        <p:spPr>
          <a:xfrm>
            <a:off x="4736455" y="2714848"/>
            <a:ext cx="3888730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872112" y="2850505"/>
            <a:ext cx="361741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培训中心</a:t>
            </a:r>
            <a:endParaRPr lang="zh-CN" sz="1200" dirty="0"/>
          </a:p>
        </p:txBody>
      </p:sp>
      <p:sp>
        <p:nvSpPr>
          <p:cNvPr id="25" name="Text 23"/>
          <p:cNvSpPr/>
          <p:nvPr/>
        </p:nvSpPr>
        <p:spPr>
          <a:xfrm>
            <a:off x="4736455" y="3325937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典型功能空间</a:t>
            </a:r>
            <a:endParaRPr lang="zh-CN" sz="1200" dirty="0"/>
          </a:p>
        </p:txBody>
      </p:sp>
      <p:sp>
        <p:nvSpPr>
          <p:cNvPr id="26" name="Text 24"/>
          <p:cNvSpPr/>
          <p:nvPr/>
        </p:nvSpPr>
        <p:spPr>
          <a:xfrm>
            <a:off x="4736455" y="3649340"/>
            <a:ext cx="3888730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综合服务大厅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数据指挥中心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评估与培训空间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康复与服务示范区</a:t>
            </a:r>
            <a:endParaRPr lang="zh-CN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180356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乡镇区域养老服务中心：承上启下的服务枢纽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827088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乡镇区域中心是县域养老服务体系中最关键的中间层。县级平台距离老人较远，村级站服务能力有限，乡镇中心负责将平台能力转化为区域服务能力。</a:t>
            </a:r>
            <a:endParaRPr lang="zh-CN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2393156"/>
            <a:ext cx="327273" cy="32727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14487" y="2393156"/>
            <a:ext cx="209892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承接县级平台任务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1014487" y="2664172"/>
            <a:ext cx="2098923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统筹辖区养老资源，协调村级服务站，调度上门服务人员，完成任务分解与落地执行。</a:t>
            </a:r>
            <a:endParaRPr lang="zh-CN" sz="10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77046" y="2393156"/>
            <a:ext cx="327273" cy="32727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767956" y="2393156"/>
            <a:ext cx="209892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提供日间照料与助餐</a:t>
            </a:r>
            <a:endParaRPr lang="zh-CN" sz="1200" dirty="0"/>
          </a:p>
        </p:txBody>
      </p:sp>
      <p:sp>
        <p:nvSpPr>
          <p:cNvPr id="9" name="Text 5"/>
          <p:cNvSpPr/>
          <p:nvPr/>
        </p:nvSpPr>
        <p:spPr>
          <a:xfrm>
            <a:off x="3767956" y="2664172"/>
            <a:ext cx="2098923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组织助餐和配送，提供短期托养，开展健康监测和康复服务，满足辖区老人日常需求。</a:t>
            </a:r>
            <a:endParaRPr lang="zh-CN" sz="10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30516" y="2393156"/>
            <a:ext cx="327273" cy="32727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521425" y="2393156"/>
            <a:ext cx="20989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处理一般性应急事件</a:t>
            </a:r>
            <a:endParaRPr lang="zh-CN" sz="1200" dirty="0"/>
          </a:p>
        </p:txBody>
      </p:sp>
      <p:sp>
        <p:nvSpPr>
          <p:cNvPr id="12" name="Text 7"/>
          <p:cNvSpPr/>
          <p:nvPr/>
        </p:nvSpPr>
        <p:spPr>
          <a:xfrm>
            <a:off x="6521425" y="2664172"/>
            <a:ext cx="2098997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处理辖区常见紧急事件，协调乡镇卫生院和社区医生，必要时上报县级平台协调。</a:t>
            </a:r>
            <a:endParaRPr lang="zh-CN" sz="1000" dirty="0"/>
          </a:p>
        </p:txBody>
      </p:sp>
      <p:sp>
        <p:nvSpPr>
          <p:cNvPr id="13" name="Shape 8"/>
          <p:cNvSpPr/>
          <p:nvPr/>
        </p:nvSpPr>
        <p:spPr>
          <a:xfrm>
            <a:off x="523577" y="3439641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9D2EB"/>
          </a:solidFill>
          <a:ln/>
        </p:spPr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4472" y="3626718"/>
            <a:ext cx="163637" cy="130894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949003" y="3603203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乡镇中心连接多个行政村和村级服务站，承担食堂、日间照料、康复、调度和健康监测的综合职能。</a:t>
            </a:r>
            <a:endParaRPr lang="zh-CN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56605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村级养老服务站：打通服务最后一公里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168747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主要职能</a:t>
            </a:r>
            <a:endParaRPr lang="zh-CN" sz="12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72691" y="1512615"/>
            <a:ext cx="196304" cy="19630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49003" y="1508522"/>
            <a:ext cx="346330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发现老人需求，协助申请服务</a:t>
            </a:r>
            <a:endParaRPr lang="zh-CN" sz="12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2691" y="2171179"/>
            <a:ext cx="196304" cy="19630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49003" y="2167086"/>
            <a:ext cx="346330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提供基础助餐，组织文娱活动</a:t>
            </a:r>
            <a:endParaRPr lang="zh-CN" sz="12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2691" y="2829744"/>
            <a:ext cx="196304" cy="196304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949003" y="2825651"/>
            <a:ext cx="346330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提供健康自测设备，协助紧急呼叫</a:t>
            </a:r>
            <a:endParaRPr lang="zh-CN" sz="12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2691" y="3488308"/>
            <a:ext cx="196304" cy="19630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49003" y="3484215"/>
            <a:ext cx="346330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对接志愿服务，协助上门签到</a:t>
            </a:r>
            <a:endParaRPr lang="zh-CN" sz="1200" dirty="0"/>
          </a:p>
        </p:txBody>
      </p:sp>
      <p:pic>
        <p:nvPicPr>
          <p:cNvPr id="12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2691" y="4146872"/>
            <a:ext cx="196304" cy="196304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949003" y="4142780"/>
            <a:ext cx="346330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反馈老人状态变化</a:t>
            </a:r>
            <a:endParaRPr lang="zh-CN" sz="1200" dirty="0"/>
          </a:p>
        </p:txBody>
      </p:sp>
      <p:sp>
        <p:nvSpPr>
          <p:cNvPr id="14" name="Text 7"/>
          <p:cNvSpPr/>
          <p:nvPr/>
        </p:nvSpPr>
        <p:spPr>
          <a:xfrm>
            <a:off x="4736455" y="1168747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优势与局限</a:t>
            </a:r>
            <a:endParaRPr lang="zh-CN" sz="1200" dirty="0"/>
          </a:p>
        </p:txBody>
      </p:sp>
      <p:sp>
        <p:nvSpPr>
          <p:cNvPr id="15" name="Text 8"/>
          <p:cNvSpPr/>
          <p:nvPr/>
        </p:nvSpPr>
        <p:spPr>
          <a:xfrm>
            <a:off x="4736455" y="1413570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核心优势</a:t>
            </a:r>
            <a:endParaRPr lang="zh-CN" sz="1200" dirty="0"/>
          </a:p>
        </p:txBody>
      </p:sp>
      <p:sp>
        <p:nvSpPr>
          <p:cNvPr id="16" name="Text 9"/>
          <p:cNvSpPr/>
          <p:nvPr/>
        </p:nvSpPr>
        <p:spPr>
          <a:xfrm>
            <a:off x="4736455" y="1736973"/>
            <a:ext cx="3888730" cy="4645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距离老人近，熟悉本地家庭情况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能发现平台数据无法发现的问题</a:t>
            </a:r>
            <a:endParaRPr lang="zh-CN" sz="1000" dirty="0"/>
          </a:p>
        </p:txBody>
      </p:sp>
      <p:sp>
        <p:nvSpPr>
          <p:cNvPr id="17" name="Text 10"/>
          <p:cNvSpPr/>
          <p:nvPr/>
        </p:nvSpPr>
        <p:spPr>
          <a:xfrm>
            <a:off x="4736455" y="2332434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现实局限</a:t>
            </a:r>
            <a:endParaRPr lang="zh-CN" sz="1200" dirty="0"/>
          </a:p>
        </p:txBody>
      </p:sp>
      <p:sp>
        <p:nvSpPr>
          <p:cNvPr id="18" name="Text 11"/>
          <p:cNvSpPr/>
          <p:nvPr/>
        </p:nvSpPr>
        <p:spPr>
          <a:xfrm>
            <a:off x="4736455" y="2655838"/>
            <a:ext cx="3888730" cy="7197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服务量较小，专业人员不足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运营成本相对较高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复杂服务需要乡镇中心支援</a:t>
            </a:r>
            <a:endParaRPr lang="zh-CN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768772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三级网络中流动的不只是数据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415504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县、乡、村三级网络不仅是行政层级结构，更是五类要素持续流动的服务载体。系统设计必须确保五类流程共用同一老人身份与工单编号，并按角色控制信息可见范围。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1981572"/>
            <a:ext cx="8096845" cy="1722388"/>
          </a:xfrm>
          <a:prstGeom prst="roundRect">
            <a:avLst>
              <a:gd name="adj" fmla="val 3192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28340" y="1986335"/>
            <a:ext cx="2695724" cy="961132"/>
          </a:xfrm>
          <a:custGeom>
            <a:avLst/>
            <a:gdLst/>
            <a:ahLst/>
            <a:cxnLst/>
            <a:rect l="l" t="t" r="r" b="b"/>
            <a:pathLst>
              <a:path w="2695724" h="961132">
                <a:moveTo>
                  <a:pt x="45819" y="0"/>
                </a:moveTo>
                <a:lnTo>
                  <a:pt x="2695724" y="0"/>
                </a:lnTo>
                <a:lnTo>
                  <a:pt x="2695724" y="961132"/>
                </a:lnTo>
                <a:lnTo>
                  <a:pt x="0" y="961132"/>
                </a:lnTo>
                <a:lnTo>
                  <a:pt x="0" y="45819"/>
                </a:lnTo>
                <a:arcTo hR="45819" wR="45819" stAng="10800000" swAng="5400000"/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6" name="Text 4"/>
          <p:cNvSpPr/>
          <p:nvPr/>
        </p:nvSpPr>
        <p:spPr>
          <a:xfrm>
            <a:off x="659234" y="2117229"/>
            <a:ext cx="2433935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📊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数据流</a:t>
            </a:r>
            <a:endParaRPr lang="zh-CN" sz="1200" dirty="0"/>
          </a:p>
        </p:txBody>
      </p:sp>
      <p:sp>
        <p:nvSpPr>
          <p:cNvPr id="7" name="Text 5"/>
          <p:cNvSpPr/>
          <p:nvPr/>
        </p:nvSpPr>
        <p:spPr>
          <a:xfrm>
            <a:off x="659234" y="2397770"/>
            <a:ext cx="243393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老人档案、健康数据、服务记录和评价数据在三级之间实时同步。</a:t>
            </a:r>
            <a:endParaRPr lang="zh-CN" sz="1000" dirty="0"/>
          </a:p>
        </p:txBody>
      </p:sp>
      <p:sp>
        <p:nvSpPr>
          <p:cNvPr id="8" name="Shape 6"/>
          <p:cNvSpPr/>
          <p:nvPr/>
        </p:nvSpPr>
        <p:spPr>
          <a:xfrm>
            <a:off x="3224064" y="1986335"/>
            <a:ext cx="2695798" cy="961132"/>
          </a:xfrm>
          <a:prstGeom prst="rect">
            <a:avLst/>
          </a:prstGeom>
          <a:solidFill>
            <a:srgbClr val="F9D2EB"/>
          </a:solidFill>
          <a:ln/>
        </p:spPr>
      </p:sp>
      <p:sp>
        <p:nvSpPr>
          <p:cNvPr id="9" name="Shape 7"/>
          <p:cNvSpPr/>
          <p:nvPr/>
        </p:nvSpPr>
        <p:spPr>
          <a:xfrm>
            <a:off x="3224064" y="1986335"/>
            <a:ext cx="14288" cy="961132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0" name="Text 8"/>
          <p:cNvSpPr/>
          <p:nvPr/>
        </p:nvSpPr>
        <p:spPr>
          <a:xfrm>
            <a:off x="3354958" y="2117229"/>
            <a:ext cx="2434010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📋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工单流</a:t>
            </a:r>
            <a:endParaRPr lang="zh-CN" sz="1200" dirty="0"/>
          </a:p>
        </p:txBody>
      </p:sp>
      <p:sp>
        <p:nvSpPr>
          <p:cNvPr id="11" name="Text 9"/>
          <p:cNvSpPr/>
          <p:nvPr/>
        </p:nvSpPr>
        <p:spPr>
          <a:xfrm>
            <a:off x="3354958" y="2397770"/>
            <a:ext cx="2434010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申请、审核、派单、执行、完成和归档贯穿全过程，状态实时可见。</a:t>
            </a:r>
            <a:endParaRPr lang="zh-CN" sz="1000" dirty="0"/>
          </a:p>
        </p:txBody>
      </p:sp>
      <p:sp>
        <p:nvSpPr>
          <p:cNvPr id="12" name="Shape 10"/>
          <p:cNvSpPr/>
          <p:nvPr/>
        </p:nvSpPr>
        <p:spPr>
          <a:xfrm>
            <a:off x="5919862" y="1986335"/>
            <a:ext cx="2695798" cy="961132"/>
          </a:xfrm>
          <a:custGeom>
            <a:avLst/>
            <a:gdLst/>
            <a:ahLst/>
            <a:cxnLst/>
            <a:rect l="l" t="t" r="r" b="b"/>
            <a:pathLst>
              <a:path w="2695798" h="961132">
                <a:moveTo>
                  <a:pt x="0" y="0"/>
                </a:moveTo>
                <a:lnTo>
                  <a:pt x="2649979" y="0"/>
                </a:lnTo>
                <a:arcTo hR="45819" wR="45819" stAng="16200000" swAng="5400000"/>
                <a:lnTo>
                  <a:pt x="2695798" y="961132"/>
                </a:lnTo>
                <a:lnTo>
                  <a:pt x="0" y="961132"/>
                </a:lnTo>
                <a:lnTo>
                  <a:pt x="0" y="0"/>
                </a:lnTo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13" name="Shape 11"/>
          <p:cNvSpPr/>
          <p:nvPr/>
        </p:nvSpPr>
        <p:spPr>
          <a:xfrm>
            <a:off x="5919862" y="1986335"/>
            <a:ext cx="14288" cy="961132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4" name="Text 12"/>
          <p:cNvSpPr/>
          <p:nvPr/>
        </p:nvSpPr>
        <p:spPr>
          <a:xfrm>
            <a:off x="6050756" y="2117229"/>
            <a:ext cx="2434010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👥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人员流</a:t>
            </a:r>
            <a:endParaRPr lang="zh-CN" sz="1200" dirty="0"/>
          </a:p>
        </p:txBody>
      </p:sp>
      <p:sp>
        <p:nvSpPr>
          <p:cNvPr id="15" name="Text 13"/>
          <p:cNvSpPr/>
          <p:nvPr/>
        </p:nvSpPr>
        <p:spPr>
          <a:xfrm>
            <a:off x="6050756" y="2397770"/>
            <a:ext cx="2434010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护理人员、家政人员、志愿者、社区医生和管理人员跨层级协同调度。</a:t>
            </a:r>
            <a:endParaRPr lang="zh-CN" sz="1000" dirty="0"/>
          </a:p>
        </p:txBody>
      </p:sp>
      <p:sp>
        <p:nvSpPr>
          <p:cNvPr id="16" name="Shape 14"/>
          <p:cNvSpPr/>
          <p:nvPr/>
        </p:nvSpPr>
        <p:spPr>
          <a:xfrm>
            <a:off x="528340" y="2947467"/>
            <a:ext cx="4043660" cy="751731"/>
          </a:xfrm>
          <a:custGeom>
            <a:avLst/>
            <a:gdLst/>
            <a:ahLst/>
            <a:cxnLst/>
            <a:rect l="l" t="t" r="r" b="b"/>
            <a:pathLst>
              <a:path w="4043660" h="751731">
                <a:moveTo>
                  <a:pt x="0" y="0"/>
                </a:moveTo>
                <a:lnTo>
                  <a:pt x="4043660" y="0"/>
                </a:lnTo>
                <a:lnTo>
                  <a:pt x="4043660" y="751731"/>
                </a:lnTo>
                <a:lnTo>
                  <a:pt x="45819" y="751731"/>
                </a:lnTo>
                <a:arcTo hR="45819" wR="45819" stAng="5400000" swAng="5400000"/>
                <a:lnTo>
                  <a:pt x="0" y="0"/>
                </a:lnTo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17" name="Shape 15"/>
          <p:cNvSpPr/>
          <p:nvPr/>
        </p:nvSpPr>
        <p:spPr>
          <a:xfrm>
            <a:off x="528340" y="2947467"/>
            <a:ext cx="4043660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8" name="Text 16"/>
          <p:cNvSpPr/>
          <p:nvPr/>
        </p:nvSpPr>
        <p:spPr>
          <a:xfrm>
            <a:off x="659234" y="3078361"/>
            <a:ext cx="3781871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🚐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资源流</a:t>
            </a:r>
            <a:endParaRPr lang="zh-CN" sz="1200" dirty="0"/>
          </a:p>
        </p:txBody>
      </p:sp>
      <p:sp>
        <p:nvSpPr>
          <p:cNvPr id="19" name="Text 17"/>
          <p:cNvSpPr/>
          <p:nvPr/>
        </p:nvSpPr>
        <p:spPr>
          <a:xfrm>
            <a:off x="659234" y="3358902"/>
            <a:ext cx="378187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餐食、康复设备、服务工具和车辆按需调配，跨区域协调。</a:t>
            </a:r>
            <a:endParaRPr lang="zh-CN" sz="1000" dirty="0"/>
          </a:p>
        </p:txBody>
      </p:sp>
      <p:sp>
        <p:nvSpPr>
          <p:cNvPr id="20" name="Shape 18"/>
          <p:cNvSpPr/>
          <p:nvPr/>
        </p:nvSpPr>
        <p:spPr>
          <a:xfrm>
            <a:off x="4572000" y="2947467"/>
            <a:ext cx="4043660" cy="751731"/>
          </a:xfrm>
          <a:custGeom>
            <a:avLst/>
            <a:gdLst/>
            <a:ahLst/>
            <a:cxnLst/>
            <a:rect l="l" t="t" r="r" b="b"/>
            <a:pathLst>
              <a:path w="4043660" h="751731">
                <a:moveTo>
                  <a:pt x="0" y="0"/>
                </a:moveTo>
                <a:lnTo>
                  <a:pt x="4043660" y="0"/>
                </a:lnTo>
                <a:lnTo>
                  <a:pt x="4043660" y="705912"/>
                </a:lnTo>
                <a:arcTo hR="45819" wR="45819" stAng="0" swAng="5400000"/>
                <a:lnTo>
                  <a:pt x="0" y="751731"/>
                </a:lnTo>
                <a:lnTo>
                  <a:pt x="0" y="0"/>
                </a:lnTo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0" y="2947467"/>
            <a:ext cx="14288" cy="751731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22" name="Shape 20"/>
          <p:cNvSpPr/>
          <p:nvPr/>
        </p:nvSpPr>
        <p:spPr>
          <a:xfrm>
            <a:off x="4572000" y="2947467"/>
            <a:ext cx="4043660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23" name="Text 21"/>
          <p:cNvSpPr/>
          <p:nvPr/>
        </p:nvSpPr>
        <p:spPr>
          <a:xfrm>
            <a:off x="4702894" y="3078361"/>
            <a:ext cx="3781871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💰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资金流</a:t>
            </a:r>
            <a:endParaRPr lang="zh-CN" sz="1200" dirty="0"/>
          </a:p>
        </p:txBody>
      </p:sp>
      <p:sp>
        <p:nvSpPr>
          <p:cNvPr id="24" name="Text 22"/>
          <p:cNvSpPr/>
          <p:nvPr/>
        </p:nvSpPr>
        <p:spPr>
          <a:xfrm>
            <a:off x="4702894" y="3358902"/>
            <a:ext cx="378187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补贴资格、服务核销、运营结算和监管审计形成完整链路。</a:t>
            </a:r>
            <a:endParaRPr lang="zh-CN" sz="1000" dirty="0"/>
          </a:p>
        </p:txBody>
      </p:sp>
      <p:sp>
        <p:nvSpPr>
          <p:cNvPr id="25" name="Shape 23"/>
          <p:cNvSpPr/>
          <p:nvPr/>
        </p:nvSpPr>
        <p:spPr>
          <a:xfrm>
            <a:off x="523577" y="3851225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9D2EB"/>
          </a:solidFill>
          <a:ln/>
        </p:spPr>
      </p:sp>
      <p:pic>
        <p:nvPicPr>
          <p:cNvPr id="2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4472" y="4038302"/>
            <a:ext cx="163637" cy="130894"/>
          </a:xfrm>
          <a:prstGeom prst="rect">
            <a:avLst/>
          </a:prstGeom>
        </p:spPr>
      </p:pic>
      <p:sp>
        <p:nvSpPr>
          <p:cNvPr id="27" name="Text 24"/>
          <p:cNvSpPr/>
          <p:nvPr/>
        </p:nvSpPr>
        <p:spPr>
          <a:xfrm>
            <a:off x="949003" y="4014788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设计原则：五类流程使用同一老人身份；同一服务工单贯穿全过程；各层级只能看到与其职责匹配的信息。</a:t>
            </a:r>
            <a:endParaRPr lang="zh-CN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2026-08-01T08:58:35Z</dcterms:created>
  <dcterms:modified xsi:type="dcterms:W3CDTF">2026-08-01T08:58:35Z</dcterms:modified>
</cp:coreProperties>
</file>