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notesMasterIdLst>
    <p:notesMasterId r:id="rId42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Relationship Id="rId4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1.png"/><Relationship Id="rId4" Type="http://schemas.openxmlformats.org/officeDocument/2006/relationships/image" Target="../media/image-11-2.svg"/><Relationship Id="rId5" Type="http://schemas.openxmlformats.org/officeDocument/2006/relationships/image" Target="../media/image-11-1.png"/><Relationship Id="rId6" Type="http://schemas.openxmlformats.org/officeDocument/2006/relationships/image" Target="../media/image-11-2.svg"/><Relationship Id="rId7" Type="http://schemas.openxmlformats.org/officeDocument/2006/relationships/image" Target="../media/image-11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1.png"/><Relationship Id="rId4" Type="http://schemas.openxmlformats.org/officeDocument/2006/relationships/image" Target="../media/image-20-2.svg"/><Relationship Id="rId5" Type="http://schemas.openxmlformats.org/officeDocument/2006/relationships/image" Target="../media/image-20-1.png"/><Relationship Id="rId6" Type="http://schemas.openxmlformats.org/officeDocument/2006/relationships/image" Target="../media/image-20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3.png"/><Relationship Id="rId4" Type="http://schemas.openxmlformats.org/officeDocument/2006/relationships/image" Target="../media/image-26-4.svg"/><Relationship Id="rId5" Type="http://schemas.openxmlformats.org/officeDocument/2006/relationships/image" Target="../media/image-26-5.png"/><Relationship Id="rId6" Type="http://schemas.openxmlformats.org/officeDocument/2006/relationships/image" Target="../media/image-26-6.svg"/><Relationship Id="rId7" Type="http://schemas.openxmlformats.org/officeDocument/2006/relationships/image" Target="../media/image-26-7.png"/><Relationship Id="rId8" Type="http://schemas.openxmlformats.org/officeDocument/2006/relationships/image" Target="../media/image-26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svg"/><Relationship Id="rId3" Type="http://schemas.openxmlformats.org/officeDocument/2006/relationships/image" Target="../media/image-32-3.png"/><Relationship Id="rId4" Type="http://schemas.openxmlformats.org/officeDocument/2006/relationships/image" Target="../media/image-32-4.svg"/><Relationship Id="rId5" Type="http://schemas.openxmlformats.org/officeDocument/2006/relationships/image" Target="../media/image-32-5.png"/><Relationship Id="rId6" Type="http://schemas.openxmlformats.org/officeDocument/2006/relationships/image" Target="../media/image-32-6.svg"/><Relationship Id="rId7" Type="http://schemas.openxmlformats.org/officeDocument/2006/relationships/image" Target="../media/image-32-7.png"/><Relationship Id="rId8" Type="http://schemas.openxmlformats.org/officeDocument/2006/relationships/image" Target="../media/image-32-8.svg"/><Relationship Id="rId9" Type="http://schemas.openxmlformats.org/officeDocument/2006/relationships/image" Target="../media/image-32-9.png"/><Relationship Id="rId10" Type="http://schemas.openxmlformats.org/officeDocument/2006/relationships/image" Target="../media/image-32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053977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县域智慧养老项目五阶段工程实战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491234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项目五｜企业SOP与实操指导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88004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《人工智能养老产品系统设计与工程交付》教材配套课件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7736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现场记录要形成可分析的数据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2409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走访不是拍照，每个站点的记录必须结构化、可追溯，形成完整的站点档案，支持后续GIS标注和服务网络分析。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080766"/>
            <a:ext cx="4077295" cy="1985293"/>
          </a:xfrm>
          <a:prstGeom prst="roundRect">
            <a:avLst>
              <a:gd name="adj" fmla="val 474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21166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每个站点必须记录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535064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站点名称与位置坐标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服务类型与服务半径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服务人数与人员配置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设备情况与空间照片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主要问题与老人反馈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运营数据与改造建议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21166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数据整理方式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535064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按站点建立独立档案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按服务类型与乡镇分组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用地图标注坐标位置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用表格统计服务数量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用标签整理服务痛点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1354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调研中的安全和伦理边界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60277"/>
            <a:ext cx="2611636" cy="13989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25909" y="2005459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尊重老人权利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725909" y="2276475"/>
            <a:ext cx="2264122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不强迫回答，不打扰休息，不公开隐私，不拍摄老人正脸（除非获得明确同意），不随意记录身份证、电话等敏感信息。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860277"/>
            <a:ext cx="2611710" cy="13989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68439" y="2005459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数据安全管理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468439" y="2276475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高风险信息只反馈给授权人员，调研数据须加密存储，不得擅自传播或用于非教学目的。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860277"/>
            <a:ext cx="2611710" cy="13989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1044" y="2005459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团队人身安全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211044" y="2276475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至少两人一组行动，注意交通安全。偏远区域须提前报备，访谈时间不宜过长，老人疲劳时及时停止。</a:t>
            </a:r>
            <a:endParaRPr lang="zh-CN" sz="1000" dirty="0"/>
          </a:p>
        </p:txBody>
      </p:sp>
      <p:sp>
        <p:nvSpPr>
          <p:cNvPr id="12" name="Shape 7"/>
          <p:cNvSpPr/>
          <p:nvPr/>
        </p:nvSpPr>
        <p:spPr>
          <a:xfrm>
            <a:off x="523577" y="3406527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FB3B4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593604"/>
            <a:ext cx="163637" cy="13089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9003" y="3570089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调研红线：任何情况下不得强制采集老人信息，不得将调研数据用于商业分析或对外公开。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884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调研报告应该怎么写？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0062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报告结构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324026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调研背景与对象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调研方法与走访路线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现状分析与需求分析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问题诊断与机会识别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站点档案与问卷统计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访谈摘要与设计建议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869728"/>
            <a:ext cx="4077295" cy="1985293"/>
          </a:xfrm>
          <a:prstGeom prst="roundRect">
            <a:avLst>
              <a:gd name="adj" fmla="val 47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200062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质量标准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324026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数据真实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：来自第一手记录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可追溯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：每个结论有对应证据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图表清楚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：关键数据可视化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建议可转化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：能直接转为设计任务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问题与证据对应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：不主观推断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从调研结论到需求清单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原始调研材料需经过系统转化，形成各类需求清单，并判断优先级，为下一阶段概念设计提供明确依据。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0239" y="733202"/>
            <a:ext cx="7223522" cy="39472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912779" y="2589414"/>
            <a:ext cx="1673748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原始调研材料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6139276" y="2563732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需求分类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74608" y="2572082"/>
            <a:ext cx="167374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顶层输出</a:t>
            </a:r>
            <a:endParaRPr lang="zh-CN" sz="1350" dirty="0"/>
          </a:p>
        </p:txBody>
      </p:sp>
      <p:sp>
        <p:nvSpPr>
          <p:cNvPr id="8" name="Shape 5"/>
          <p:cNvSpPr/>
          <p:nvPr/>
        </p:nvSpPr>
        <p:spPr>
          <a:xfrm>
            <a:off x="523577" y="4717182"/>
            <a:ext cx="1999655" cy="236562"/>
          </a:xfrm>
          <a:prstGeom prst="roundRect">
            <a:avLst>
              <a:gd name="adj" fmla="val 116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93750" y="4787354"/>
            <a:ext cx="185931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优先考量：影响安全</a:t>
            </a:r>
            <a:endParaRPr lang="zh-CN" sz="600" dirty="0"/>
          </a:p>
        </p:txBody>
      </p:sp>
      <p:sp>
        <p:nvSpPr>
          <p:cNvPr id="10" name="Shape 7"/>
          <p:cNvSpPr/>
          <p:nvPr/>
        </p:nvSpPr>
        <p:spPr>
          <a:xfrm>
            <a:off x="2555900" y="4717182"/>
            <a:ext cx="1999729" cy="236562"/>
          </a:xfrm>
          <a:prstGeom prst="roundRect">
            <a:avLst>
              <a:gd name="adj" fmla="val 116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626072" y="4787354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优先考量：可达性</a:t>
            </a:r>
            <a:endParaRPr lang="zh-CN" sz="600" dirty="0"/>
          </a:p>
        </p:txBody>
      </p:sp>
      <p:sp>
        <p:nvSpPr>
          <p:cNvPr id="12" name="Shape 9"/>
          <p:cNvSpPr/>
          <p:nvPr/>
        </p:nvSpPr>
        <p:spPr>
          <a:xfrm>
            <a:off x="4588297" y="4717182"/>
            <a:ext cx="1999729" cy="236562"/>
          </a:xfrm>
          <a:prstGeom prst="roundRect">
            <a:avLst>
              <a:gd name="adj" fmla="val 116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58469" y="4787354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优先考量：高频服务</a:t>
            </a:r>
            <a:endParaRPr lang="zh-CN" sz="600" dirty="0"/>
          </a:p>
        </p:txBody>
      </p:sp>
      <p:sp>
        <p:nvSpPr>
          <p:cNvPr id="14" name="Shape 11"/>
          <p:cNvSpPr/>
          <p:nvPr/>
        </p:nvSpPr>
        <p:spPr>
          <a:xfrm>
            <a:off x="6620694" y="4717182"/>
            <a:ext cx="1999729" cy="236562"/>
          </a:xfrm>
          <a:prstGeom prst="roundRect">
            <a:avLst>
              <a:gd name="adj" fmla="val 116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690866" y="4787354"/>
            <a:ext cx="18593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优先考量：运营成本</a:t>
            </a:r>
            <a:endParaRPr lang="zh-CN" sz="600" dirty="0"/>
          </a:p>
        </p:txBody>
      </p:sp>
      <p:sp>
        <p:nvSpPr>
          <p:cNvPr id="16" name="Shape 13"/>
          <p:cNvSpPr/>
          <p:nvPr/>
        </p:nvSpPr>
        <p:spPr>
          <a:xfrm>
            <a:off x="523577" y="4986412"/>
            <a:ext cx="8096845" cy="236562"/>
          </a:xfrm>
          <a:prstGeom prst="roundRect">
            <a:avLst>
              <a:gd name="adj" fmla="val 116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93750" y="5056584"/>
            <a:ext cx="795650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优先考量：政策监管</a:t>
            </a:r>
            <a:endParaRPr lang="zh-CN" sz="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95734"/>
            <a:ext cx="4667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阶段二：从需求进入服务网络规划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3952577" y="894383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概念设计阶段以调研报告为输入，完成服务网络规划、触点选址、三级网络拓扑与系统架构草图，并通过第一次概念验收。</a:t>
            </a:r>
            <a:endParaRPr lang="zh-CN" sz="900" dirty="0"/>
          </a:p>
        </p:txBody>
      </p:sp>
      <p:sp>
        <p:nvSpPr>
          <p:cNvPr id="5" name="Text 2"/>
          <p:cNvSpPr/>
          <p:nvPr/>
        </p:nvSpPr>
        <p:spPr>
          <a:xfrm>
            <a:off x="3952577" y="1363861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3952577" y="1547664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4"/>
          <p:cNvSpPr/>
          <p:nvPr/>
        </p:nvSpPr>
        <p:spPr>
          <a:xfrm>
            <a:off x="3952577" y="1634505"/>
            <a:ext cx="466784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服务网络规划与触点选址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3952577" y="1868165"/>
            <a:ext cx="46678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基于老人分布和设施现状，生成候选选址</a:t>
            </a:r>
            <a:endParaRPr lang="zh-CN" sz="900" dirty="0"/>
          </a:p>
        </p:txBody>
      </p:sp>
      <p:sp>
        <p:nvSpPr>
          <p:cNvPr id="9" name="Text 6"/>
          <p:cNvSpPr/>
          <p:nvPr/>
        </p:nvSpPr>
        <p:spPr>
          <a:xfrm>
            <a:off x="3952577" y="2235771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3952577" y="2419573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8"/>
          <p:cNvSpPr/>
          <p:nvPr/>
        </p:nvSpPr>
        <p:spPr>
          <a:xfrm>
            <a:off x="3952577" y="2506414"/>
            <a:ext cx="466784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三级网络拓扑与覆盖分析</a:t>
            </a:r>
            <a:endParaRPr lang="zh-CN" sz="1050" dirty="0"/>
          </a:p>
        </p:txBody>
      </p:sp>
      <p:sp>
        <p:nvSpPr>
          <p:cNvPr id="12" name="Text 9"/>
          <p:cNvSpPr/>
          <p:nvPr/>
        </p:nvSpPr>
        <p:spPr>
          <a:xfrm>
            <a:off x="3952577" y="2740075"/>
            <a:ext cx="46678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绘制县—乡—村三级架构，计算服务覆盖率</a:t>
            </a:r>
            <a:endParaRPr lang="zh-CN" sz="900" dirty="0"/>
          </a:p>
        </p:txBody>
      </p:sp>
      <p:sp>
        <p:nvSpPr>
          <p:cNvPr id="13" name="Text 10"/>
          <p:cNvSpPr/>
          <p:nvPr/>
        </p:nvSpPr>
        <p:spPr>
          <a:xfrm>
            <a:off x="3952577" y="3107680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3952577" y="3291483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2"/>
          <p:cNvSpPr/>
          <p:nvPr/>
        </p:nvSpPr>
        <p:spPr>
          <a:xfrm>
            <a:off x="3952577" y="3378324"/>
            <a:ext cx="466784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系统架构草图与方案比选</a:t>
            </a:r>
            <a:endParaRPr lang="zh-CN" sz="1050" dirty="0"/>
          </a:p>
        </p:txBody>
      </p:sp>
      <p:sp>
        <p:nvSpPr>
          <p:cNvPr id="16" name="Text 13"/>
          <p:cNvSpPr/>
          <p:nvPr/>
        </p:nvSpPr>
        <p:spPr>
          <a:xfrm>
            <a:off x="3952577" y="3611984"/>
            <a:ext cx="46678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完成至少2套方案比选，明确数据流向</a:t>
            </a:r>
            <a:endParaRPr lang="zh-CN" sz="900" dirty="0"/>
          </a:p>
        </p:txBody>
      </p:sp>
      <p:sp>
        <p:nvSpPr>
          <p:cNvPr id="17" name="Text 14"/>
          <p:cNvSpPr/>
          <p:nvPr/>
        </p:nvSpPr>
        <p:spPr>
          <a:xfrm>
            <a:off x="3952577" y="3979590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3952577" y="4163392"/>
            <a:ext cx="4667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6"/>
          <p:cNvSpPr/>
          <p:nvPr/>
        </p:nvSpPr>
        <p:spPr>
          <a:xfrm>
            <a:off x="3952577" y="4250234"/>
            <a:ext cx="466784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第一次概念验收</a:t>
            </a:r>
            <a:endParaRPr lang="zh-CN" sz="1050" dirty="0"/>
          </a:p>
        </p:txBody>
      </p:sp>
      <p:sp>
        <p:nvSpPr>
          <p:cNvPr id="20" name="Text 17"/>
          <p:cNvSpPr/>
          <p:nvPr/>
        </p:nvSpPr>
        <p:spPr>
          <a:xfrm>
            <a:off x="3952577" y="4483894"/>
            <a:ext cx="46678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提交验收材料，评审通过后进入深化设计</a:t>
            </a:r>
            <a:endParaRPr lang="zh-CN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服务网络规划第一步：准备数据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960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GIS分析的质量取决于数据的完整性与准确性。数据准备是规划工作的基础，必须统一坐标、统一命名，并标注来源。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5273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25273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行政与人口数据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523753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行政区划图、乡镇和村边界、老年人口分布、重点老人清单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25273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25273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设施位置数据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523753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现有养老设施、助餐点、食堂、日间照料中心、医疗卫生资源坐标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320434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交通与地形数据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475360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交通路网、公共交通线路、地形通行条件，修正理论服务半径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320434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数据处理规范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475360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统一坐标系、区分已建/在建/拟建，保留原始文件与整理文件双版本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5309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服务网络规划第二步：识别服务空白区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6523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识别方法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988641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将老人分布与现有设施叠加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计算设施服务半径覆盖范围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找出未覆盖老人聚集区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结合道路和通行时间修正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用实地调研结果验证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534344"/>
            <a:ext cx="4077295" cy="1985293"/>
          </a:xfrm>
          <a:prstGeom prst="roundRect">
            <a:avLst>
              <a:gd name="adj" fmla="val 474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66523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六类空白区类型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1988641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设施空白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服务类型空白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服务时间空白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交通可达性空白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数字入口空白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上门服务空白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66690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53979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83046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空白区识别是选址布点的核心依据。覆盖地图必须与调研结果相互印证，不能只靠软件分析。</a:t>
            </a:r>
            <a:endParaRPr lang="zh-CN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服务网络规划第三步：生成候选选址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候选选址来源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763042"/>
            <a:ext cx="3968576" cy="5284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闲置公共建筑与社区服务用房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村集体用房与卫生室周边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学校或活动室改造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现有食堂升级改造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交通节点附近用地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老人集中居住区周边</a:t>
            </a:r>
            <a:endParaRPr lang="zh-CN" sz="500" dirty="0"/>
          </a:p>
        </p:txBody>
      </p:sp>
      <p:sp>
        <p:nvSpPr>
          <p:cNvPr id="5" name="Text 3"/>
          <p:cNvSpPr/>
          <p:nvPr/>
        </p:nvSpPr>
        <p:spPr>
          <a:xfrm>
            <a:off x="4656609" y="634157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选址评价维度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4656609" y="763042"/>
            <a:ext cx="3968576" cy="43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覆盖老人数量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通行便利程度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改造成本与运营人员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水电条件与安全疏散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周边配套与长期可维护性</a:t>
            </a:r>
            <a:endParaRPr lang="zh-CN" sz="5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339602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111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服务网络规划第四步：方案比选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5784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建议至少形成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2—3套方案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进行系统比选。最终选择不是选"看起来最好"的方案，而是选择最适合县域现实条件的方案。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414513"/>
            <a:ext cx="8096845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2419276"/>
            <a:ext cx="2695724" cy="951607"/>
          </a:xfrm>
          <a:custGeom>
            <a:avLst/>
            <a:gdLst/>
            <a:ahLst/>
            <a:cxnLst/>
            <a:rect l="l" t="t" r="r" b="b"/>
            <a:pathLst>
              <a:path w="2695724" h="951607">
                <a:moveTo>
                  <a:pt x="45819" y="0"/>
                </a:moveTo>
                <a:lnTo>
                  <a:pt x="2695724" y="0"/>
                </a:lnTo>
                <a:lnTo>
                  <a:pt x="2695724" y="951607"/>
                </a:lnTo>
                <a:lnTo>
                  <a:pt x="45819" y="951607"/>
                </a:lnTo>
                <a:arcTo hR="45819" wR="45819" stAng="5400000" swAng="5400000"/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2550170"/>
            <a:ext cx="24339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方案A：覆盖率优先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659234" y="2821186"/>
            <a:ext cx="243393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最大化老人覆盖，触点布点密集，建设成本较高，适合预算充足场景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3224064" y="2419276"/>
            <a:ext cx="2695798" cy="951607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9" name="Shape 7"/>
          <p:cNvSpPr/>
          <p:nvPr/>
        </p:nvSpPr>
        <p:spPr>
          <a:xfrm>
            <a:off x="3224064" y="2419276"/>
            <a:ext cx="14288" cy="9516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0" name="Text 8"/>
          <p:cNvSpPr/>
          <p:nvPr/>
        </p:nvSpPr>
        <p:spPr>
          <a:xfrm>
            <a:off x="3354958" y="2550170"/>
            <a:ext cx="24340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方案B：成本优先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3354958" y="2821186"/>
            <a:ext cx="24340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以最低投入完成基础覆盖，优先利用现有设施改造，覆盖率适中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919862" y="2419276"/>
            <a:ext cx="2695798" cy="951607"/>
          </a:xfrm>
          <a:custGeom>
            <a:avLst/>
            <a:gdLst/>
            <a:ahLst/>
            <a:cxnLst/>
            <a:rect l="l" t="t" r="r" b="b"/>
            <a:pathLst>
              <a:path w="2695798" h="951607">
                <a:moveTo>
                  <a:pt x="0" y="0"/>
                </a:moveTo>
                <a:lnTo>
                  <a:pt x="2649979" y="0"/>
                </a:lnTo>
                <a:arcTo hR="45819" wR="45819" stAng="16200000" swAng="5400000"/>
                <a:lnTo>
                  <a:pt x="2695798" y="905788"/>
                </a:lnTo>
                <a:arcTo hR="45819" wR="45819" stAng="0" swAng="5400000"/>
                <a:lnTo>
                  <a:pt x="0" y="95160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3" name="Shape 11"/>
          <p:cNvSpPr/>
          <p:nvPr/>
        </p:nvSpPr>
        <p:spPr>
          <a:xfrm>
            <a:off x="5919862" y="2419276"/>
            <a:ext cx="14288" cy="951607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4" name="Text 12"/>
          <p:cNvSpPr/>
          <p:nvPr/>
        </p:nvSpPr>
        <p:spPr>
          <a:xfrm>
            <a:off x="6050756" y="2550170"/>
            <a:ext cx="24340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方案C：运营可持续优先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050756" y="2821186"/>
            <a:ext cx="24340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兼顾覆盖与运营人员配置，优先选择人员稳定、场地长期可用的点位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523577" y="352291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比选维度：覆盖老人数量、服务空白减少程度、建设与运营成本、人员配置难度、交通可达性、后续扩展能力、政策与场地可行性。</a:t>
            </a:r>
            <a:endParaRPr lang="zh-CN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服务网络规划第五步：绘制三级网络拓扑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拓扑图不是美术图，它需要清晰表达谁统筹、谁调度、谁执行、谁服务、数据如何回传，是后续系统设计的基础框架。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3484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18学时完成一次县域养老系统工程实战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59036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五阶段SOP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推进，设置三次质量门，确保每个阶段有据可查、有成果可交。县域智慧养老项目不是画一张图，而是完成从真实调研到工程验证的完整交付。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10407"/>
            <a:ext cx="531763" cy="6381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1735" y="1216744"/>
            <a:ext cx="74786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1141735" y="1424955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3学时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748582"/>
            <a:ext cx="531763" cy="6381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41735" y="1854919"/>
            <a:ext cx="74786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950" dirty="0"/>
          </a:p>
        </p:txBody>
      </p:sp>
      <p:sp>
        <p:nvSpPr>
          <p:cNvPr id="9" name="Text 5"/>
          <p:cNvSpPr/>
          <p:nvPr/>
        </p:nvSpPr>
        <p:spPr>
          <a:xfrm>
            <a:off x="1141735" y="2063130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3学时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386757"/>
            <a:ext cx="531763" cy="6381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41735" y="2493094"/>
            <a:ext cx="74786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950" dirty="0"/>
          </a:p>
        </p:txBody>
      </p:sp>
      <p:sp>
        <p:nvSpPr>
          <p:cNvPr id="12" name="Text 7"/>
          <p:cNvSpPr/>
          <p:nvPr/>
        </p:nvSpPr>
        <p:spPr>
          <a:xfrm>
            <a:off x="1141735" y="2701305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5学时</a:t>
            </a:r>
            <a:endParaRPr lang="zh-CN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3024932"/>
            <a:ext cx="531763" cy="6381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41735" y="3131269"/>
            <a:ext cx="74786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950" dirty="0"/>
          </a:p>
        </p:txBody>
      </p:sp>
      <p:sp>
        <p:nvSpPr>
          <p:cNvPr id="15" name="Text 9"/>
          <p:cNvSpPr/>
          <p:nvPr/>
        </p:nvSpPr>
        <p:spPr>
          <a:xfrm>
            <a:off x="1141735" y="3339480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4学时</a:t>
            </a:r>
            <a:endParaRPr lang="zh-CN" sz="8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663107"/>
            <a:ext cx="531763" cy="63817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41735" y="3769444"/>
            <a:ext cx="7478688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汇报展示</a:t>
            </a:r>
            <a:endParaRPr lang="zh-CN" sz="950" dirty="0"/>
          </a:p>
        </p:txBody>
      </p:sp>
      <p:sp>
        <p:nvSpPr>
          <p:cNvPr id="18" name="Text 11"/>
          <p:cNvSpPr/>
          <p:nvPr/>
        </p:nvSpPr>
        <p:spPr>
          <a:xfrm>
            <a:off x="1141735" y="3977655"/>
            <a:ext cx="7478688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3学时</a:t>
            </a:r>
            <a:endParaRPr lang="zh-CN" sz="800" dirty="0"/>
          </a:p>
        </p:txBody>
      </p:sp>
      <p:sp>
        <p:nvSpPr>
          <p:cNvPr id="19" name="Shape 12"/>
          <p:cNvSpPr/>
          <p:nvPr/>
        </p:nvSpPr>
        <p:spPr>
          <a:xfrm>
            <a:off x="523577" y="4398466"/>
            <a:ext cx="8096845" cy="371475"/>
          </a:xfrm>
          <a:prstGeom prst="roundRect">
            <a:avLst>
              <a:gd name="adj" fmla="val 12026"/>
            </a:avLst>
          </a:prstGeom>
          <a:solidFill>
            <a:srgbClr val="F9D2EB"/>
          </a:solidFill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15" y="4543053"/>
            <a:ext cx="132904" cy="106338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869156" y="4511427"/>
            <a:ext cx="810212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三次质量门：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概念验收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工程验收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终审验收</a:t>
            </a:r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。每次验收未通过须形成整改清单并重新提交。</a:t>
            </a:r>
            <a:endParaRPr lang="zh-CN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7888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四类服务触点如何组合？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2561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不同区域的服务触点组合策略不同，需根据老人密度、通行条件和运营资源合理配置。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82279"/>
            <a:ext cx="2611636" cy="158226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8759" y="2820144"/>
            <a:ext cx="23212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县城核心区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668759" y="3091160"/>
            <a:ext cx="232127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助餐点＋日间照料中心。密度高、步行可达、服务频率高，重点保障高频助餐和日常照料需求。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2282279"/>
            <a:ext cx="2611710" cy="15822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11289" y="2820144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乡镇中心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411289" y="3091160"/>
            <a:ext cx="232134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老年食堂＋日间照料中心＋上门服务调度。辐射周边村庄，承担区域服务枢纽功能，统筹调度资源。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2282279"/>
            <a:ext cx="2611710" cy="158226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53894" y="2820144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行政村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153894" y="3091160"/>
            <a:ext cx="232134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村级服务站＋助餐/配餐＋上门服务＋邻里互助。覆盖分散老人，强调末端发现、联络与应急响应。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系统架构草图：先画清楚数据怎么走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概念阶段必须先完成系统架构草图，明确各层级数据流向，再进入详细界面设计。草图是后续工程文件的基础。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第一次验收：概念方案能不能进入深化？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验收材料清单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196405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服务网络规划方案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触点选址方案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覆盖分析报告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三级网络拓扑图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系统架构草图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方案比选矩阵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验收重点与整改要求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196405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调研是否真实，问题识别是否准确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网络架构是否完整，选址是否有依据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方案是否可执行，成本是否在约束内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773067" y="3096071"/>
            <a:ext cx="3815507" cy="14288"/>
          </a:xfrm>
          <a:prstGeom prst="roundRect">
            <a:avLst>
              <a:gd name="adj" fmla="val 49998"/>
            </a:avLst>
          </a:prstGeom>
          <a:solidFill>
            <a:srgbClr val="432338">
              <a:alpha val="5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4773067" y="3290292"/>
            <a:ext cx="38155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未通过处理：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形成整改清单→补充调研→修改选址→重做比选→再次提交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3604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阶段三：深化设计要把方案变成工程文件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08277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深化设计阶段不再停留在概念层面，需回答空间如何使用、设备放置位置、系统操作方式、服务流程走向、异常处理机制、成本核算与维护责任等工程级问题。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648843"/>
            <a:ext cx="192598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784500"/>
            <a:ext cx="165467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服务触点空间设计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2580456" y="2648843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16113" y="278450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设备配置清单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4637410" y="2648843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73067" y="278450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服务流程细化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6694363" y="2648843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30020" y="2784500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系统界面原型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243560"/>
            <a:ext cx="3982938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9234" y="3379217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BOM与预算</a:t>
            </a:r>
            <a:endParaRPr lang="zh-CN" sz="1200" dirty="0"/>
          </a:p>
        </p:txBody>
      </p:sp>
      <p:sp>
        <p:nvSpPr>
          <p:cNvPr id="14" name="Shape 12"/>
          <p:cNvSpPr/>
          <p:nvPr/>
        </p:nvSpPr>
        <p:spPr>
          <a:xfrm>
            <a:off x="4637410" y="3243560"/>
            <a:ext cx="3983013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067" y="3379217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安装与运维说明</a:t>
            </a:r>
            <a:endParaRPr lang="zh-CN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498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空间设计：选择代表性触点深化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5172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建议选择1—2个代表性触点进行深化，形成完整的空间设计文件包，作为后续复制推广的标准样本。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208386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33928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建议选择的触点类型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662684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日间照料中心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老年食堂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村级服务站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33928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空间设计必须输出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662684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平面布置图与功能分区图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动线分析与立面/效果图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适老化设计要点标注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设备点位与无障碍设计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消防疏散与家具材料建议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9722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助餐点空间设计怎么做？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4395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助餐点是高频服务触点，空间设计必须兼顾老人通行安全、排队效率、用餐舒适度和设备集成需求。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13151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功能区划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45492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入口→排队区→取餐区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结算区→就餐区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备餐区→卫生间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等候区→服务咨询区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213151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适老化设计要点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454920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老人通行顺畅，轮椅可进入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标识清楚，取餐高度适宜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排队区不拥挤，餐桌便于起坐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地面防滑，呼叫设备可见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622849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09926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786411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动线设计核心原则：入口→取餐→结算→就座，单向流动，避免交叉拥堵。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3233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日间照料中心空间设计怎么做？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179067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14487" y="217906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接待与健康监测区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1014487" y="2450083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入口签到、健康数据采集，工作人员视线可覆盖全区域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179067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44691" y="217906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活动与康复区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5144691" y="2450083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动静分区，活动区开敞通透，康复区设备安全，紧急呼叫全覆盖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130674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14487" y="313067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餐饮与休息区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1014487" y="3401690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休息区安静私密，餐饮区通风良好，卫生间方便快速到达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130674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44691" y="313067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无障碍与护理辅助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144691" y="3401690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全程无障碍通行，护理视线清晰，储物与管理区集中设置</a:t>
            </a:r>
            <a:endParaRPr lang="zh-CN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1379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设备配置清单：从空间点位到采购表达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052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设备清单是工程文件的核心组成部分，必须覆盖从选型到采购的全要素，做到"图纸上有点位，表格里有数量，预算里有金额"。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17191"/>
            <a:ext cx="8096845" cy="2155775"/>
          </a:xfrm>
          <a:prstGeom prst="roundRect">
            <a:avLst>
              <a:gd name="adj" fmla="val 255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40967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99978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58988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59383" y="1905223"/>
            <a:ext cx="16510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设备名称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2115071" y="1905223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型号/规格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3247281" y="1905223"/>
            <a:ext cx="842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数量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3894237" y="1905223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安装位置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5026447" y="1905223"/>
            <a:ext cx="54694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单价（元）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5835179" y="1905223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小计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6643911" y="1905223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接口/供电方式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7776121" y="1905223"/>
            <a:ext cx="11658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备注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659383" y="2495327"/>
            <a:ext cx="16510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身份识别终端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2115071" y="2495327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示例参数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3247281" y="2495327"/>
            <a:ext cx="842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894237" y="2495327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入口结算区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5026447" y="2495327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案例数据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5835179" y="2495327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643911" y="2495327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RJ45/220V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776121" y="2495327"/>
            <a:ext cx="7086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支持刷卡兜底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659383" y="3085430"/>
            <a:ext cx="16510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智能结算终端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2115071" y="3085430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示例参数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3247281" y="3085430"/>
            <a:ext cx="842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894237" y="3085430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结算区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5026447" y="3085430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案例数据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5835179" y="3085430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43911" y="3085430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WiFi/220V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776121" y="3085430"/>
            <a:ext cx="7086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支持补贴核销</a:t>
            </a:r>
            <a:endParaRPr lang="zh-CN" sz="1000" dirty="0"/>
          </a:p>
        </p:txBody>
      </p:sp>
      <p:sp>
        <p:nvSpPr>
          <p:cNvPr id="32" name="Text 30"/>
          <p:cNvSpPr/>
          <p:nvPr/>
        </p:nvSpPr>
        <p:spPr>
          <a:xfrm>
            <a:off x="659383" y="3675534"/>
            <a:ext cx="16510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营养分析显示屏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2115071" y="3675534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示例参数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3247281" y="3675534"/>
            <a:ext cx="8423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894237" y="3675534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取餐区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5026447" y="3675534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案例数据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5835179" y="3675534"/>
            <a:ext cx="100414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643911" y="3675534"/>
            <a:ext cx="132762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HDMI/220V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776121" y="3675534"/>
            <a:ext cx="11658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与结算联动</a:t>
            </a:r>
            <a:endParaRPr lang="zh-CN" sz="1000" dirty="0"/>
          </a:p>
        </p:txBody>
      </p:sp>
      <p:sp>
        <p:nvSpPr>
          <p:cNvPr id="40" name="Text 38"/>
          <p:cNvSpPr/>
          <p:nvPr/>
        </p:nvSpPr>
        <p:spPr>
          <a:xfrm>
            <a:off x="523577" y="412023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配置原则：按需配置，满足核心功能，优先互联互通，预留扩展接口，不盲目堆高端设备。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智慧助餐终端如何配置？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典型设备列表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196405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身份识别终端（人脸/刷卡/扫码）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智能结算终端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智能餐盘或菜品识别设备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营养分析显示屏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留样管理设备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评价终端与打印设备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边缘网关（断网缓存）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配置判断要点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196405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是否需要人脸识别，是否有刷卡兜底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是否支持断网缓存，保障离线运营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是否支持补贴自动核销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老人操作是否简单直观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运营人员日常维护是否便捷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7730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日间照料中心设备如何配置？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824038"/>
            <a:ext cx="2611636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959694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健康与安全设备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230710"/>
            <a:ext cx="2340322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健康监测一体机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紧急呼叫系统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视频或安全监测设备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824038"/>
            <a:ext cx="2611710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1959694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服务与管理设备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230710"/>
            <a:ext cx="234039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智能签到设备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管理终端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护理床或休息椅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824038"/>
            <a:ext cx="2611710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1959694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康复与活动设备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230710"/>
            <a:ext cx="2340397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康复训练设备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活动娱乐设备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233365"/>
            <a:ext cx="8096845" cy="732830"/>
          </a:xfrm>
          <a:prstGeom prst="roundRect">
            <a:avLst>
              <a:gd name="adj" fmla="val 7503"/>
            </a:avLst>
          </a:prstGeom>
          <a:solidFill>
            <a:srgbClr val="F9D2EB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420442"/>
            <a:ext cx="163637" cy="13089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49003" y="3396928"/>
            <a:ext cx="7540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配置判断原则：老人能否自主使用？工作人员是否方便维护？设备是否接入平台？是否符合空间和安全要求？是否会增加护理负担？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4982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项目实战要交付什么？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9655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项目最终形成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六类工程成果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，同时积累完整的过程档案，作为可追溯的工程依据。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953220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08411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六类核心成果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407518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县域养老服务网络规划方案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四类服务触点空间设计图纸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智慧助餐终端系统设计方案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服务调度与补贴发放流程图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试点测试报告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项目汇报展示材料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08411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过程档案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407518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调研记录与问卷统计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GIS分析过程文件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方案比选记录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设备选型表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原型迭代记录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导师反馈与整改记录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2661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服务流程要画成泳道图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7334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泳道图是服务流程设计的标准工具，能清晰表达各角色的职责边界、系统动作与时间节点，避免流程断层和责任缺失。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030016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16091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必须标注的流程要素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484313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触发条件与结束条件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每步骤的责任角色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系统动作与记录节点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时间要求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异常分支与处理路径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16091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建议绘制的四类流程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484313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助餐服务完整流程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日间照料入离场流程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上门服务派单与执行流程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紧急救助响应流程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523577" y="390740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泳道角色建议包括：老人、服务人员、站点工作人员、乡镇调度、县级平台、终端设备、第三方机构。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220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异常流程决定系统能不能真实落地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893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只设计正常流程的系统，在真实运营中必然频繁中断。每一个异常场景都需要有明确的人工兜底机制和责任人。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95649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常见异常场景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279898"/>
            <a:ext cx="3888730" cy="1995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身份识别失败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补贴余额不足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老人健康指标异常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老人不在家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GPS定位不准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设备离线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家属投诉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紧急呼叫误触发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42172" y="1825600"/>
            <a:ext cx="4077295" cy="2495624"/>
          </a:xfrm>
          <a:prstGeom prst="roundRect">
            <a:avLst>
              <a:gd name="adj" fmla="val 3777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773067" y="195649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异常处理原则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2279898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不能只画正常流程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必须设计人工兜底路径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必须记录每次异常处理结果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高风险事件须逐级升级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每个异常节点都要有责任人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5842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多端系统原型如何设计？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0516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系统原型需覆盖五个端，每个端只呈现与角色相关的信息，核心任务路径尽量精简，避免功能堆砌。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76182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25273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县级指挥大屏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523753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地图总览、站点状态、今日服务量、紧急事件、趋势分析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76182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25273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乡镇调度端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2523753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工单管理、人员调度、辖区站点状态、服务统计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761827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25273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机构运营端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2523753"/>
            <a:ext cx="25899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日常服务管理、老人签到、设备状态、账单核销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23577" y="3695254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服务人员APP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23577" y="3966270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接单导航、签到上传、弱网缓存、老人健康提示</a:t>
            </a:r>
            <a:endParaRPr lang="zh-CN" sz="10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3204344"/>
            <a:ext cx="327273" cy="32727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277046" y="3695254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老人/家属端</a:t>
            </a:r>
            <a:endParaRPr lang="zh-CN" sz="1200" dirty="0"/>
          </a:p>
        </p:txBody>
      </p:sp>
      <p:sp>
        <p:nvSpPr>
          <p:cNvPr id="18" name="Text 11"/>
          <p:cNvSpPr/>
          <p:nvPr/>
        </p:nvSpPr>
        <p:spPr>
          <a:xfrm>
            <a:off x="3277046" y="3966270"/>
            <a:ext cx="25898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一键呼叫、预约服务、补贴查询、大字大按钮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县级指挥大屏：看全县、看异常、看趋势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核心功能模块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196405"/>
            <a:ext cx="3815507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县域GIS地图（站点状态可视化）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今日服务量与待处理工单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紧急事件优先呈现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补贴核销进度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服务人员在线状态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设备在线率与满意度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趋势分析与下钻支持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设计重点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196405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地图居中，异常信息优先展示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颜色等级清晰（正常/预警/紧急）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支持点击下钻到站点详情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少装饰，避免"好看但不好用"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信息层级不超过三层</a:t>
            </a:r>
            <a:endParaRPr lang="zh-CN" sz="1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462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服务人员APP：少步骤、强提示、可离线</a:t>
            </a:r>
            <a:endParaRPr lang="zh-CN" sz="1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692200"/>
            <a:ext cx="8030096" cy="34627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35" y="3505015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到达签到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1097235" y="2703437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导航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1097235" y="1909955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查看老人信息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097235" y="1108376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接单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523577" y="4258196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设计要求</a:t>
            </a:r>
            <a:endParaRPr lang="zh-CN" sz="700" dirty="0"/>
          </a:p>
        </p:txBody>
      </p:sp>
      <p:sp>
        <p:nvSpPr>
          <p:cNvPr id="9" name="Text 6"/>
          <p:cNvSpPr/>
          <p:nvPr/>
        </p:nvSpPr>
        <p:spPr>
          <a:xfrm>
            <a:off x="523577" y="4424065"/>
            <a:ext cx="3951163" cy="3420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按钮够大，流程够短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状态明确，异常可一键上报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弱网环境可缓存离线操作</a:t>
            </a:r>
            <a:endParaRPr lang="zh-CN" sz="600" dirty="0"/>
          </a:p>
        </p:txBody>
      </p:sp>
      <p:sp>
        <p:nvSpPr>
          <p:cNvPr id="10" name="Text 7"/>
          <p:cNvSpPr/>
          <p:nvPr/>
        </p:nvSpPr>
        <p:spPr>
          <a:xfrm>
            <a:off x="4674022" y="4258196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信息展示原则</a:t>
            </a:r>
            <a:endParaRPr lang="zh-CN" sz="700" dirty="0"/>
          </a:p>
        </p:txBody>
      </p:sp>
      <p:sp>
        <p:nvSpPr>
          <p:cNvPr id="11" name="Text 8"/>
          <p:cNvSpPr/>
          <p:nvPr/>
        </p:nvSpPr>
        <p:spPr>
          <a:xfrm>
            <a:off x="4674022" y="4424065"/>
            <a:ext cx="3951163" cy="3420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老人健康注意事项醒目标注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隐私信息最小化展示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老年人地址和状态优先呈现</a:t>
            </a:r>
            <a:endParaRPr lang="zh-CN" sz="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8071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老人和家属端：数字入口必须适老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661964"/>
            <a:ext cx="4077295" cy="1730127"/>
          </a:xfrm>
          <a:prstGeom prst="roundRect">
            <a:avLst>
              <a:gd name="adj" fmla="val 54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79285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老人端设计重点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116262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一键呼叫（最显眼位置）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预约服务与查看订单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补贴查询（大字显示）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语音输入与电话人工兜底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大字大按钮，少层级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79285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家属端设计重点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116262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为老人代理预约服务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查看服务状态与记录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接收异常通知与提醒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评价服务质量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只展示授权范围内信息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53935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726433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70291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设计原则：老人端不追求功能全面，家属端不展示过多敏感数据，人工渠道（电话）必须始终保留。</a:t>
            </a:r>
            <a:endParaRPr lang="zh-CN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4982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第二次验收：工程方案是否可实施？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9655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第二次工程验收由课程指导者、企业导师、民政导师三方联合评审，重点关注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工程可行性、政策合规性与实际需求匹配度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08411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验收材料清单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407518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深化设计文档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空间设计图纸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设备配置清单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服务流程图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系统界面原型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安装与运维说明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42172" y="1953220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FFB6B3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4773067" y="208411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验收重点问题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2407518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空间是否满足适老化要求？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设备配置是否合理？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服务流程是否完整闭环？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原型是否可用？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预算是否可控？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工程文件格式是否规范？</a:t>
            </a:r>
            <a:endParaRPr lang="zh-CN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5774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阶段四：试点测试验证方案能不能跑通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04479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工程验证阶段通过真实或模拟场景的系统性测试，验证方案的可行性与可用性，发现问题并完成迭代优化，为终审交付提供有据可查的测试结论。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470547"/>
            <a:ext cx="192598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606204"/>
            <a:ext cx="165467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助餐点流程验证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2580456" y="2470547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16113" y="2606204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日间照料中心测试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4637410" y="2470547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73067" y="2606204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上门服务流程走查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6694363" y="2470547"/>
            <a:ext cx="1926059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30020" y="2606204"/>
            <a:ext cx="165474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紧急救助流程测试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065264"/>
            <a:ext cx="809684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9234" y="3200921"/>
            <a:ext cx="78255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平台/原型系统测试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523577" y="367635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测试方法：功能测试、流程走查、适老化测试、高峰压力测试、访谈反馈、系统日志分析。</a:t>
            </a:r>
            <a:endParaRPr lang="zh-CN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1379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测试用例怎么设计？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052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规范的测试用例是工程质量的保障，每一条用例必须字段完整、场景明确、结果可核查。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817191"/>
            <a:ext cx="8096845" cy="2155775"/>
          </a:xfrm>
          <a:prstGeom prst="roundRect">
            <a:avLst>
              <a:gd name="adj" fmla="val 255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20027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790379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380482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337295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469505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3439939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4410373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542583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593904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645226" y="1817191"/>
            <a:ext cx="8182" cy="215577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28563" y="1821954"/>
            <a:ext cx="808732" cy="378321"/>
          </a:xfrm>
          <a:custGeom>
            <a:avLst/>
            <a:gdLst/>
            <a:ahLst/>
            <a:cxnLst/>
            <a:rect l="l" t="t" r="r" b="b"/>
            <a:pathLst>
              <a:path w="808732" h="378321">
                <a:moveTo>
                  <a:pt x="45819" y="0"/>
                </a:moveTo>
                <a:lnTo>
                  <a:pt x="808732" y="0"/>
                </a:lnTo>
                <a:lnTo>
                  <a:pt x="808732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59457" y="1905223"/>
            <a:ext cx="100176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编号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1337295" y="1821954"/>
            <a:ext cx="113221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1470571" y="1905223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测试场景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2469505" y="1821954"/>
            <a:ext cx="970434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2602781" y="1905223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测试对象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3439939" y="1821954"/>
            <a:ext cx="970434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3573214" y="1905223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前置条件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4410373" y="1821954"/>
            <a:ext cx="1132210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4543648" y="1905223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操作步骤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5542583" y="1821954"/>
            <a:ext cx="1051322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5675858" y="1905223"/>
            <a:ext cx="12419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预期结果</a:t>
            </a:r>
            <a:endParaRPr lang="zh-CN" sz="1000" dirty="0"/>
          </a:p>
        </p:txBody>
      </p:sp>
      <p:sp>
        <p:nvSpPr>
          <p:cNvPr id="27" name="Shape 25"/>
          <p:cNvSpPr/>
          <p:nvPr/>
        </p:nvSpPr>
        <p:spPr>
          <a:xfrm>
            <a:off x="6593904" y="1821954"/>
            <a:ext cx="1051322" cy="37832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8" name="Text 26"/>
          <p:cNvSpPr/>
          <p:nvPr/>
        </p:nvSpPr>
        <p:spPr>
          <a:xfrm>
            <a:off x="6727180" y="1905223"/>
            <a:ext cx="12419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实际结果</a:t>
            </a:r>
            <a:endParaRPr lang="zh-CN" sz="1000" dirty="0"/>
          </a:p>
        </p:txBody>
      </p:sp>
      <p:sp>
        <p:nvSpPr>
          <p:cNvPr id="29" name="Shape 27"/>
          <p:cNvSpPr/>
          <p:nvPr/>
        </p:nvSpPr>
        <p:spPr>
          <a:xfrm>
            <a:off x="7645226" y="1821954"/>
            <a:ext cx="970434" cy="378321"/>
          </a:xfrm>
          <a:custGeom>
            <a:avLst/>
            <a:gdLst/>
            <a:ahLst/>
            <a:cxnLst/>
            <a:rect l="l" t="t" r="r" b="b"/>
            <a:pathLst>
              <a:path w="970434" h="378321">
                <a:moveTo>
                  <a:pt x="0" y="0"/>
                </a:moveTo>
                <a:lnTo>
                  <a:pt x="924615" y="0"/>
                </a:lnTo>
                <a:arcTo hR="45819" wR="45819" stAng="16200000" swAng="5400000"/>
                <a:lnTo>
                  <a:pt x="970434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30" name="Text 28"/>
          <p:cNvSpPr/>
          <p:nvPr/>
        </p:nvSpPr>
        <p:spPr>
          <a:xfrm>
            <a:off x="7778502" y="1905223"/>
            <a:ext cx="116346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问题等级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659457" y="2285926"/>
            <a:ext cx="100176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TC-001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470571" y="2285926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正常助餐结算</a:t>
            </a:r>
            <a:endParaRPr lang="zh-CN" sz="1000" dirty="0"/>
          </a:p>
        </p:txBody>
      </p:sp>
      <p:sp>
        <p:nvSpPr>
          <p:cNvPr id="33" name="Text 31"/>
          <p:cNvSpPr/>
          <p:nvPr/>
        </p:nvSpPr>
        <p:spPr>
          <a:xfrm>
            <a:off x="2602781" y="2285926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结算终端</a:t>
            </a:r>
            <a:endParaRPr lang="zh-CN" sz="1000" dirty="0"/>
          </a:p>
        </p:txBody>
      </p:sp>
      <p:sp>
        <p:nvSpPr>
          <p:cNvPr id="34" name="Text 32"/>
          <p:cNvSpPr/>
          <p:nvPr/>
        </p:nvSpPr>
        <p:spPr>
          <a:xfrm>
            <a:off x="3573214" y="2285926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老人已注册</a:t>
            </a:r>
            <a:endParaRPr lang="zh-CN" sz="1000" dirty="0"/>
          </a:p>
        </p:txBody>
      </p:sp>
      <p:sp>
        <p:nvSpPr>
          <p:cNvPr id="35" name="Text 33"/>
          <p:cNvSpPr/>
          <p:nvPr/>
        </p:nvSpPr>
        <p:spPr>
          <a:xfrm>
            <a:off x="4543648" y="2285926"/>
            <a:ext cx="86565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刷脸→确认→扣款</a:t>
            </a:r>
            <a:endParaRPr lang="zh-CN" sz="1000" dirty="0"/>
          </a:p>
        </p:txBody>
      </p:sp>
      <p:sp>
        <p:nvSpPr>
          <p:cNvPr id="36" name="Text 34"/>
          <p:cNvSpPr/>
          <p:nvPr/>
        </p:nvSpPr>
        <p:spPr>
          <a:xfrm>
            <a:off x="5675858" y="2285926"/>
            <a:ext cx="78477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补贴核销成功</a:t>
            </a:r>
            <a:endParaRPr lang="zh-CN" sz="1000" dirty="0"/>
          </a:p>
        </p:txBody>
      </p:sp>
      <p:sp>
        <p:nvSpPr>
          <p:cNvPr id="37" name="Text 35"/>
          <p:cNvSpPr/>
          <p:nvPr/>
        </p:nvSpPr>
        <p:spPr>
          <a:xfrm>
            <a:off x="6727180" y="2285926"/>
            <a:ext cx="12419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778502" y="2285926"/>
            <a:ext cx="116346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59457" y="2876029"/>
            <a:ext cx="100176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TC-002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470571" y="2876029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识别失败兜底</a:t>
            </a:r>
            <a:endParaRPr lang="zh-CN" sz="1000" dirty="0"/>
          </a:p>
        </p:txBody>
      </p:sp>
      <p:sp>
        <p:nvSpPr>
          <p:cNvPr id="41" name="Text 39"/>
          <p:cNvSpPr/>
          <p:nvPr/>
        </p:nvSpPr>
        <p:spPr>
          <a:xfrm>
            <a:off x="2602781" y="2876029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结算终端</a:t>
            </a:r>
            <a:endParaRPr lang="zh-CN" sz="1000" dirty="0"/>
          </a:p>
        </p:txBody>
      </p:sp>
      <p:sp>
        <p:nvSpPr>
          <p:cNvPr id="42" name="Text 40"/>
          <p:cNvSpPr/>
          <p:nvPr/>
        </p:nvSpPr>
        <p:spPr>
          <a:xfrm>
            <a:off x="3573214" y="2876029"/>
            <a:ext cx="70388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人脸识别失败</a:t>
            </a:r>
            <a:endParaRPr lang="zh-CN" sz="1000" dirty="0"/>
          </a:p>
        </p:txBody>
      </p:sp>
      <p:sp>
        <p:nvSpPr>
          <p:cNvPr id="43" name="Text 41"/>
          <p:cNvSpPr/>
          <p:nvPr/>
        </p:nvSpPr>
        <p:spPr>
          <a:xfrm>
            <a:off x="4543648" y="2876029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转刷卡操作</a:t>
            </a:r>
            <a:endParaRPr lang="zh-CN" sz="1000" dirty="0"/>
          </a:p>
        </p:txBody>
      </p:sp>
      <p:sp>
        <p:nvSpPr>
          <p:cNvPr id="44" name="Text 42"/>
          <p:cNvSpPr/>
          <p:nvPr/>
        </p:nvSpPr>
        <p:spPr>
          <a:xfrm>
            <a:off x="5675858" y="2876029"/>
            <a:ext cx="78477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刷卡成功结算</a:t>
            </a:r>
            <a:endParaRPr lang="zh-CN" sz="1000" dirty="0"/>
          </a:p>
        </p:txBody>
      </p:sp>
      <p:sp>
        <p:nvSpPr>
          <p:cNvPr id="45" name="Text 43"/>
          <p:cNvSpPr/>
          <p:nvPr/>
        </p:nvSpPr>
        <p:spPr>
          <a:xfrm>
            <a:off x="6727180" y="2876029"/>
            <a:ext cx="12419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7778502" y="2876029"/>
            <a:ext cx="116346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659457" y="3466133"/>
            <a:ext cx="100176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TC-003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1470571" y="3466133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紧急呼叫响应</a:t>
            </a:r>
            <a:endParaRPr lang="zh-CN" sz="1000" dirty="0"/>
          </a:p>
        </p:txBody>
      </p:sp>
      <p:sp>
        <p:nvSpPr>
          <p:cNvPr id="49" name="Text 47"/>
          <p:cNvSpPr/>
          <p:nvPr/>
        </p:nvSpPr>
        <p:spPr>
          <a:xfrm>
            <a:off x="2602781" y="3466133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呼叫设备</a:t>
            </a:r>
            <a:endParaRPr lang="zh-CN" sz="1000" dirty="0"/>
          </a:p>
        </p:txBody>
      </p:sp>
      <p:sp>
        <p:nvSpPr>
          <p:cNvPr id="50" name="Text 48"/>
          <p:cNvSpPr/>
          <p:nvPr/>
        </p:nvSpPr>
        <p:spPr>
          <a:xfrm>
            <a:off x="3573214" y="3466133"/>
            <a:ext cx="116108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设备在线</a:t>
            </a:r>
            <a:endParaRPr lang="zh-CN" sz="1000" dirty="0"/>
          </a:p>
        </p:txBody>
      </p:sp>
      <p:sp>
        <p:nvSpPr>
          <p:cNvPr id="51" name="Text 49"/>
          <p:cNvSpPr/>
          <p:nvPr/>
        </p:nvSpPr>
        <p:spPr>
          <a:xfrm>
            <a:off x="4543648" y="3466133"/>
            <a:ext cx="132285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老人按下呼叫</a:t>
            </a:r>
            <a:endParaRPr lang="zh-CN" sz="1000" dirty="0"/>
          </a:p>
        </p:txBody>
      </p:sp>
      <p:sp>
        <p:nvSpPr>
          <p:cNvPr id="52" name="Text 50"/>
          <p:cNvSpPr/>
          <p:nvPr/>
        </p:nvSpPr>
        <p:spPr>
          <a:xfrm>
            <a:off x="5675858" y="3466133"/>
            <a:ext cx="78477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平台30秒内响应</a:t>
            </a:r>
            <a:endParaRPr lang="zh-CN" sz="1000" dirty="0"/>
          </a:p>
        </p:txBody>
      </p:sp>
      <p:sp>
        <p:nvSpPr>
          <p:cNvPr id="53" name="Text 51"/>
          <p:cNvSpPr/>
          <p:nvPr/>
        </p:nvSpPr>
        <p:spPr>
          <a:xfrm>
            <a:off x="6727180" y="3466133"/>
            <a:ext cx="124197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7778502" y="3466133"/>
            <a:ext cx="116346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523577" y="412023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测试场景分类：正常场景、高峰场景、异常场景、弱网场景、老人误操作场景、人工兜底场景。</a:t>
            </a:r>
            <a:endParaRPr lang="zh-CN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852"/>
            <a:ext cx="8096845" cy="282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问题追踪：从发现问题到验证关闭</a:t>
            </a:r>
            <a:endParaRPr lang="zh-CN" sz="1750" dirty="0"/>
          </a:p>
        </p:txBody>
      </p:sp>
      <p:sp>
        <p:nvSpPr>
          <p:cNvPr id="3" name="Text 1"/>
          <p:cNvSpPr/>
          <p:nvPr/>
        </p:nvSpPr>
        <p:spPr>
          <a:xfrm>
            <a:off x="523577" y="788789"/>
            <a:ext cx="8554045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6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每个发现的问题都必须经历完整的闭环处理，不允许"发现了但未整改"或"整改了但未验证"的情况存在。</a:t>
            </a:r>
            <a:endParaRPr lang="zh-CN" sz="7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1001539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23528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指定责任人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23528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提出优化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23528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分析原因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23528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记录现象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23528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</a:t>
            </a:r>
            <a:endParaRPr lang="zh-CN" sz="1350" dirty="0"/>
          </a:p>
        </p:txBody>
      </p:sp>
      <p:sp>
        <p:nvSpPr>
          <p:cNvPr id="10" name="Text 7"/>
          <p:cNvSpPr/>
          <p:nvPr/>
        </p:nvSpPr>
        <p:spPr>
          <a:xfrm>
            <a:off x="523577" y="4092476"/>
            <a:ext cx="3931146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问题分类</a:t>
            </a:r>
            <a:endParaRPr lang="zh-CN" sz="850" dirty="0"/>
          </a:p>
        </p:txBody>
      </p:sp>
      <p:sp>
        <p:nvSpPr>
          <p:cNvPr id="11" name="Text 8"/>
          <p:cNvSpPr/>
          <p:nvPr/>
        </p:nvSpPr>
        <p:spPr>
          <a:xfrm>
            <a:off x="523577" y="4304407"/>
            <a:ext cx="3931146" cy="449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功能缺陷 / 流程不畅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适老化不足 / 设备问题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数据问题 / 运营问题</a:t>
            </a:r>
            <a:endParaRPr lang="zh-CN" sz="750" dirty="0"/>
          </a:p>
        </p:txBody>
      </p:sp>
      <p:sp>
        <p:nvSpPr>
          <p:cNvPr id="12" name="Shape 9"/>
          <p:cNvSpPr/>
          <p:nvPr/>
        </p:nvSpPr>
        <p:spPr>
          <a:xfrm>
            <a:off x="4624760" y="4021931"/>
            <a:ext cx="4069705" cy="756642"/>
          </a:xfrm>
          <a:prstGeom prst="roundRect">
            <a:avLst>
              <a:gd name="adj" fmla="val 91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4720828" y="4092476"/>
            <a:ext cx="3877568" cy="141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最终输出</a:t>
            </a:r>
            <a:endParaRPr lang="zh-CN" sz="850" dirty="0"/>
          </a:p>
        </p:txBody>
      </p:sp>
      <p:sp>
        <p:nvSpPr>
          <p:cNvPr id="14" name="Text 11"/>
          <p:cNvSpPr/>
          <p:nvPr/>
        </p:nvSpPr>
        <p:spPr>
          <a:xfrm>
            <a:off x="4720828" y="4304407"/>
            <a:ext cx="3877568" cy="449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问题清单（含等级与状态）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优化方案与迭代记录</a:t>
            </a:r>
            <a:endParaRPr lang="zh-CN" sz="750" dirty="0"/>
          </a:p>
          <a:p>
            <a:pPr algn="l" marL="152400" indent="-152400">
              <a:lnSpc>
                <a:spcPct val="116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至少两轮迭代的测试结论</a:t>
            </a:r>
            <a:endParaRPr lang="zh-CN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02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阶段一：用户调研不是走形式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695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调研阶段的核心目标是掌握县域养老服务现状，了解老人真实需求，为后续网络规划和触点设计提供第一手依据。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334518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表面调研（不可取）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667446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网上查资料、复制政策文本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拍几张现场照片了事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凭经验判断需求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未接触真实老人和运营人员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2334518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E851B2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真实调研（必须做到）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667446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形成一手访谈与问卷数据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开展现场观察与设施记录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整理服务痛点与机会清单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识别服务空白区域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发现设施与运营真实问题</a:t>
            </a:r>
            <a:endParaRPr lang="zh-CN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9065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阶段五：汇报展示与终审交付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77416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终审汇报是项目五的收尾环节，须在15分钟内完整呈现从调研到工程验证的全链条成果，展示设计价值如何回归老人与县域服务。</a:t>
            </a:r>
            <a:endParaRPr lang="zh-CN" sz="850" dirty="0"/>
          </a:p>
        </p:txBody>
      </p:sp>
      <p:sp>
        <p:nvSpPr>
          <p:cNvPr id="4" name="Shape 2"/>
          <p:cNvSpPr/>
          <p:nvPr/>
        </p:nvSpPr>
        <p:spPr>
          <a:xfrm>
            <a:off x="4564856" y="1136898"/>
            <a:ext cx="14288" cy="3143399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139171" y="1251645"/>
            <a:ext cx="32518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4450073" y="1136898"/>
            <a:ext cx="243855" cy="243855"/>
          </a:xfrm>
          <a:prstGeom prst="roundRect">
            <a:avLst>
              <a:gd name="adj" fmla="val 1867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95465" y="1163166"/>
            <a:ext cx="15299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23577" y="1174105"/>
            <a:ext cx="350639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0—2分钟</a:t>
            </a:r>
            <a:endParaRPr lang="zh-CN" sz="1000" dirty="0"/>
          </a:p>
        </p:txBody>
      </p:sp>
      <p:sp>
        <p:nvSpPr>
          <p:cNvPr id="9" name="Text 7"/>
          <p:cNvSpPr/>
          <p:nvPr/>
        </p:nvSpPr>
        <p:spPr>
          <a:xfrm>
            <a:off x="523577" y="1387301"/>
            <a:ext cx="35063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项目背景与调研发现</a:t>
            </a:r>
            <a:endParaRPr lang="zh-CN" sz="850" dirty="0"/>
          </a:p>
        </p:txBody>
      </p:sp>
      <p:sp>
        <p:nvSpPr>
          <p:cNvPr id="10" name="Shape 8"/>
          <p:cNvSpPr/>
          <p:nvPr/>
        </p:nvSpPr>
        <p:spPr>
          <a:xfrm>
            <a:off x="4679640" y="1864742"/>
            <a:ext cx="32518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50073" y="1749996"/>
            <a:ext cx="243855" cy="243855"/>
          </a:xfrm>
          <a:prstGeom prst="roundRect">
            <a:avLst>
              <a:gd name="adj" fmla="val 1867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95465" y="1776264"/>
            <a:ext cx="15299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14032" y="1787203"/>
            <a:ext cx="350639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2—5分钟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5114032" y="2000399"/>
            <a:ext cx="35063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服务网络规划与触点方案</a:t>
            </a:r>
            <a:endParaRPr lang="zh-CN" sz="850" dirty="0"/>
          </a:p>
        </p:txBody>
      </p:sp>
      <p:sp>
        <p:nvSpPr>
          <p:cNvPr id="15" name="Shape 13"/>
          <p:cNvSpPr/>
          <p:nvPr/>
        </p:nvSpPr>
        <p:spPr>
          <a:xfrm>
            <a:off x="4139171" y="2406700"/>
            <a:ext cx="32518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50073" y="2291953"/>
            <a:ext cx="243855" cy="243855"/>
          </a:xfrm>
          <a:prstGeom prst="roundRect">
            <a:avLst>
              <a:gd name="adj" fmla="val 1867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95465" y="2318221"/>
            <a:ext cx="15299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23577" y="2329160"/>
            <a:ext cx="350639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5—9分钟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523577" y="2542356"/>
            <a:ext cx="35063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空间设计、终端配置与多端原型</a:t>
            </a:r>
            <a:endParaRPr lang="zh-CN" sz="850" dirty="0"/>
          </a:p>
        </p:txBody>
      </p:sp>
      <p:sp>
        <p:nvSpPr>
          <p:cNvPr id="20" name="Shape 18"/>
          <p:cNvSpPr/>
          <p:nvPr/>
        </p:nvSpPr>
        <p:spPr>
          <a:xfrm>
            <a:off x="4679640" y="2948657"/>
            <a:ext cx="32518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4450073" y="2833911"/>
            <a:ext cx="243855" cy="243855"/>
          </a:xfrm>
          <a:prstGeom prst="roundRect">
            <a:avLst>
              <a:gd name="adj" fmla="val 1867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95465" y="2860179"/>
            <a:ext cx="15299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114032" y="2871118"/>
            <a:ext cx="350639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9—12分钟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5114032" y="3084314"/>
            <a:ext cx="35063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流程与测试结果展示</a:t>
            </a:r>
            <a:endParaRPr lang="zh-CN" sz="850" dirty="0"/>
          </a:p>
        </p:txBody>
      </p:sp>
      <p:sp>
        <p:nvSpPr>
          <p:cNvPr id="25" name="Shape 23"/>
          <p:cNvSpPr/>
          <p:nvPr/>
        </p:nvSpPr>
        <p:spPr>
          <a:xfrm>
            <a:off x="4139171" y="3490615"/>
            <a:ext cx="32518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4450073" y="3375868"/>
            <a:ext cx="243855" cy="243855"/>
          </a:xfrm>
          <a:prstGeom prst="roundRect">
            <a:avLst>
              <a:gd name="adj" fmla="val 18672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95465" y="3402137"/>
            <a:ext cx="152995" cy="1912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23577" y="3413075"/>
            <a:ext cx="350639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12—15分钟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523577" y="3626272"/>
            <a:ext cx="3506391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创新亮点、成本思考与总结反思</a:t>
            </a:r>
            <a:endParaRPr lang="zh-CN" sz="850" dirty="0"/>
          </a:p>
        </p:txBody>
      </p:sp>
      <p:sp>
        <p:nvSpPr>
          <p:cNvPr id="30" name="Shape 28"/>
          <p:cNvSpPr/>
          <p:nvPr/>
        </p:nvSpPr>
        <p:spPr>
          <a:xfrm>
            <a:off x="523577" y="4381277"/>
            <a:ext cx="8096845" cy="383158"/>
          </a:xfrm>
          <a:prstGeom prst="roundRect">
            <a:avLst>
              <a:gd name="adj" fmla="val 11884"/>
            </a:avLst>
          </a:prstGeom>
          <a:solidFill>
            <a:srgbClr val="F9D2EB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924" y="4526682"/>
            <a:ext cx="135508" cy="108347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875779" y="4498107"/>
            <a:ext cx="8093497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终审重点：成果是否完整、逻辑是否清楚、测试是否真实、问题是否整改、价值是否回到老人和县域服务。</a:t>
            </a:r>
            <a:endParaRPr lang="zh-CN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493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调研准备：先设计调研方案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9607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调研正式启动前，需完成系统性的方案设计，明确目标、对象、方法与分工，确保调研高效且有据可循。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52737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14487" y="2252737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明确目标与对象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1014487" y="2523753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涵盖民政管理人员、乡镇工作人员、村级协管人员、老人、家属及服务运营方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225273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44691" y="2252737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规划调研路线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5144691" y="2523753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提前确定走访顺序、时间节点、交通安排，并设定隐私与安全要求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344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14487" y="320434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选择调研方法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1014487" y="3475360"/>
            <a:ext cx="347565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文献调研、实地走访、问卷调查、深度访谈、现场观察五类方法组合使用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3204344"/>
            <a:ext cx="327273" cy="32727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44691" y="320434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明确角色分工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5144691" y="3475360"/>
            <a:ext cx="34757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主访人、记录员、摄影员、联络员各司其职，确保调研现场有序进行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08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调研工具包准备什么？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730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基础工具清单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196405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调研计划书与访谈提纲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老人需求问卷（大字版）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设施观察表与服务流程记录表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站点照片记录表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录音设备与拍照设备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县域地图（纸质备份）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授权与同意说明书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74210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87300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工具使用规范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196405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问卷题目简洁，字体足够大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老人可口述，工作人员代填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记录表字段统一，照片命名规范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录音拍照前须取得明确同意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敏感信息加密存储，最小化采集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4205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老人需求问卷如何设计？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8879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问卷是调研的核心工具，设计须以老人真实使用场景为出发点，避免学术化表达与诱导性提问。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87635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设计原则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2199754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题目数量适当，不宜过多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使用生活语言，避免专业术语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选项清楚，支持工作人员代读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保留开放意见栏收集补充意见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87635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核心问题方向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199754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是否经常使用助餐服务？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是否需要上门照护或就医陪同？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是否知道附近服务站点位置？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是否能使用手机预约服务？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最希望增加什么服务？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最担心哪类安全问题？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87801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CF2B5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65091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4041577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避免诱导性表达，如"您是否认为这个服务很好？"——应改为"您对这个服务满意吗？"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4250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访谈要问出运营真实问题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8923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不同访谈对象关注的核心议题不同，访谈提纲须分类设计，针对各对象的工作职责和实际痛点展开。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745903"/>
            <a:ext cx="3982938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881560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民政管理人员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152576"/>
            <a:ext cx="371162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政策目标与服务覆盖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资金使用与补贴管理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监管难点与数据痛点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1745903"/>
            <a:ext cx="3983013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3067" y="1881560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运营方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2152576"/>
            <a:ext cx="371169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站点使用率与人员排班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设备维护与运营成本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老人实际反馈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138860"/>
            <a:ext cx="3982938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9234" y="3274516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乡镇/村级人员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59234" y="3545532"/>
            <a:ext cx="371162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服务触达与老人需求发现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上报流程与应急响应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上门服务难点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4637410" y="3138860"/>
            <a:ext cx="3983013" cy="1262063"/>
          </a:xfrm>
          <a:prstGeom prst="roundRect">
            <a:avLst>
              <a:gd name="adj" fmla="val 435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3067" y="3274516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老人与家属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73067" y="3545532"/>
            <a:ext cx="371169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真实服务需求与使用障碍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满意度与不满意点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数字产品接受度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900708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实地走访路线怎么安排？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481956"/>
            <a:ext cx="4667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走访路线须覆盖县、乡、村三级服务体系，从县级养老服务中心出发，延伸至乡镇区域中心、村级服务站、助餐点及老年食堂，最终深入上门服务对象家庭和已有调度中心。</a:t>
            </a:r>
            <a:endParaRPr lang="zh-CN" sz="1000" dirty="0"/>
          </a:p>
        </p:txBody>
      </p:sp>
      <p:sp>
        <p:nvSpPr>
          <p:cNvPr id="5" name="Text 2"/>
          <p:cNvSpPr/>
          <p:nvPr/>
        </p:nvSpPr>
        <p:spPr>
          <a:xfrm>
            <a:off x="523577" y="2388319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建议覆盖场所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711723"/>
            <a:ext cx="21742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县级养老服务中心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乡镇区域养老中心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村级服务站与助餐点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日间照料中心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上门服务对象家庭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已有数字平台或调度中心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3021955" y="2388319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走访观察重点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021955" y="2711723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设施位置、面积与功能分区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设备配置与适老化改造情况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日均服务量与人员配置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收费与补贴情况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老人现场反馈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2026-08-01T09:02:22Z</dcterms:created>
  <dcterms:modified xsi:type="dcterms:W3CDTF">2026-08-01T09:02:22Z</dcterms:modified>
</cp:coreProperties>
</file>