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image" Target="../media/image-18-2.png"/><Relationship Id="rId3" Type="http://schemas.openxmlformats.org/officeDocument/2006/relationships/image" Target="../media/image-18-3.svg"/><Relationship Id="rId4" Type="http://schemas.openxmlformats.org/officeDocument/2006/relationships/image" Target="../media/image-18-2.png"/><Relationship Id="rId5" Type="http://schemas.openxmlformats.org/officeDocument/2006/relationships/image" Target="../media/image-18-3.svg"/><Relationship Id="rId6" Type="http://schemas.openxmlformats.org/officeDocument/2006/relationships/image" Target="../media/image-18-2.png"/><Relationship Id="rId7" Type="http://schemas.openxmlformats.org/officeDocument/2006/relationships/image" Target="../media/image-18-3.svg"/><Relationship Id="rId8" Type="http://schemas.openxmlformats.org/officeDocument/2006/relationships/image" Target="../media/image-18-2.png"/><Relationship Id="rId9" Type="http://schemas.openxmlformats.org/officeDocument/2006/relationships/image" Target="../media/image-18-3.svg"/><Relationship Id="rId10" Type="http://schemas.openxmlformats.org/officeDocument/2006/relationships/image" Target="../media/image-18-2.png"/><Relationship Id="rId11" Type="http://schemas.openxmlformats.org/officeDocument/2006/relationships/image" Target="../media/image-18-3.svg"/><Relationship Id="rId12" Type="http://schemas.openxmlformats.org/officeDocument/2006/relationships/image" Target="../media/image-18-2.png"/><Relationship Id="rId13" Type="http://schemas.openxmlformats.org/officeDocument/2006/relationships/image" Target="../media/image-18-3.svg"/><Relationship Id="rId14" Type="http://schemas.openxmlformats.org/officeDocument/2006/relationships/slideLayout" Target="../slideLayouts/slideLayout2.xml"/><Relationship Id="rId1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svg"/><Relationship Id="rId3" Type="http://schemas.openxmlformats.org/officeDocument/2006/relationships/image" Target="../media/image-19-3.png"/><Relationship Id="rId4" Type="http://schemas.openxmlformats.org/officeDocument/2006/relationships/image" Target="../media/image-19-4.svg"/><Relationship Id="rId5" Type="http://schemas.openxmlformats.org/officeDocument/2006/relationships/image" Target="../media/image-19-5.png"/><Relationship Id="rId6" Type="http://schemas.openxmlformats.org/officeDocument/2006/relationships/image" Target="../media/image-19-6.svg"/><Relationship Id="rId7" Type="http://schemas.openxmlformats.org/officeDocument/2006/relationships/image" Target="../media/image-19-7.png"/><Relationship Id="rId8" Type="http://schemas.openxmlformats.org/officeDocument/2006/relationships/image" Target="../media/image-19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svg"/><Relationship Id="rId3" Type="http://schemas.openxmlformats.org/officeDocument/2006/relationships/image" Target="../media/image-20-1.png"/><Relationship Id="rId4" Type="http://schemas.openxmlformats.org/officeDocument/2006/relationships/image" Target="../media/image-20-2.svg"/><Relationship Id="rId5" Type="http://schemas.openxmlformats.org/officeDocument/2006/relationships/image" Target="../media/image-20-1.png"/><Relationship Id="rId6" Type="http://schemas.openxmlformats.org/officeDocument/2006/relationships/image" Target="../media/image-20-2.svg"/><Relationship Id="rId7" Type="http://schemas.openxmlformats.org/officeDocument/2006/relationships/image" Target="../media/image-20-1.png"/><Relationship Id="rId8" Type="http://schemas.openxmlformats.org/officeDocument/2006/relationships/image" Target="../media/image-20-2.svg"/><Relationship Id="rId9" Type="http://schemas.openxmlformats.org/officeDocument/2006/relationships/image" Target="../media/image-20-1.png"/><Relationship Id="rId10" Type="http://schemas.openxmlformats.org/officeDocument/2006/relationships/image" Target="../media/image-20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image" Target="../media/image-23-2.jpeg"/><Relationship Id="rId3" Type="http://schemas.openxmlformats.org/officeDocument/2006/relationships/image" Target="../media/image-23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svg"/><Relationship Id="rId3" Type="http://schemas.openxmlformats.org/officeDocument/2006/relationships/image" Target="../media/image-25-3.png"/><Relationship Id="rId4" Type="http://schemas.openxmlformats.org/officeDocument/2006/relationships/image" Target="../media/image-25-4.svg"/><Relationship Id="rId5" Type="http://schemas.openxmlformats.org/officeDocument/2006/relationships/image" Target="../media/image-25-5.png"/><Relationship Id="rId6" Type="http://schemas.openxmlformats.org/officeDocument/2006/relationships/image" Target="../media/image-25-6.svg"/><Relationship Id="rId7" Type="http://schemas.openxmlformats.org/officeDocument/2006/relationships/image" Target="../media/image-25-7.png"/><Relationship Id="rId8" Type="http://schemas.openxmlformats.org/officeDocument/2006/relationships/image" Target="../media/image-25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svg"/><Relationship Id="rId3" Type="http://schemas.openxmlformats.org/officeDocument/2006/relationships/image" Target="../media/image-26-3.png"/><Relationship Id="rId4" Type="http://schemas.openxmlformats.org/officeDocument/2006/relationships/image" Target="../media/image-26-4.svg"/><Relationship Id="rId5" Type="http://schemas.openxmlformats.org/officeDocument/2006/relationships/image" Target="../media/image-26-5.png"/><Relationship Id="rId6" Type="http://schemas.openxmlformats.org/officeDocument/2006/relationships/image" Target="../media/image-26-6.svg"/><Relationship Id="rId7" Type="http://schemas.openxmlformats.org/officeDocument/2006/relationships/image" Target="../media/image-26-7.png"/><Relationship Id="rId8" Type="http://schemas.openxmlformats.org/officeDocument/2006/relationships/image" Target="../media/image-26-8.svg"/><Relationship Id="rId9" Type="http://schemas.openxmlformats.org/officeDocument/2006/relationships/image" Target="../media/image-26-9.png"/><Relationship Id="rId10" Type="http://schemas.openxmlformats.org/officeDocument/2006/relationships/image" Target="../media/image-26-10.svg"/><Relationship Id="rId11" Type="http://schemas.openxmlformats.org/officeDocument/2006/relationships/image" Target="../media/image-26-11.png"/><Relationship Id="rId12" Type="http://schemas.openxmlformats.org/officeDocument/2006/relationships/image" Target="../media/image-26-12.svg"/><Relationship Id="rId13" Type="http://schemas.openxmlformats.org/officeDocument/2006/relationships/image" Target="../media/image-26-13.png"/><Relationship Id="rId14" Type="http://schemas.openxmlformats.org/officeDocument/2006/relationships/image" Target="../media/image-26-14.svg"/><Relationship Id="rId15" Type="http://schemas.openxmlformats.org/officeDocument/2006/relationships/image" Target="../media/image-26-15.png"/><Relationship Id="rId16" Type="http://schemas.openxmlformats.org/officeDocument/2006/relationships/image" Target="../media/image-26-16.svg"/><Relationship Id="rId17" Type="http://schemas.openxmlformats.org/officeDocument/2006/relationships/slideLayout" Target="../slideLayouts/slideLayout2.xml"/><Relationship Id="rId18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svg"/><Relationship Id="rId3" Type="http://schemas.openxmlformats.org/officeDocument/2006/relationships/image" Target="../media/image-28-1.png"/><Relationship Id="rId4" Type="http://schemas.openxmlformats.org/officeDocument/2006/relationships/image" Target="../media/image-28-2.svg"/><Relationship Id="rId5" Type="http://schemas.openxmlformats.org/officeDocument/2006/relationships/image" Target="../media/image-28-1.png"/><Relationship Id="rId6" Type="http://schemas.openxmlformats.org/officeDocument/2006/relationships/image" Target="../media/image-28-2.svg"/><Relationship Id="rId7" Type="http://schemas.openxmlformats.org/officeDocument/2006/relationships/image" Target="../media/image-28-1.png"/><Relationship Id="rId8" Type="http://schemas.openxmlformats.org/officeDocument/2006/relationships/image" Target="../media/image-28-2.svg"/><Relationship Id="rId9" Type="http://schemas.openxmlformats.org/officeDocument/2006/relationships/image" Target="../media/image-28-1.png"/><Relationship Id="rId10" Type="http://schemas.openxmlformats.org/officeDocument/2006/relationships/image" Target="../media/image-28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svg"/><Relationship Id="rId3" Type="http://schemas.openxmlformats.org/officeDocument/2006/relationships/image" Target="../media/image-29-1.png"/><Relationship Id="rId4" Type="http://schemas.openxmlformats.org/officeDocument/2006/relationships/image" Target="../media/image-29-2.svg"/><Relationship Id="rId5" Type="http://schemas.openxmlformats.org/officeDocument/2006/relationships/image" Target="../media/image-29-1.png"/><Relationship Id="rId6" Type="http://schemas.openxmlformats.org/officeDocument/2006/relationships/image" Target="../media/image-29-2.svg"/><Relationship Id="rId7" Type="http://schemas.openxmlformats.org/officeDocument/2006/relationships/image" Target="../media/image-29-1.png"/><Relationship Id="rId8" Type="http://schemas.openxmlformats.org/officeDocument/2006/relationships/image" Target="../media/image-29-2.svg"/><Relationship Id="rId9" Type="http://schemas.openxmlformats.org/officeDocument/2006/relationships/image" Target="../media/image-29-1.png"/><Relationship Id="rId10" Type="http://schemas.openxmlformats.org/officeDocument/2006/relationships/image" Target="../media/image-29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1.png"/><Relationship Id="rId4" Type="http://schemas.openxmlformats.org/officeDocument/2006/relationships/image" Target="../media/image-6-2.svg"/><Relationship Id="rId5" Type="http://schemas.openxmlformats.org/officeDocument/2006/relationships/image" Target="../media/image-6-1.png"/><Relationship Id="rId6" Type="http://schemas.openxmlformats.org/officeDocument/2006/relationships/image" Target="../media/image-6-2.svg"/><Relationship Id="rId7" Type="http://schemas.openxmlformats.org/officeDocument/2006/relationships/image" Target="../media/image-6-1.png"/><Relationship Id="rId8" Type="http://schemas.openxmlformats.org/officeDocument/2006/relationships/image" Target="../media/image-6-2.svg"/><Relationship Id="rId9" Type="http://schemas.openxmlformats.org/officeDocument/2006/relationships/image" Target="../media/image-6-1.png"/><Relationship Id="rId10" Type="http://schemas.openxmlformats.org/officeDocument/2006/relationships/image" Target="../media/image-6-2.svg"/><Relationship Id="rId11" Type="http://schemas.openxmlformats.org/officeDocument/2006/relationships/image" Target="../media/image-6-11.jpe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image" Target="../media/image-7-7.png"/><Relationship Id="rId8" Type="http://schemas.openxmlformats.org/officeDocument/2006/relationships/image" Target="../media/image-7-8.svg"/><Relationship Id="rId9" Type="http://schemas.openxmlformats.org/officeDocument/2006/relationships/image" Target="../media/image-7-7.png"/><Relationship Id="rId10" Type="http://schemas.openxmlformats.org/officeDocument/2006/relationships/image" Target="../media/image-7-8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765250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县域智慧养老项目交付评价与能力成长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2587451"/>
            <a:ext cx="4667845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《人工智能养老产品系统设计与工程交付》｜项目五：成果验收与评价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3952577" y="3168774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本项目配套教材 · 县域养老服务体系工程化交付培训</a:t>
            </a:r>
            <a:endParaRPr lang="zh-CN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3736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成果五：试点测试报告如何评分？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318617"/>
            <a:ext cx="3656484" cy="3087439"/>
          </a:xfrm>
          <a:prstGeom prst="roundRect">
            <a:avLst>
              <a:gd name="adj" fmla="val 3053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449512"/>
            <a:ext cx="339469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评价重点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1772915"/>
            <a:ext cx="3394695" cy="1439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测试方案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：测试目标、对象、场景与方法是否科学设计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数据真实性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：测试数据是否来源于真实操作，不得虚构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问题分类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：发现的问题是否按严重程度、类别进行系统梳理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优化方案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：针对问题的改进措施是否具体可执行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闭环验证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：优化后是否进行补充测试并记录结果</a:t>
            </a:r>
            <a:endParaRPr lang="zh-CN" sz="1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69544" y="1465883"/>
            <a:ext cx="3801666" cy="225630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215564" y="3204188"/>
            <a:ext cx="945010" cy="171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验证改进效果</a:t>
            </a:r>
            <a:endParaRPr lang="zh-CN" sz="1050" dirty="0"/>
          </a:p>
        </p:txBody>
      </p:sp>
      <p:sp>
        <p:nvSpPr>
          <p:cNvPr id="8" name="Text 5"/>
          <p:cNvSpPr/>
          <p:nvPr/>
        </p:nvSpPr>
        <p:spPr>
          <a:xfrm>
            <a:off x="6024591" y="3204188"/>
            <a:ext cx="945011" cy="171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制定优化方案</a:t>
            </a:r>
            <a:endParaRPr lang="zh-CN" sz="1050" dirty="0"/>
          </a:p>
        </p:txBody>
      </p:sp>
      <p:sp>
        <p:nvSpPr>
          <p:cNvPr id="9" name="Text 6"/>
          <p:cNvSpPr/>
          <p:nvPr/>
        </p:nvSpPr>
        <p:spPr>
          <a:xfrm>
            <a:off x="4814200" y="3204188"/>
            <a:ext cx="945011" cy="171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发现问题</a:t>
            </a:r>
            <a:endParaRPr lang="zh-CN" sz="1050" dirty="0"/>
          </a:p>
        </p:txBody>
      </p:sp>
      <p:sp>
        <p:nvSpPr>
          <p:cNvPr id="10" name="Text 7"/>
          <p:cNvSpPr/>
          <p:nvPr/>
        </p:nvSpPr>
        <p:spPr>
          <a:xfrm>
            <a:off x="4315644" y="3869457"/>
            <a:ext cx="430954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测试报告须体现"问题—优化—验证"完整闭环，单独列出问题清单而无后续跟进，不视为合格交付。</a:t>
            </a:r>
            <a:endParaRPr lang="zh-CN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62044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成果六：项目汇报材料如何评分？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267173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汇报材料是项目成果的综合呈现，既要体现方案的完整性，也要展现项目团队理解问题、解决问题的能力。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623840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14487" y="2623840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内容完整性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014487" y="2894856"/>
            <a:ext cx="209892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项目背景、调研发现、方案设计、测试结果、运营建议是否逐一呈现，结构逻辑是否清晰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2623840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67956" y="2623840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证据支撑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767956" y="2894856"/>
            <a:ext cx="209892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调研数据、地图分析、测试记录是否作为方案论据出现，而非仅凭主观判断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2623840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21425" y="2623840"/>
            <a:ext cx="20989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答辩能力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521425" y="2894856"/>
            <a:ext cx="20989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能否清晰回应评审专家的关键质疑，尤其是落地性、成本和老人使用价值方面的问题</a:t>
            </a:r>
            <a:endParaRPr lang="zh-CN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8934"/>
            <a:ext cx="8096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三次验收制：分阶段把质量关</a:t>
            </a:r>
            <a:endParaRPr lang="zh-CN" sz="2350" dirty="0"/>
          </a:p>
        </p:txBody>
      </p:sp>
      <p:sp>
        <p:nvSpPr>
          <p:cNvPr id="3" name="Text 1"/>
          <p:cNvSpPr/>
          <p:nvPr/>
        </p:nvSpPr>
        <p:spPr>
          <a:xfrm>
            <a:off x="523577" y="1031602"/>
            <a:ext cx="8096845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三次验收节点贯穿项目全周期，分别在</a:t>
            </a:r>
            <a:pPr algn="l" indent="0" marL="0">
              <a:lnSpc>
                <a:spcPct val="132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概念设计完成后</a:t>
            </a:r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、</a:t>
            </a:r>
            <a:pPr algn="l" indent="0" marL="0">
              <a:lnSpc>
                <a:spcPct val="132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深化设计完成后</a:t>
            </a:r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和</a:t>
            </a:r>
            <a:pPr algn="l" indent="0" marL="0">
              <a:lnSpc>
                <a:spcPct val="132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最终汇报阶段</a:t>
            </a:r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实施。每次验收须形成正式评分记录与整改意见，未通过者不得进入下一阶段。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564856" y="1583382"/>
            <a:ext cx="14288" cy="2508647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4054748" y="1721197"/>
            <a:ext cx="386581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4427041" y="1583382"/>
            <a:ext cx="289917" cy="289917"/>
          </a:xfrm>
          <a:prstGeom prst="roundRect">
            <a:avLst>
              <a:gd name="adj" fmla="val 186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481066" y="1614636"/>
            <a:ext cx="181868" cy="227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23577" y="1627659"/>
            <a:ext cx="340414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</a:t>
            </a:r>
            <a:endParaRPr lang="zh-CN" sz="1150" dirty="0"/>
          </a:p>
        </p:txBody>
      </p:sp>
      <p:sp>
        <p:nvSpPr>
          <p:cNvPr id="9" name="Text 7"/>
          <p:cNvSpPr/>
          <p:nvPr/>
        </p:nvSpPr>
        <p:spPr>
          <a:xfrm>
            <a:off x="523577" y="1893168"/>
            <a:ext cx="3404146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概念验收</a:t>
            </a:r>
            <a:endParaRPr lang="zh-CN" sz="1000" dirty="0"/>
          </a:p>
          <a:p>
            <a:pPr algn="r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评价需求真实性与设计方向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4702671" y="2490267"/>
            <a:ext cx="386581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1" name="Shape 9"/>
          <p:cNvSpPr/>
          <p:nvPr/>
        </p:nvSpPr>
        <p:spPr>
          <a:xfrm>
            <a:off x="4427041" y="2352452"/>
            <a:ext cx="289917" cy="289917"/>
          </a:xfrm>
          <a:prstGeom prst="roundRect">
            <a:avLst>
              <a:gd name="adj" fmla="val 186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81066" y="2383706"/>
            <a:ext cx="181868" cy="227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216277" y="2396728"/>
            <a:ext cx="340414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第二次验收</a:t>
            </a:r>
            <a:endParaRPr lang="zh-CN" sz="1150" dirty="0"/>
          </a:p>
        </p:txBody>
      </p:sp>
      <p:sp>
        <p:nvSpPr>
          <p:cNvPr id="14" name="Text 12"/>
          <p:cNvSpPr/>
          <p:nvPr/>
        </p:nvSpPr>
        <p:spPr>
          <a:xfrm>
            <a:off x="5216277" y="2662238"/>
            <a:ext cx="3404146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工程验收</a:t>
            </a:r>
            <a:endParaRPr lang="zh-CN" sz="1000" dirty="0"/>
          </a:p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评价方案的可落地性与工程基础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4054748" y="3154635"/>
            <a:ext cx="386581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Shape 14"/>
          <p:cNvSpPr/>
          <p:nvPr/>
        </p:nvSpPr>
        <p:spPr>
          <a:xfrm>
            <a:off x="4427041" y="3016821"/>
            <a:ext cx="289917" cy="289917"/>
          </a:xfrm>
          <a:prstGeom prst="roundRect">
            <a:avLst>
              <a:gd name="adj" fmla="val 186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81066" y="3048074"/>
            <a:ext cx="181868" cy="227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23577" y="3061097"/>
            <a:ext cx="340414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第三次验收</a:t>
            </a:r>
            <a:endParaRPr lang="zh-CN" sz="1150" dirty="0"/>
          </a:p>
        </p:txBody>
      </p:sp>
      <p:sp>
        <p:nvSpPr>
          <p:cNvPr id="19" name="Text 17"/>
          <p:cNvSpPr/>
          <p:nvPr/>
        </p:nvSpPr>
        <p:spPr>
          <a:xfrm>
            <a:off x="523577" y="3326606"/>
            <a:ext cx="3404146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终审验收</a:t>
            </a:r>
            <a:endParaRPr lang="zh-CN" sz="1000" dirty="0"/>
          </a:p>
          <a:p>
            <a:pPr algn="r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评价成果完整性与答辩表现</a:t>
            </a:r>
            <a:endParaRPr lang="zh-CN" sz="1000" dirty="0"/>
          </a:p>
        </p:txBody>
      </p:sp>
      <p:sp>
        <p:nvSpPr>
          <p:cNvPr id="20" name="Shape 18"/>
          <p:cNvSpPr/>
          <p:nvPr/>
        </p:nvSpPr>
        <p:spPr>
          <a:xfrm>
            <a:off x="523577" y="4234681"/>
            <a:ext cx="8096845" cy="509811"/>
          </a:xfrm>
          <a:prstGeom prst="roundRect">
            <a:avLst>
              <a:gd name="adj" fmla="val 10616"/>
            </a:avLst>
          </a:prstGeom>
          <a:solidFill>
            <a:srgbClr val="F9D2EB"/>
          </a:solidFill>
          <a:ln/>
        </p:spPr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388" y="4416251"/>
            <a:ext cx="161032" cy="128811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942231" y="4393629"/>
            <a:ext cx="8006581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三道质量门不可跳越，每次验收记录均作为最终评价的过程证据归档。</a:t>
            </a:r>
            <a:endParaRPr lang="zh-CN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8847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第一次验收：概念方案是否成立？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00062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须提交验收材料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324026"/>
            <a:ext cx="38887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用户调研报告（含真实数据来源）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概念设计方案说明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三级网络拓扑草图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选址方案与候选点比选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15分钟服务圈覆盖分析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系统架构草图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869728"/>
            <a:ext cx="4077295" cy="1985293"/>
          </a:xfrm>
          <a:prstGeom prst="roundRect">
            <a:avLst>
              <a:gd name="adj" fmla="val 474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2000622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评审聚焦问题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2324026"/>
            <a:ext cx="381550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老人的真实需求是否已清晰识别？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调研数据是否来源于实地或一手资料？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设计方向是否与县域实际情况匹配？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三级网络逻辑是否自洽？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4773067" y="3416722"/>
            <a:ext cx="42727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本次验收重点：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需求是否真实，方向是否正确。</a:t>
            </a:r>
            <a:endParaRPr lang="zh-CN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8298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第二次验收：工程方案是否可落地？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2971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第二次验收在深化设计阶段完成，评价重点从方向正确性转向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工程实施的可行性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786384"/>
            <a:ext cx="3982938" cy="770781"/>
          </a:xfrm>
          <a:prstGeom prst="roundRect">
            <a:avLst>
              <a:gd name="adj" fmla="val 713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8759" y="1931566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深化设计文档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68759" y="2202582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方案说明书、技术规格与设计依据是否完整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637410" y="1786384"/>
            <a:ext cx="3983013" cy="770781"/>
          </a:xfrm>
          <a:prstGeom prst="roundRect">
            <a:avLst>
              <a:gd name="adj" fmla="val 713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82592" y="1931566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空间图纸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82592" y="2202582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平面、立面图纸是否达到可施工的深度与规范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2688059"/>
            <a:ext cx="3982938" cy="770781"/>
          </a:xfrm>
          <a:prstGeom prst="roundRect">
            <a:avLst>
              <a:gd name="adj" fmla="val 713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8759" y="2833241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设备清单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68759" y="3104257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设备型号、数量、供应商和价格是否明确列出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637410" y="2688059"/>
            <a:ext cx="3983013" cy="770781"/>
          </a:xfrm>
          <a:prstGeom prst="roundRect">
            <a:avLst>
              <a:gd name="adj" fmla="val 713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82592" y="2833241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服务流程图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82592" y="3104257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调度、结算、记录全流程是否以泳道图或流程图呈现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3589734"/>
            <a:ext cx="3982938" cy="770781"/>
          </a:xfrm>
          <a:prstGeom prst="roundRect">
            <a:avLst>
              <a:gd name="adj" fmla="val 713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8759" y="3734916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系统原型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668759" y="4005932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核心界面原型是否可演示，交互逻辑是否合理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4637410" y="3589734"/>
            <a:ext cx="3983013" cy="770781"/>
          </a:xfrm>
          <a:prstGeom prst="roundRect">
            <a:avLst>
              <a:gd name="adj" fmla="val 713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82592" y="3734916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预算与运维说明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82592" y="4005932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建设预算估算与日常运维成本说明是否具备</a:t>
            </a:r>
            <a:endParaRPr lang="zh-CN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第三次验收：成果是否完整交付？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34157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终审验收材料清单</a:t>
            </a:r>
            <a:endParaRPr lang="zh-CN" sz="600" dirty="0"/>
          </a:p>
        </p:txBody>
      </p:sp>
      <p:sp>
        <p:nvSpPr>
          <p:cNvPr id="4" name="Text 2"/>
          <p:cNvSpPr/>
          <p:nvPr/>
        </p:nvSpPr>
        <p:spPr>
          <a:xfrm>
            <a:off x="523577" y="763042"/>
            <a:ext cx="3968576" cy="43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全部六项交付物（纸质＋电子）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项目汇报PPT（完整版）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展板或展示材料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现场答辩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测试记录与整改闭环文件</a:t>
            </a:r>
            <a:endParaRPr lang="zh-CN" sz="500" dirty="0"/>
          </a:p>
        </p:txBody>
      </p:sp>
      <p:sp>
        <p:nvSpPr>
          <p:cNvPr id="5" name="Text 3"/>
          <p:cNvSpPr/>
          <p:nvPr/>
        </p:nvSpPr>
        <p:spPr>
          <a:xfrm>
            <a:off x="523577" y="1230883"/>
            <a:ext cx="442577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终审须在评审专家、课程指导者和企业导师共同在场的情况下进行，评分记录现场签字确认。</a:t>
            </a:r>
            <a:endParaRPr lang="zh-CN" sz="5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6609" y="638249"/>
            <a:ext cx="3968576" cy="396857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23577" y="4680347"/>
            <a:ext cx="8096845" cy="181496"/>
          </a:xfrm>
          <a:prstGeom prst="roundRect">
            <a:avLst>
              <a:gd name="adj" fmla="val 15147"/>
            </a:avLst>
          </a:prstGeom>
          <a:solidFill>
            <a:srgbClr val="F9D2EB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87" y="4762054"/>
            <a:ext cx="81781" cy="6541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36178" y="4729311"/>
            <a:ext cx="827603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终审的核心评价维度：成果完整性、表达专业度与现场问题应对能力。</a:t>
            </a:r>
            <a:endParaRPr lang="zh-CN" sz="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6907"/>
            <a:ext cx="8096845" cy="294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验收不通过，必须进入整改闭环</a:t>
            </a:r>
            <a:endParaRPr lang="zh-CN" sz="1850" dirty="0"/>
          </a:p>
        </p:txBody>
      </p:sp>
      <p:sp>
        <p:nvSpPr>
          <p:cNvPr id="3" name="Text 1"/>
          <p:cNvSpPr/>
          <p:nvPr/>
        </p:nvSpPr>
        <p:spPr>
          <a:xfrm>
            <a:off x="523577" y="825103"/>
            <a:ext cx="8554045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验收不通过不意味着项目终止，而是进入强制整改流程。整改闭环是保障最终成果质量的关键机制，每一步均需留存书面记录。</a:t>
            </a:r>
            <a:endParaRPr lang="zh-CN" sz="7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1052959"/>
            <a:ext cx="7837512" cy="29409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85840" y="328670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补充测试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5496033" y="328670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限期修改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014321" y="328670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明确责任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2532610" y="328670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形成清单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1018512" y="328670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发现问题</a:t>
            </a:r>
            <a:endParaRPr lang="zh-CN" sz="1350" dirty="0"/>
          </a:p>
        </p:txBody>
      </p:sp>
      <p:sp>
        <p:nvSpPr>
          <p:cNvPr id="10" name="Shape 7"/>
          <p:cNvSpPr/>
          <p:nvPr/>
        </p:nvSpPr>
        <p:spPr>
          <a:xfrm>
            <a:off x="523577" y="4080272"/>
            <a:ext cx="1966615" cy="686321"/>
          </a:xfrm>
          <a:prstGeom prst="roundRect">
            <a:avLst>
              <a:gd name="adj" fmla="val 613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28501" y="4185196"/>
            <a:ext cx="1756767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整改清单</a:t>
            </a:r>
            <a:endParaRPr lang="zh-CN" sz="900" dirty="0"/>
          </a:p>
        </p:txBody>
      </p:sp>
      <p:sp>
        <p:nvSpPr>
          <p:cNvPr id="12" name="Text 9"/>
          <p:cNvSpPr/>
          <p:nvPr/>
        </p:nvSpPr>
        <p:spPr>
          <a:xfrm>
            <a:off x="628501" y="4378598"/>
            <a:ext cx="1756767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逐条记录问题，明确整改标准</a:t>
            </a:r>
            <a:endParaRPr lang="zh-CN" sz="750" dirty="0"/>
          </a:p>
        </p:txBody>
      </p:sp>
      <p:sp>
        <p:nvSpPr>
          <p:cNvPr id="13" name="Shape 10"/>
          <p:cNvSpPr/>
          <p:nvPr/>
        </p:nvSpPr>
        <p:spPr>
          <a:xfrm>
            <a:off x="2566913" y="4080272"/>
            <a:ext cx="1966689" cy="686321"/>
          </a:xfrm>
          <a:prstGeom prst="roundRect">
            <a:avLst>
              <a:gd name="adj" fmla="val 613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71837" y="4185196"/>
            <a:ext cx="175684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责任到人</a:t>
            </a:r>
            <a:endParaRPr lang="zh-CN" sz="900" dirty="0"/>
          </a:p>
        </p:txBody>
      </p:sp>
      <p:sp>
        <p:nvSpPr>
          <p:cNvPr id="15" name="Text 12"/>
          <p:cNvSpPr/>
          <p:nvPr/>
        </p:nvSpPr>
        <p:spPr>
          <a:xfrm>
            <a:off x="2671837" y="4378598"/>
            <a:ext cx="1756842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每项问题指定具体负责的团队成员</a:t>
            </a:r>
            <a:endParaRPr lang="zh-CN" sz="750" dirty="0"/>
          </a:p>
        </p:txBody>
      </p:sp>
      <p:sp>
        <p:nvSpPr>
          <p:cNvPr id="16" name="Shape 13"/>
          <p:cNvSpPr/>
          <p:nvPr/>
        </p:nvSpPr>
        <p:spPr>
          <a:xfrm>
            <a:off x="4610323" y="4080272"/>
            <a:ext cx="1966689" cy="686321"/>
          </a:xfrm>
          <a:prstGeom prst="roundRect">
            <a:avLst>
              <a:gd name="adj" fmla="val 613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15247" y="4185196"/>
            <a:ext cx="175684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限期完成</a:t>
            </a:r>
            <a:endParaRPr lang="zh-CN" sz="900" dirty="0"/>
          </a:p>
        </p:txBody>
      </p:sp>
      <p:sp>
        <p:nvSpPr>
          <p:cNvPr id="18" name="Text 15"/>
          <p:cNvSpPr/>
          <p:nvPr/>
        </p:nvSpPr>
        <p:spPr>
          <a:xfrm>
            <a:off x="4715247" y="4378598"/>
            <a:ext cx="1756842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规定整改截止时间，不得无限期拖延</a:t>
            </a:r>
            <a:endParaRPr lang="zh-CN" sz="750" dirty="0"/>
          </a:p>
        </p:txBody>
      </p:sp>
      <p:sp>
        <p:nvSpPr>
          <p:cNvPr id="19" name="Shape 16"/>
          <p:cNvSpPr/>
          <p:nvPr/>
        </p:nvSpPr>
        <p:spPr>
          <a:xfrm>
            <a:off x="6653733" y="4080272"/>
            <a:ext cx="1966689" cy="686321"/>
          </a:xfrm>
          <a:prstGeom prst="roundRect">
            <a:avLst>
              <a:gd name="adj" fmla="val 613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758657" y="4185196"/>
            <a:ext cx="175684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归档留证</a:t>
            </a:r>
            <a:endParaRPr lang="zh-CN" sz="900" dirty="0"/>
          </a:p>
        </p:txBody>
      </p:sp>
      <p:sp>
        <p:nvSpPr>
          <p:cNvPr id="21" name="Text 18"/>
          <p:cNvSpPr/>
          <p:nvPr/>
        </p:nvSpPr>
        <p:spPr>
          <a:xfrm>
            <a:off x="6758657" y="4378598"/>
            <a:ext cx="1756842" cy="2830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整改结果与再验收记录一并归入项目档案</a:t>
            </a:r>
            <a:endParaRPr lang="zh-CN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人才交付：评价个人能力成长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人才交付评价占总成绩40%，评价来源包括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课程指导者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、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企业导师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组内互评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三方，从四个维度综合评定学习者在本项目中的真实能力成长。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四个维度相互关联，缺失任一维度的能力成长，均视为人才交付不完整。</a:t>
            </a:r>
            <a:endParaRPr lang="zh-CN" sz="6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1057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专业技能如何评价？</a:t>
            </a:r>
            <a:endParaRPr lang="zh-CN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74799"/>
            <a:ext cx="3941118" cy="39411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84068" y="767432"/>
            <a:ext cx="3941118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评价是否掌握以下核心专业能力</a:t>
            </a:r>
            <a:endParaRPr lang="zh-CN" sz="8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17033" y="967569"/>
            <a:ext cx="131862" cy="13186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969818" y="963216"/>
            <a:ext cx="3655368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理解县域养老服务体系的政策背景与运营逻辑</a:t>
            </a:r>
            <a:endParaRPr lang="zh-CN" sz="6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17033" y="1353927"/>
            <a:ext cx="131862" cy="13186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969818" y="1349573"/>
            <a:ext cx="3655368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独立完成三级网络规划并形成拓扑图</a:t>
            </a:r>
            <a:endParaRPr lang="zh-CN" sz="6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17033" y="1740284"/>
            <a:ext cx="131862" cy="131862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969818" y="1735931"/>
            <a:ext cx="3655368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运用GIS或地图工具进行15分钟服务圈分析</a:t>
            </a:r>
            <a:endParaRPr lang="zh-CN" sz="65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17033" y="2126642"/>
            <a:ext cx="131862" cy="131862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4969818" y="2122289"/>
            <a:ext cx="3655368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完成至少一类服务触点的空间方案设计</a:t>
            </a:r>
            <a:endParaRPr lang="zh-CN" sz="650" dirty="0"/>
          </a:p>
        </p:txBody>
      </p:sp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17033" y="2513000"/>
            <a:ext cx="131862" cy="131862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4969818" y="2508647"/>
            <a:ext cx="3655368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完成智慧终端配置与系统原型设计</a:t>
            </a:r>
            <a:endParaRPr lang="zh-CN" sz="650" dirty="0"/>
          </a:p>
        </p:txBody>
      </p:sp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17033" y="2899358"/>
            <a:ext cx="131862" cy="131862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4969818" y="2895005"/>
            <a:ext cx="3655368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理解并应用适老化设计标准与规范</a:t>
            </a:r>
            <a:endParaRPr lang="zh-CN" sz="6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4933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团队协作如何评价？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9607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团队协作能力的评价不依赖主观印象，而须结合项目过程中的具体行为表现与可查证的协作记录。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252737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14487" y="2252737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角色职责履行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014487" y="2523753"/>
            <a:ext cx="347565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是否按既定岗位职责完成任务，是否主动承担责任而非被动等待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2252737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44691" y="2252737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沟通协调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5144691" y="2523753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是否及时沟通进展与问题，是否能有效协调组内意见分歧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204344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14487" y="3204344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任务交接与资料共享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1014487" y="3475360"/>
            <a:ext cx="347565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是否规范交接任务，资料是否及时上传共享，不形成信息孤岛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3204344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44691" y="3204344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成果整合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5144691" y="3475360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是否参与跨岗位协作形成统一交付物，而非各自为政</a:t>
            </a:r>
            <a:endParaRPr lang="zh-CN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7743"/>
            <a:ext cx="8096845" cy="300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成果评价不是最后打分</a:t>
            </a:r>
            <a:endParaRPr lang="zh-CN" sz="1850" dirty="0"/>
          </a:p>
        </p:txBody>
      </p:sp>
      <p:sp>
        <p:nvSpPr>
          <p:cNvPr id="3" name="Text 1"/>
          <p:cNvSpPr/>
          <p:nvPr/>
        </p:nvSpPr>
        <p:spPr>
          <a:xfrm>
            <a:off x="523577" y="858292"/>
            <a:ext cx="8096845" cy="291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评价不发生在项目结束时——它贯穿项目全过程的每一个阶段。本项目的评价体系覆盖</a:t>
            </a:r>
            <a:pPr algn="l" indent="0" marL="0">
              <a:lnSpc>
                <a:spcPct val="119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项目交付</a:t>
            </a:r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</a:t>
            </a:r>
            <a:pPr algn="l" indent="0" marL="0">
              <a:lnSpc>
                <a:spcPct val="119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人才交付</a:t>
            </a:r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两条主线，通过三次验收节点收集过程证据，并对发现的问题实施整改闭环，确保成果质量持续可控。</a:t>
            </a:r>
            <a:endParaRPr lang="zh-CN" sz="8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239366"/>
            <a:ext cx="511299" cy="61361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14723" y="1341611"/>
            <a:ext cx="750570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</a:t>
            </a:r>
            <a:endParaRPr lang="zh-CN" sz="900" dirty="0"/>
          </a:p>
        </p:txBody>
      </p:sp>
      <p:sp>
        <p:nvSpPr>
          <p:cNvPr id="6" name="Text 3"/>
          <p:cNvSpPr/>
          <p:nvPr/>
        </p:nvSpPr>
        <p:spPr>
          <a:xfrm>
            <a:off x="1114723" y="1539925"/>
            <a:ext cx="750570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六项工程成果的完整评价</a:t>
            </a:r>
            <a:endParaRPr lang="zh-CN" sz="8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1852985"/>
            <a:ext cx="511299" cy="61361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14723" y="1955229"/>
            <a:ext cx="750570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</a:t>
            </a:r>
            <a:endParaRPr lang="zh-CN" sz="900" dirty="0"/>
          </a:p>
        </p:txBody>
      </p:sp>
      <p:sp>
        <p:nvSpPr>
          <p:cNvPr id="9" name="Text 5"/>
          <p:cNvSpPr/>
          <p:nvPr/>
        </p:nvSpPr>
        <p:spPr>
          <a:xfrm>
            <a:off x="1114723" y="2153543"/>
            <a:ext cx="750570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学习者能力成长的全程评价</a:t>
            </a:r>
            <a:endParaRPr lang="zh-CN" sz="8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2466603"/>
            <a:ext cx="511299" cy="61361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114723" y="2568848"/>
            <a:ext cx="750570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三次验收</a:t>
            </a:r>
            <a:endParaRPr lang="zh-CN" sz="900" dirty="0"/>
          </a:p>
        </p:txBody>
      </p:sp>
      <p:sp>
        <p:nvSpPr>
          <p:cNvPr id="12" name="Text 7"/>
          <p:cNvSpPr/>
          <p:nvPr/>
        </p:nvSpPr>
        <p:spPr>
          <a:xfrm>
            <a:off x="1114723" y="2767161"/>
            <a:ext cx="750570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分阶段把质量关，形成评分记录</a:t>
            </a:r>
            <a:endParaRPr lang="zh-CN" sz="8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3080221"/>
            <a:ext cx="511299" cy="61361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114723" y="3182466"/>
            <a:ext cx="750570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过程证据</a:t>
            </a:r>
            <a:endParaRPr lang="zh-CN" sz="900" dirty="0"/>
          </a:p>
        </p:txBody>
      </p:sp>
      <p:sp>
        <p:nvSpPr>
          <p:cNvPr id="15" name="Text 9"/>
          <p:cNvSpPr/>
          <p:nvPr/>
        </p:nvSpPr>
        <p:spPr>
          <a:xfrm>
            <a:off x="1114723" y="3380780"/>
            <a:ext cx="750570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活页工作页与阶段性材料留存</a:t>
            </a:r>
            <a:endParaRPr lang="zh-CN" sz="8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77" y="3693840"/>
            <a:ext cx="511299" cy="613618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114723" y="3796085"/>
            <a:ext cx="750570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整改闭环</a:t>
            </a:r>
            <a:endParaRPr lang="zh-CN" sz="900" dirty="0"/>
          </a:p>
        </p:txBody>
      </p:sp>
      <p:sp>
        <p:nvSpPr>
          <p:cNvPr id="18" name="Text 11"/>
          <p:cNvSpPr/>
          <p:nvPr/>
        </p:nvSpPr>
        <p:spPr>
          <a:xfrm>
            <a:off x="1114723" y="3994398"/>
            <a:ext cx="750570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问题发现→整改→再验收→归档</a:t>
            </a:r>
            <a:endParaRPr lang="zh-CN" sz="800" dirty="0"/>
          </a:p>
        </p:txBody>
      </p:sp>
      <p:sp>
        <p:nvSpPr>
          <p:cNvPr id="19" name="Shape 12"/>
          <p:cNvSpPr/>
          <p:nvPr/>
        </p:nvSpPr>
        <p:spPr>
          <a:xfrm>
            <a:off x="523577" y="4397276"/>
            <a:ext cx="8096845" cy="348407"/>
          </a:xfrm>
          <a:prstGeom prst="roundRect">
            <a:avLst>
              <a:gd name="adj" fmla="val 12329"/>
            </a:avLst>
          </a:prstGeom>
          <a:solidFill>
            <a:srgbClr val="F9D2EB"/>
          </a:solidFill>
          <a:ln/>
        </p:spPr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822" y="4535537"/>
            <a:ext cx="127769" cy="102245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855836" y="4502646"/>
            <a:ext cx="8119542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评价的本质是过程管理，而非终点打分。</a:t>
            </a:r>
            <a:endParaRPr lang="zh-CN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7747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工程规范如何评价？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89621"/>
            <a:ext cx="43095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工程规范检查要点</a:t>
            </a:r>
            <a:endParaRPr lang="zh-CN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829395"/>
            <a:ext cx="2089324" cy="70916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25909" y="1974577"/>
            <a:ext cx="174181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图纸规范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：标注完整，比例正确，符号使用规范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43795" y="1829395"/>
            <a:ext cx="2089324" cy="7091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946127" y="1974577"/>
            <a:ext cx="174181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文档规范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：格式统一，版本可追溯，术语准确</a:t>
            </a:r>
            <a:endParaRPr lang="zh-CN" sz="10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669456"/>
            <a:ext cx="2089324" cy="70916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25909" y="2814637"/>
            <a:ext cx="174181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数据真实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：引用数据须标明来源，不得估算替代</a:t>
            </a:r>
            <a:endParaRPr lang="zh-CN" sz="10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3795" y="2669456"/>
            <a:ext cx="2089324" cy="70916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946127" y="2814637"/>
            <a:ext cx="174181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测试可追溯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：测试记录须含时间、场景、参与者和结果</a:t>
            </a:r>
            <a:endParaRPr lang="zh-CN" sz="10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509516"/>
            <a:ext cx="2089324" cy="709166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725909" y="3654698"/>
            <a:ext cx="174181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按SOP推进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：不跳步骤，不造假，严格遵循规定流程</a:t>
            </a:r>
            <a:endParaRPr lang="zh-CN" sz="1000" dirty="0"/>
          </a:p>
        </p:txBody>
      </p:sp>
      <p:sp>
        <p:nvSpPr>
          <p:cNvPr id="14" name="Shape 7"/>
          <p:cNvSpPr/>
          <p:nvPr/>
        </p:nvSpPr>
        <p:spPr>
          <a:xfrm>
            <a:off x="5062984" y="1358726"/>
            <a:ext cx="3656484" cy="3007221"/>
          </a:xfrm>
          <a:prstGeom prst="roundRect">
            <a:avLst>
              <a:gd name="adj" fmla="val 3134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5" name="Text 8"/>
          <p:cNvSpPr/>
          <p:nvPr/>
        </p:nvSpPr>
        <p:spPr>
          <a:xfrm>
            <a:off x="5193878" y="1489621"/>
            <a:ext cx="339469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工程规范的底线原则</a:t>
            </a:r>
            <a:endParaRPr lang="zh-CN" sz="1200" dirty="0"/>
          </a:p>
        </p:txBody>
      </p:sp>
      <p:sp>
        <p:nvSpPr>
          <p:cNvPr id="16" name="Text 9"/>
          <p:cNvSpPr/>
          <p:nvPr/>
        </p:nvSpPr>
        <p:spPr>
          <a:xfrm>
            <a:off x="5193878" y="1813024"/>
            <a:ext cx="3394695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工程规范不仅是形式要求，更是职业诚信的体现。数据造假、流程跳步或图纸不规范，均会导致工程规范维度评分为零，且不可通过其他维度补偿。</a:t>
            </a:r>
            <a:endParaRPr lang="zh-CN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82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创新思维如何评价？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28501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创新不是堆砌新技术，也不是追求概念新颖。评价创新思维，核心看学习者是否提出了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真正解决老人问题的有效方案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43843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438204"/>
            <a:ext cx="1999655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3750" y="4508376"/>
            <a:ext cx="185931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解决真实问题</a:t>
            </a:r>
            <a:endParaRPr lang="zh-CN" sz="600" dirty="0"/>
          </a:p>
        </p:txBody>
      </p:sp>
      <p:sp>
        <p:nvSpPr>
          <p:cNvPr id="7" name="Text 4"/>
          <p:cNvSpPr/>
          <p:nvPr/>
        </p:nvSpPr>
        <p:spPr>
          <a:xfrm>
            <a:off x="593750" y="4624164"/>
            <a:ext cx="185931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创新点是否源于真实调研发现的老人痛点</a:t>
            </a:r>
            <a:endParaRPr lang="zh-CN" sz="500" dirty="0"/>
          </a:p>
        </p:txBody>
      </p:sp>
      <p:sp>
        <p:nvSpPr>
          <p:cNvPr id="8" name="Shape 5"/>
          <p:cNvSpPr/>
          <p:nvPr/>
        </p:nvSpPr>
        <p:spPr>
          <a:xfrm>
            <a:off x="2555900" y="4438204"/>
            <a:ext cx="1999729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26072" y="4508376"/>
            <a:ext cx="18593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成本可行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2626072" y="4624164"/>
            <a:ext cx="18593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方案在县域实际预算范围内是否可实施</a:t>
            </a:r>
            <a:endParaRPr lang="zh-CN" sz="500" dirty="0"/>
          </a:p>
        </p:txBody>
      </p:sp>
      <p:sp>
        <p:nvSpPr>
          <p:cNvPr id="11" name="Shape 8"/>
          <p:cNvSpPr/>
          <p:nvPr/>
        </p:nvSpPr>
        <p:spPr>
          <a:xfrm>
            <a:off x="4588297" y="4438204"/>
            <a:ext cx="1999729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58469" y="4508376"/>
            <a:ext cx="18593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运营可维护</a:t>
            </a:r>
            <a:endParaRPr lang="zh-CN" sz="600" dirty="0"/>
          </a:p>
        </p:txBody>
      </p:sp>
      <p:sp>
        <p:nvSpPr>
          <p:cNvPr id="13" name="Text 10"/>
          <p:cNvSpPr/>
          <p:nvPr/>
        </p:nvSpPr>
        <p:spPr>
          <a:xfrm>
            <a:off x="4658469" y="4624164"/>
            <a:ext cx="18593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日常运营是否不依赖高技术门槛人员</a:t>
            </a:r>
            <a:endParaRPr lang="zh-CN" sz="500" dirty="0"/>
          </a:p>
        </p:txBody>
      </p:sp>
      <p:sp>
        <p:nvSpPr>
          <p:cNvPr id="14" name="Shape 11"/>
          <p:cNvSpPr/>
          <p:nvPr/>
        </p:nvSpPr>
        <p:spPr>
          <a:xfrm>
            <a:off x="6620694" y="4438204"/>
            <a:ext cx="1999729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90866" y="4508376"/>
            <a:ext cx="18593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测试验证</a:t>
            </a:r>
            <a:endParaRPr lang="zh-CN" sz="600" dirty="0"/>
          </a:p>
        </p:txBody>
      </p:sp>
      <p:sp>
        <p:nvSpPr>
          <p:cNvPr id="16" name="Text 13"/>
          <p:cNvSpPr/>
          <p:nvPr/>
        </p:nvSpPr>
        <p:spPr>
          <a:xfrm>
            <a:off x="6690866" y="4624164"/>
            <a:ext cx="18593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创新点是否经过试点测试并有数据支撑</a:t>
            </a:r>
            <a:endParaRPr lang="zh-CN" sz="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1024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个人评分表如何使用？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591494"/>
            <a:ext cx="3656484" cy="2541761"/>
          </a:xfrm>
          <a:prstGeom prst="roundRect">
            <a:avLst>
              <a:gd name="adj" fmla="val 3708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722388"/>
            <a:ext cx="339469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个人评分表必填字段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2045791"/>
            <a:ext cx="3394695" cy="1995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学习者姓名与团队角色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承担的岗位任务清单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四项能力维度分项评分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课程指导者评语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企业导师评分与建议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组内互评结果汇总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过程证据清单（附活页页码）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综合评价与后续建议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315644" y="1722388"/>
            <a:ext cx="43095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使用注意事项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315644" y="2045791"/>
            <a:ext cx="4309542" cy="12826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9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个人评分表须在项目结束后</a:t>
            </a:r>
            <a:pPr algn="l" indent="0" marL="0">
              <a:lnSpc>
                <a:spcPct val="133000"/>
              </a:lnSpc>
              <a:spcAft>
                <a:spcPts val="9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7个工作日内</a:t>
            </a:r>
            <a:pPr algn="l" indent="0" marL="0">
              <a:lnSpc>
                <a:spcPct val="133000"/>
              </a:lnSpc>
              <a:spcAft>
                <a:spcPts val="9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完成填写，由课程指导者签字后归入学习者个人档案。</a:t>
            </a:r>
            <a:endParaRPr lang="zh-CN" sz="1000" dirty="0"/>
          </a:p>
          <a:p>
            <a:pPr algn="l" indent="0" marL="0">
              <a:lnSpc>
                <a:spcPct val="133000"/>
              </a:lnSpc>
              <a:spcAft>
                <a:spcPts val="9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评分档位通常分为：优秀（90分以上）、良好（75-89分）、合格（60-74分）、待提升（60分以下）。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组内互评权重建议不超过总评的20%，以防止团队内部过度拉分。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4315644" y="3475658"/>
            <a:ext cx="4309542" cy="510332"/>
          </a:xfrm>
          <a:prstGeom prst="roundRect">
            <a:avLst>
              <a:gd name="adj" fmla="val 10774"/>
            </a:avLst>
          </a:prstGeom>
          <a:solidFill>
            <a:srgbClr val="F9D2EB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6538" y="3667497"/>
            <a:ext cx="163637" cy="13089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741069" y="3626123"/>
            <a:ext cx="421042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过程证据是评分依据，无证据支撑的高分评语无效。</a:t>
            </a:r>
            <a:endParaRPr lang="zh-CN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72514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活页工作页是能力成长证据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37187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活页工作页不是作业，而是学习者在项目全过程中留下的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能力成长足迹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，是评价个人实际投入与成长最直接的证据来源。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728540"/>
            <a:ext cx="569714" cy="56971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56928" y="2728540"/>
            <a:ext cx="185648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调研与分析阶段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256928" y="2999556"/>
            <a:ext cx="185648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调研过程记录、地图分析手稿、选址比选思考过程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46" y="2728540"/>
            <a:ext cx="569714" cy="56971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010397" y="2728540"/>
            <a:ext cx="185648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设计与迭代阶段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4010397" y="2999556"/>
            <a:ext cx="185648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设备选型依据、服务流程设计草稿、原型迭代版本记录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16" y="2728540"/>
            <a:ext cx="569714" cy="56971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763866" y="2728540"/>
            <a:ext cx="185655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测试与总结阶段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763866" y="2999556"/>
            <a:ext cx="185655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测试问题记录、导师反馈摘要、个人阶段性反思</a:t>
            </a:r>
            <a:endParaRPr lang="zh-CN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8412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课证融通：项目成果转化为能力证明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9626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可整理转化的项目成果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019672"/>
            <a:ext cx="38887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智慧终端配置方案文档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AI应用场景设计说明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系统交互原型文件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服务流程图与泳道图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试点测试报告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项目汇报完整版PPT</a:t>
            </a:r>
            <a:endParaRPr lang="zh-CN" sz="1000" dirty="0"/>
          </a:p>
        </p:txBody>
      </p:sp>
      <p:sp>
        <p:nvSpPr>
          <p:cNvPr id="5" name="Text 3"/>
          <p:cNvSpPr/>
          <p:nvPr/>
        </p:nvSpPr>
        <p:spPr>
          <a:xfrm>
            <a:off x="523577" y="3622700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以上成果经系统整理后，可作为相关能力训练、技能认证或职业发展档案的支撑材料提交。</a:t>
            </a:r>
            <a:endParaRPr lang="zh-CN" sz="1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6455" y="1712640"/>
            <a:ext cx="3888730" cy="21249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672048" y="2709880"/>
            <a:ext cx="901054" cy="1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项目成果包</a:t>
            </a:r>
            <a:endParaRPr lang="zh-CN" sz="700" dirty="0"/>
          </a:p>
        </p:txBody>
      </p:sp>
      <p:sp>
        <p:nvSpPr>
          <p:cNvPr id="8" name="Text 5"/>
          <p:cNvSpPr/>
          <p:nvPr/>
        </p:nvSpPr>
        <p:spPr>
          <a:xfrm>
            <a:off x="7167131" y="2689380"/>
            <a:ext cx="901054" cy="1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能力证明材料</a:t>
            </a:r>
            <a:endParaRPr lang="zh-CN" sz="7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7337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项目五在能力体系中的位置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2010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项目五是本教材能力培养体系中的关键跨越节点，标志着学习者从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单一产品设计者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向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县域平台级系统工程师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的能力跃升。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719882" y="2003971"/>
            <a:ext cx="3786560" cy="130894"/>
          </a:xfrm>
          <a:prstGeom prst="roundRect">
            <a:avLst>
              <a:gd name="adj" fmla="val 420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1873039"/>
            <a:ext cx="392683" cy="39268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1729" y="1971266"/>
            <a:ext cx="196304" cy="19630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4472" y="2396654"/>
            <a:ext cx="37211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产品设计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654472" y="2667670"/>
            <a:ext cx="372115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单一场景产品功能设计与用户体验</a:t>
            </a:r>
            <a:endParaRPr lang="zh-CN" sz="1000" dirty="0"/>
          </a:p>
        </p:txBody>
      </p:sp>
      <p:sp>
        <p:nvSpPr>
          <p:cNvPr id="9" name="Shape 6"/>
          <p:cNvSpPr/>
          <p:nvPr/>
        </p:nvSpPr>
        <p:spPr>
          <a:xfrm>
            <a:off x="4833714" y="1807666"/>
            <a:ext cx="3786634" cy="130894"/>
          </a:xfrm>
          <a:prstGeom prst="roundRect">
            <a:avLst>
              <a:gd name="adj" fmla="val 420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637410" y="1676735"/>
            <a:ext cx="392683" cy="39268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5562" y="1774961"/>
            <a:ext cx="196304" cy="19630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68304" y="2200349"/>
            <a:ext cx="372122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服务网络规划</a:t>
            </a:r>
            <a:endParaRPr lang="zh-CN" sz="1200" dirty="0"/>
          </a:p>
        </p:txBody>
      </p:sp>
      <p:sp>
        <p:nvSpPr>
          <p:cNvPr id="13" name="Text 9"/>
          <p:cNvSpPr/>
          <p:nvPr/>
        </p:nvSpPr>
        <p:spPr>
          <a:xfrm>
            <a:off x="4768304" y="2471365"/>
            <a:ext cx="372122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从单点走向县域三级服务网络的全局规划</a:t>
            </a:r>
            <a:endParaRPr lang="zh-CN" sz="1000" dirty="0"/>
          </a:p>
        </p:txBody>
      </p:sp>
      <p:sp>
        <p:nvSpPr>
          <p:cNvPr id="14" name="Shape 10"/>
          <p:cNvSpPr/>
          <p:nvPr/>
        </p:nvSpPr>
        <p:spPr>
          <a:xfrm>
            <a:off x="719882" y="3466058"/>
            <a:ext cx="3786560" cy="130894"/>
          </a:xfrm>
          <a:prstGeom prst="roundRect">
            <a:avLst>
              <a:gd name="adj" fmla="val 420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523577" y="3335127"/>
            <a:ext cx="392683" cy="39268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1729" y="3433353"/>
            <a:ext cx="196304" cy="19630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54472" y="3858741"/>
            <a:ext cx="37211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运营闭环设计</a:t>
            </a:r>
            <a:endParaRPr lang="zh-CN" sz="1200" dirty="0"/>
          </a:p>
        </p:txBody>
      </p:sp>
      <p:sp>
        <p:nvSpPr>
          <p:cNvPr id="18" name="Text 13"/>
          <p:cNvSpPr/>
          <p:nvPr/>
        </p:nvSpPr>
        <p:spPr>
          <a:xfrm>
            <a:off x="654472" y="4129757"/>
            <a:ext cx="372115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从设备配置走向调度、结算与监管的运营体系</a:t>
            </a:r>
            <a:endParaRPr lang="zh-CN" sz="1000" dirty="0"/>
          </a:p>
        </p:txBody>
      </p:sp>
      <p:sp>
        <p:nvSpPr>
          <p:cNvPr id="19" name="Shape 14"/>
          <p:cNvSpPr/>
          <p:nvPr/>
        </p:nvSpPr>
        <p:spPr>
          <a:xfrm>
            <a:off x="4833714" y="3269754"/>
            <a:ext cx="3786634" cy="130894"/>
          </a:xfrm>
          <a:prstGeom prst="roundRect">
            <a:avLst>
              <a:gd name="adj" fmla="val 420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637410" y="3138822"/>
            <a:ext cx="392683" cy="39268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5562" y="3237049"/>
            <a:ext cx="196304" cy="19630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68304" y="3662437"/>
            <a:ext cx="372122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工程交付能力</a:t>
            </a:r>
            <a:endParaRPr lang="zh-CN" sz="1200" dirty="0"/>
          </a:p>
        </p:txBody>
      </p:sp>
      <p:sp>
        <p:nvSpPr>
          <p:cNvPr id="23" name="Text 17"/>
          <p:cNvSpPr/>
          <p:nvPr/>
        </p:nvSpPr>
        <p:spPr>
          <a:xfrm>
            <a:off x="4768304" y="3933453"/>
            <a:ext cx="372122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从方案表达走向可验收、可追溯的工程级交付</a:t>
            </a:r>
            <a:endParaRPr lang="zh-CN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2311"/>
            <a:ext cx="8096845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项目总结：学到了什么？</a:t>
            </a:r>
            <a:endParaRPr lang="zh-CN" sz="1750" dirty="0"/>
          </a:p>
        </p:txBody>
      </p:sp>
      <p:sp>
        <p:nvSpPr>
          <p:cNvPr id="3" name="Text 1"/>
          <p:cNvSpPr/>
          <p:nvPr/>
        </p:nvSpPr>
        <p:spPr>
          <a:xfrm>
            <a:off x="523577" y="816248"/>
            <a:ext cx="8554045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通过本项目的系统推进，学习者在以下八个核心领域形成了可迁移的专业能力与工程经验。</a:t>
            </a:r>
            <a:endParaRPr lang="zh-CN" sz="750" dirty="0"/>
          </a:p>
        </p:txBody>
      </p:sp>
      <p:sp>
        <p:nvSpPr>
          <p:cNvPr id="4" name="Shape 2"/>
          <p:cNvSpPr/>
          <p:nvPr/>
        </p:nvSpPr>
        <p:spPr>
          <a:xfrm>
            <a:off x="523577" y="1028998"/>
            <a:ext cx="4013150" cy="877639"/>
          </a:xfrm>
          <a:prstGeom prst="roundRect">
            <a:avLst>
              <a:gd name="adj" fmla="val 4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4408" y="1129829"/>
            <a:ext cx="288354" cy="28835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3659" y="1209080"/>
            <a:ext cx="129778" cy="12977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4408" y="1488728"/>
            <a:ext cx="3811488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三级网络规划</a:t>
            </a:r>
            <a:endParaRPr lang="zh-CN" sz="850" dirty="0"/>
          </a:p>
        </p:txBody>
      </p:sp>
      <p:sp>
        <p:nvSpPr>
          <p:cNvPr id="8" name="Text 5"/>
          <p:cNvSpPr/>
          <p:nvPr/>
        </p:nvSpPr>
        <p:spPr>
          <a:xfrm>
            <a:off x="624408" y="1672456"/>
            <a:ext cx="3811488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县—镇—村三级养老服务网络的系统规划能力</a:t>
            </a:r>
            <a:endParaRPr lang="zh-CN" sz="750" dirty="0"/>
          </a:p>
        </p:txBody>
      </p:sp>
      <p:sp>
        <p:nvSpPr>
          <p:cNvPr id="9" name="Shape 6"/>
          <p:cNvSpPr/>
          <p:nvPr/>
        </p:nvSpPr>
        <p:spPr>
          <a:xfrm>
            <a:off x="4607272" y="1028998"/>
            <a:ext cx="4013150" cy="877639"/>
          </a:xfrm>
          <a:prstGeom prst="roundRect">
            <a:avLst>
              <a:gd name="adj" fmla="val 4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708103" y="1129829"/>
            <a:ext cx="288354" cy="28835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87354" y="1209080"/>
            <a:ext cx="129778" cy="12977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8103" y="1488728"/>
            <a:ext cx="3811488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服务圈分析</a:t>
            </a:r>
            <a:endParaRPr lang="zh-CN" sz="850" dirty="0"/>
          </a:p>
        </p:txBody>
      </p:sp>
      <p:sp>
        <p:nvSpPr>
          <p:cNvPr id="13" name="Text 9"/>
          <p:cNvSpPr/>
          <p:nvPr/>
        </p:nvSpPr>
        <p:spPr>
          <a:xfrm>
            <a:off x="4708103" y="1672456"/>
            <a:ext cx="3811488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15分钟服务圈的空间分析与覆盖评估方法</a:t>
            </a:r>
            <a:endParaRPr lang="zh-CN" sz="750" dirty="0"/>
          </a:p>
        </p:txBody>
      </p:sp>
      <p:sp>
        <p:nvSpPr>
          <p:cNvPr id="14" name="Shape 10"/>
          <p:cNvSpPr/>
          <p:nvPr/>
        </p:nvSpPr>
        <p:spPr>
          <a:xfrm>
            <a:off x="523577" y="1977182"/>
            <a:ext cx="4013150" cy="877639"/>
          </a:xfrm>
          <a:prstGeom prst="roundRect">
            <a:avLst>
              <a:gd name="adj" fmla="val 4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24408" y="2078013"/>
            <a:ext cx="288354" cy="28835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659" y="2157264"/>
            <a:ext cx="129778" cy="12977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4408" y="2436912"/>
            <a:ext cx="3811488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触点空间设计</a:t>
            </a:r>
            <a:endParaRPr lang="zh-CN" sz="850" dirty="0"/>
          </a:p>
        </p:txBody>
      </p:sp>
      <p:sp>
        <p:nvSpPr>
          <p:cNvPr id="18" name="Text 13"/>
          <p:cNvSpPr/>
          <p:nvPr/>
        </p:nvSpPr>
        <p:spPr>
          <a:xfrm>
            <a:off x="624408" y="2620640"/>
            <a:ext cx="3811488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四类服务触点的适老化空间方案设计能力</a:t>
            </a:r>
            <a:endParaRPr lang="zh-CN" sz="750" dirty="0"/>
          </a:p>
        </p:txBody>
      </p:sp>
      <p:sp>
        <p:nvSpPr>
          <p:cNvPr id="19" name="Shape 14"/>
          <p:cNvSpPr/>
          <p:nvPr/>
        </p:nvSpPr>
        <p:spPr>
          <a:xfrm>
            <a:off x="4607272" y="1977182"/>
            <a:ext cx="4013150" cy="877639"/>
          </a:xfrm>
          <a:prstGeom prst="roundRect">
            <a:avLst>
              <a:gd name="adj" fmla="val 4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708103" y="2078013"/>
            <a:ext cx="288354" cy="28835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87354" y="2157264"/>
            <a:ext cx="129778" cy="12977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08103" y="2436912"/>
            <a:ext cx="3811488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智慧终端配置</a:t>
            </a:r>
            <a:endParaRPr lang="zh-CN" sz="850" dirty="0"/>
          </a:p>
        </p:txBody>
      </p:sp>
      <p:sp>
        <p:nvSpPr>
          <p:cNvPr id="23" name="Text 17"/>
          <p:cNvSpPr/>
          <p:nvPr/>
        </p:nvSpPr>
        <p:spPr>
          <a:xfrm>
            <a:off x="4708103" y="2620640"/>
            <a:ext cx="3811488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助餐终端硬件选型、系统连接与适老界面设计</a:t>
            </a:r>
            <a:endParaRPr lang="zh-CN" sz="750" dirty="0"/>
          </a:p>
        </p:txBody>
      </p:sp>
      <p:sp>
        <p:nvSpPr>
          <p:cNvPr id="24" name="Shape 18"/>
          <p:cNvSpPr/>
          <p:nvPr/>
        </p:nvSpPr>
        <p:spPr>
          <a:xfrm>
            <a:off x="523577" y="2925366"/>
            <a:ext cx="4013150" cy="877639"/>
          </a:xfrm>
          <a:prstGeom prst="roundRect">
            <a:avLst>
              <a:gd name="adj" fmla="val 4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624408" y="3026197"/>
            <a:ext cx="288354" cy="28835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3659" y="3105448"/>
            <a:ext cx="129778" cy="12977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624408" y="3385096"/>
            <a:ext cx="3811488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服务调度流程</a:t>
            </a:r>
            <a:endParaRPr lang="zh-CN" sz="850" dirty="0"/>
          </a:p>
        </p:txBody>
      </p:sp>
      <p:sp>
        <p:nvSpPr>
          <p:cNvPr id="28" name="Text 21"/>
          <p:cNvSpPr/>
          <p:nvPr/>
        </p:nvSpPr>
        <p:spPr>
          <a:xfrm>
            <a:off x="624408" y="3568824"/>
            <a:ext cx="3811488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需求发起到服务完成的全流程调度设计</a:t>
            </a:r>
            <a:endParaRPr lang="zh-CN" sz="750" dirty="0"/>
          </a:p>
        </p:txBody>
      </p:sp>
      <p:sp>
        <p:nvSpPr>
          <p:cNvPr id="29" name="Shape 22"/>
          <p:cNvSpPr/>
          <p:nvPr/>
        </p:nvSpPr>
        <p:spPr>
          <a:xfrm>
            <a:off x="4607272" y="2925366"/>
            <a:ext cx="4013150" cy="877639"/>
          </a:xfrm>
          <a:prstGeom prst="roundRect">
            <a:avLst>
              <a:gd name="adj" fmla="val 4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4708103" y="3026197"/>
            <a:ext cx="288354" cy="28835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87354" y="3105448"/>
            <a:ext cx="129778" cy="12977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4708103" y="3385096"/>
            <a:ext cx="3811488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补贴闭环管理</a:t>
            </a:r>
            <a:endParaRPr lang="zh-CN" sz="850" dirty="0"/>
          </a:p>
        </p:txBody>
      </p:sp>
      <p:sp>
        <p:nvSpPr>
          <p:cNvPr id="33" name="Text 25"/>
          <p:cNvSpPr/>
          <p:nvPr/>
        </p:nvSpPr>
        <p:spPr>
          <a:xfrm>
            <a:off x="4708103" y="3568824"/>
            <a:ext cx="3811488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补贴发放、核销与监管的完整闭环设计</a:t>
            </a:r>
            <a:endParaRPr lang="zh-CN" sz="750" dirty="0"/>
          </a:p>
        </p:txBody>
      </p:sp>
      <p:sp>
        <p:nvSpPr>
          <p:cNvPr id="34" name="Shape 26"/>
          <p:cNvSpPr/>
          <p:nvPr/>
        </p:nvSpPr>
        <p:spPr>
          <a:xfrm>
            <a:off x="523577" y="3873550"/>
            <a:ext cx="4013150" cy="877639"/>
          </a:xfrm>
          <a:prstGeom prst="roundRect">
            <a:avLst>
              <a:gd name="adj" fmla="val 4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5" name="Shape 27"/>
          <p:cNvSpPr/>
          <p:nvPr/>
        </p:nvSpPr>
        <p:spPr>
          <a:xfrm>
            <a:off x="624408" y="3974381"/>
            <a:ext cx="288354" cy="28835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36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03659" y="4053632"/>
            <a:ext cx="129778" cy="129778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624408" y="4333280"/>
            <a:ext cx="3811488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适老化空间设计</a:t>
            </a:r>
            <a:endParaRPr lang="zh-CN" sz="850" dirty="0"/>
          </a:p>
        </p:txBody>
      </p:sp>
      <p:sp>
        <p:nvSpPr>
          <p:cNvPr id="38" name="Text 29"/>
          <p:cNvSpPr/>
          <p:nvPr/>
        </p:nvSpPr>
        <p:spPr>
          <a:xfrm>
            <a:off x="624408" y="4517008"/>
            <a:ext cx="3811488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符合老人生理与认知特点的空间与界面规范</a:t>
            </a:r>
            <a:endParaRPr lang="zh-CN" sz="750" dirty="0"/>
          </a:p>
        </p:txBody>
      </p:sp>
      <p:sp>
        <p:nvSpPr>
          <p:cNvPr id="39" name="Shape 30"/>
          <p:cNvSpPr/>
          <p:nvPr/>
        </p:nvSpPr>
        <p:spPr>
          <a:xfrm>
            <a:off x="4607272" y="3873550"/>
            <a:ext cx="4013150" cy="877639"/>
          </a:xfrm>
          <a:prstGeom prst="roundRect">
            <a:avLst>
              <a:gd name="adj" fmla="val 4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0" name="Shape 31"/>
          <p:cNvSpPr/>
          <p:nvPr/>
        </p:nvSpPr>
        <p:spPr>
          <a:xfrm>
            <a:off x="4708103" y="3974381"/>
            <a:ext cx="288354" cy="28835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41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787354" y="4053632"/>
            <a:ext cx="129778" cy="129778"/>
          </a:xfrm>
          <a:prstGeom prst="rect">
            <a:avLst/>
          </a:prstGeom>
        </p:spPr>
      </p:pic>
      <p:sp>
        <p:nvSpPr>
          <p:cNvPr id="42" name="Text 32"/>
          <p:cNvSpPr/>
          <p:nvPr/>
        </p:nvSpPr>
        <p:spPr>
          <a:xfrm>
            <a:off x="4708103" y="4333280"/>
            <a:ext cx="3811488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系统工程交付</a:t>
            </a:r>
            <a:endParaRPr lang="zh-CN" sz="850" dirty="0"/>
          </a:p>
        </p:txBody>
      </p:sp>
      <p:sp>
        <p:nvSpPr>
          <p:cNvPr id="43" name="Text 33"/>
          <p:cNvSpPr/>
          <p:nvPr/>
        </p:nvSpPr>
        <p:spPr>
          <a:xfrm>
            <a:off x="4708103" y="4517008"/>
            <a:ext cx="3811488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可验收、有证据、能追溯的完整工程交付能力</a:t>
            </a:r>
            <a:endParaRPr lang="zh-CN" sz="7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31139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项目复盘：哪里做得好，哪里还要改？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95813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KPT复盘是本项目结束时的必要环节，帮助项目团队客观审视过程，为下一阶段能力提升明确方向。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314798"/>
            <a:ext cx="8096845" cy="1517228"/>
          </a:xfrm>
          <a:prstGeom prst="roundRect">
            <a:avLst>
              <a:gd name="adj" fmla="val 362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8340" y="2319561"/>
            <a:ext cx="2695724" cy="1507703"/>
          </a:xfrm>
          <a:custGeom>
            <a:avLst/>
            <a:gdLst/>
            <a:ahLst/>
            <a:cxnLst/>
            <a:rect l="l" t="t" r="r" b="b"/>
            <a:pathLst>
              <a:path w="2695724" h="1507703">
                <a:moveTo>
                  <a:pt x="45819" y="0"/>
                </a:moveTo>
                <a:lnTo>
                  <a:pt x="2695724" y="0"/>
                </a:lnTo>
                <a:lnTo>
                  <a:pt x="2695724" y="1507703"/>
                </a:lnTo>
                <a:lnTo>
                  <a:pt x="45819" y="1507703"/>
                </a:lnTo>
                <a:arcTo hR="45819" wR="45819" stAng="5400000" swAng="5400000"/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6" name="Text 4"/>
          <p:cNvSpPr/>
          <p:nvPr/>
        </p:nvSpPr>
        <p:spPr>
          <a:xfrm>
            <a:off x="659234" y="2450455"/>
            <a:ext cx="24339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Keep · 继续保持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721471"/>
            <a:ext cx="2433935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坚持真实调研，不依赖假设替代数据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网络规划逻辑清晰，层次分明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适老化意识贯穿设计全过程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团队分工明确，协作高效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3224064" y="2319561"/>
            <a:ext cx="2695798" cy="1507703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9" name="Shape 7"/>
          <p:cNvSpPr/>
          <p:nvPr/>
        </p:nvSpPr>
        <p:spPr>
          <a:xfrm>
            <a:off x="3224064" y="2319561"/>
            <a:ext cx="14288" cy="150770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0" name="Text 8"/>
          <p:cNvSpPr/>
          <p:nvPr/>
        </p:nvSpPr>
        <p:spPr>
          <a:xfrm>
            <a:off x="3354958" y="2450455"/>
            <a:ext cx="24340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Problem · 存在问题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3354958" y="2721471"/>
            <a:ext cx="243401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调研样本量不足，代表性有限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方案过于理想化，落地条件不充分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技术功能与老人真实需求脱节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运营成本与维护方案考虑不足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919862" y="2319561"/>
            <a:ext cx="2695798" cy="1507703"/>
          </a:xfrm>
          <a:custGeom>
            <a:avLst/>
            <a:gdLst/>
            <a:ahLst/>
            <a:cxnLst/>
            <a:rect l="l" t="t" r="r" b="b"/>
            <a:pathLst>
              <a:path w="2695798" h="1507703">
                <a:moveTo>
                  <a:pt x="0" y="0"/>
                </a:moveTo>
                <a:lnTo>
                  <a:pt x="2649979" y="0"/>
                </a:lnTo>
                <a:arcTo hR="45819" wR="45819" stAng="16200000" swAng="5400000"/>
                <a:lnTo>
                  <a:pt x="2695798" y="1461884"/>
                </a:lnTo>
                <a:arcTo hR="45819" wR="45819" stAng="0" swAng="5400000"/>
                <a:lnTo>
                  <a:pt x="0" y="1507703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3" name="Shape 11"/>
          <p:cNvSpPr/>
          <p:nvPr/>
        </p:nvSpPr>
        <p:spPr>
          <a:xfrm>
            <a:off x="5919862" y="2319561"/>
            <a:ext cx="14288" cy="150770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4" name="Text 12"/>
          <p:cNvSpPr/>
          <p:nvPr/>
        </p:nvSpPr>
        <p:spPr>
          <a:xfrm>
            <a:off x="6050756" y="2450455"/>
            <a:ext cx="24340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Try · 下一步改进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6050756" y="2721471"/>
            <a:ext cx="243401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增加实地访谈样本，提升数据可信度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优化选址比选方法，纳入运营成本维度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强化试点测试设计，确保场景真实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补充运维方案说明，考虑长期可持续性</a:t>
            </a:r>
            <a:endParaRPr lang="zh-CN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7176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优秀项目通常具备哪些特征？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85527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经过多轮项目评审，优秀成果呈现出高度一致的共同特征——它们不追求形式华丽，而是以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真实数据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和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工程严谨性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取胜。</a:t>
            </a:r>
            <a:endParaRPr lang="zh-CN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145009"/>
            <a:ext cx="8096845" cy="65045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70992" y="1368623"/>
            <a:ext cx="162595" cy="2032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1061219" y="1267644"/>
            <a:ext cx="743656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有真实调研证据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1061219" y="1480840"/>
            <a:ext cx="7436569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调研数据来源于实地访谈、问卷或公开统计数据，可查可追溯</a:t>
            </a:r>
            <a:endParaRPr lang="zh-CN" sz="8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885206"/>
            <a:ext cx="8096845" cy="65045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70992" y="2108820"/>
            <a:ext cx="162595" cy="2032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1061219" y="2007840"/>
            <a:ext cx="743656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有清晰地图分析</a:t>
            </a:r>
            <a:endParaRPr lang="zh-CN" sz="1000" dirty="0"/>
          </a:p>
        </p:txBody>
      </p:sp>
      <p:sp>
        <p:nvSpPr>
          <p:cNvPr id="11" name="Text 7"/>
          <p:cNvSpPr/>
          <p:nvPr/>
        </p:nvSpPr>
        <p:spPr>
          <a:xfrm>
            <a:off x="1061219" y="2221037"/>
            <a:ext cx="7436569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服务圈与空白区用地图工具标注，而非手绘示意</a:t>
            </a:r>
            <a:endParaRPr lang="zh-CN" sz="8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625403"/>
            <a:ext cx="8096845" cy="65045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70992" y="2849017"/>
            <a:ext cx="162595" cy="2032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250" dirty="0"/>
          </a:p>
        </p:txBody>
      </p:sp>
      <p:sp>
        <p:nvSpPr>
          <p:cNvPr id="14" name="Text 9"/>
          <p:cNvSpPr/>
          <p:nvPr/>
        </p:nvSpPr>
        <p:spPr>
          <a:xfrm>
            <a:off x="1061219" y="2748037"/>
            <a:ext cx="743656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有完整服务闭环</a:t>
            </a:r>
            <a:endParaRPr lang="zh-CN" sz="1000" dirty="0"/>
          </a:p>
        </p:txBody>
      </p:sp>
      <p:sp>
        <p:nvSpPr>
          <p:cNvPr id="15" name="Text 10"/>
          <p:cNvSpPr/>
          <p:nvPr/>
        </p:nvSpPr>
        <p:spPr>
          <a:xfrm>
            <a:off x="1061219" y="2961233"/>
            <a:ext cx="7436569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从需求发起到结算归档全流程完整，无断点、无盲区</a:t>
            </a:r>
            <a:endParaRPr lang="zh-CN" sz="8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365599"/>
            <a:ext cx="8096845" cy="65045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70992" y="3589213"/>
            <a:ext cx="162595" cy="2032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250" dirty="0"/>
          </a:p>
        </p:txBody>
      </p:sp>
      <p:sp>
        <p:nvSpPr>
          <p:cNvPr id="18" name="Text 12"/>
          <p:cNvSpPr/>
          <p:nvPr/>
        </p:nvSpPr>
        <p:spPr>
          <a:xfrm>
            <a:off x="1061219" y="3488234"/>
            <a:ext cx="743656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有测试与整改记录</a:t>
            </a:r>
            <a:endParaRPr lang="zh-CN" sz="1000" dirty="0"/>
          </a:p>
        </p:txBody>
      </p:sp>
      <p:sp>
        <p:nvSpPr>
          <p:cNvPr id="19" name="Text 13"/>
          <p:cNvSpPr/>
          <p:nvPr/>
        </p:nvSpPr>
        <p:spPr>
          <a:xfrm>
            <a:off x="1061219" y="3701430"/>
            <a:ext cx="7436569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问题发现后有具体优化措施，且经过补充验证</a:t>
            </a:r>
            <a:endParaRPr lang="zh-CN" sz="85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4105796"/>
            <a:ext cx="8096845" cy="650453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70992" y="4329410"/>
            <a:ext cx="162595" cy="2032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250" dirty="0"/>
          </a:p>
        </p:txBody>
      </p:sp>
      <p:sp>
        <p:nvSpPr>
          <p:cNvPr id="22" name="Text 15"/>
          <p:cNvSpPr/>
          <p:nvPr/>
        </p:nvSpPr>
        <p:spPr>
          <a:xfrm>
            <a:off x="1061219" y="4228430"/>
            <a:ext cx="743656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能讲清老人价值</a:t>
            </a:r>
            <a:endParaRPr lang="zh-CN" sz="1000" dirty="0"/>
          </a:p>
        </p:txBody>
      </p:sp>
      <p:sp>
        <p:nvSpPr>
          <p:cNvPr id="23" name="Text 16"/>
          <p:cNvSpPr/>
          <p:nvPr/>
        </p:nvSpPr>
        <p:spPr>
          <a:xfrm>
            <a:off x="1061219" y="4441627"/>
            <a:ext cx="7436569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每项设计决策都能说明"对老人有什么实际好处"</a:t>
            </a:r>
            <a:endParaRPr lang="zh-CN" sz="8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0275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常见问题：成果看起来完整，但不够落地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849487"/>
            <a:ext cx="2611636" cy="98018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25909" y="1994669"/>
            <a:ext cx="22641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调研数据不足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725909" y="2265685"/>
            <a:ext cx="22641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仅凭网络搜索数据替代实地调研，老人真实需求未被识别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6108" y="1849487"/>
            <a:ext cx="2611710" cy="98018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468439" y="1994669"/>
            <a:ext cx="22641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服务圈只是画圆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468439" y="2265685"/>
            <a:ext cx="22641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以中心点画半径圆圈，未考虑道路通达性、地形和实际行走时间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8712" y="1849487"/>
            <a:ext cx="2611710" cy="98018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11044" y="1994669"/>
            <a:ext cx="22641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触点设计不考虑运营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211044" y="2265685"/>
            <a:ext cx="22641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空间方案精美，但无人员配置、设备维护和日常运营说明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960563"/>
            <a:ext cx="2611636" cy="98018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25909" y="3105745"/>
            <a:ext cx="22641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流程缺少异常分支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725909" y="3376761"/>
            <a:ext cx="22641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只设计理想流程，不考虑服务拒绝、设备故障、老人失联等异常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66108" y="2960563"/>
            <a:ext cx="2611710" cy="980182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468439" y="3105745"/>
            <a:ext cx="22641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汇报只讲技术</a:t>
            </a:r>
            <a:endParaRPr lang="zh-CN" sz="1200" dirty="0"/>
          </a:p>
        </p:txBody>
      </p:sp>
      <p:sp>
        <p:nvSpPr>
          <p:cNvPr id="17" name="Text 10"/>
          <p:cNvSpPr/>
          <p:nvPr/>
        </p:nvSpPr>
        <p:spPr>
          <a:xfrm>
            <a:off x="3468439" y="3376761"/>
            <a:ext cx="22641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大篇幅介绍技术方案，却未说明方案为老人带来的实际生活改善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2014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双交付评价：项目成果60%，能力成长40%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601391"/>
            <a:ext cx="4498107" cy="2521893"/>
          </a:xfrm>
          <a:prstGeom prst="roundRect">
            <a:avLst>
              <a:gd name="adj" fmla="val 3738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732285"/>
            <a:ext cx="423631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 · 60%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2055688"/>
            <a:ext cx="423631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评价项目团队完成的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工程成果质量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，包括六项核心交付物的规范性、完整性与可落地性。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560189" y="2592288"/>
            <a:ext cx="4236318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县域养老服务网络规划方案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四类服务触点空间设计图纸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智慧助餐终端系统设计方案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服务调度与补贴发放流程图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试点测试报告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项目汇报展示材料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5157267" y="1732285"/>
            <a:ext cx="346791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 · 40%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5157267" y="2055688"/>
            <a:ext cx="346791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评价学习者在项目推进过程中的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能力成长轨迹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，由课程指导者、企业导师与组内互评共同形成综合评价。</a:t>
            </a:r>
            <a:endParaRPr lang="zh-CN" sz="1000" dirty="0"/>
          </a:p>
        </p:txBody>
      </p:sp>
      <p:sp>
        <p:nvSpPr>
          <p:cNvPr id="9" name="Text 7"/>
          <p:cNvSpPr/>
          <p:nvPr/>
        </p:nvSpPr>
        <p:spPr>
          <a:xfrm>
            <a:off x="5157267" y="2592288"/>
            <a:ext cx="3467919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专业技能掌握程度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团队协作与沟通能力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工程规范执行情况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创新思维与问题解决</a:t>
            </a:r>
            <a:endParaRPr lang="zh-CN" sz="1000" dirty="0"/>
          </a:p>
        </p:txBody>
      </p:sp>
      <p:sp>
        <p:nvSpPr>
          <p:cNvPr id="10" name="Text 8"/>
          <p:cNvSpPr/>
          <p:nvPr/>
        </p:nvSpPr>
        <p:spPr>
          <a:xfrm>
            <a:off x="5157267" y="3684984"/>
            <a:ext cx="392511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两条主线共同构成本项目总成绩，缺一不可。</a:t>
            </a:r>
            <a:endParaRPr lang="zh-CN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9722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数字资源支持后续学习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4395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本教材配套丰富的数字化学习资源，供学习者在项目结束后持续深化能力，也供课程指导者在后续教学中参考使用。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213151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核心课程资源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2454920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项目PPT课件（全阶段完整版）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五阶段SOP操作流程视频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优秀项目案例库（含评审点评）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活页工作页电子版与填写示范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213151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工具与实践资源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2454920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服务触点空间设计工具模板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GIS分析操作示例文件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系统原型设计模板（Axure/Figma）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测试用例与测试报告模板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3622849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809926"/>
            <a:ext cx="163637" cy="13089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49003" y="3786411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以上资源由课程平台统一管理，学习者凭项目账号登录获取，有效期覆盖完整学习周期。</a:t>
            </a:r>
            <a:endParaRPr lang="zh-CN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2727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一张地图，连接服务，也连接责任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74006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项目五最终要形成的，不是一套漂亮的图纸，而是一套能够清晰回答以下问题的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县域养老服务系统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930673"/>
            <a:ext cx="1925985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2066330"/>
            <a:ext cx="165467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老人在哪里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337346"/>
            <a:ext cx="165467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人口分布与需求地图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2580456" y="1930673"/>
            <a:ext cx="1926059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16113" y="2066330"/>
            <a:ext cx="165474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服务在哪里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2716113" y="2337346"/>
            <a:ext cx="165474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三级网络节点覆盖范围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4637410" y="1930673"/>
            <a:ext cx="1926059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73067" y="2066330"/>
            <a:ext cx="165474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谁来响应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4773067" y="2337346"/>
            <a:ext cx="165474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角色职责与调度分工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6694363" y="1930673"/>
            <a:ext cx="1926059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30020" y="2066330"/>
            <a:ext cx="165474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如何结算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6830020" y="2337346"/>
            <a:ext cx="165474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补贴核销与资金可追溯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2813298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9234" y="2948955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如何监管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659234" y="3219971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服务记录与民政监督数据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4637410" y="2813298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73067" y="2948955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如何改进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73067" y="3219971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测试反馈与持续优化机制</a:t>
            </a:r>
            <a:endParaRPr lang="zh-CN" sz="1000" dirty="0"/>
          </a:p>
        </p:txBody>
      </p:sp>
      <p:sp>
        <p:nvSpPr>
          <p:cNvPr id="22" name="Text 20"/>
          <p:cNvSpPr/>
          <p:nvPr/>
        </p:nvSpPr>
        <p:spPr>
          <a:xfrm>
            <a:off x="719882" y="3859560"/>
            <a:ext cx="83577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技术是手段，服务是目的，老人的真实生活改善才是终点。</a:t>
            </a:r>
            <a:endParaRPr lang="zh-CN" sz="1000" dirty="0"/>
          </a:p>
        </p:txBody>
      </p:sp>
      <p:sp>
        <p:nvSpPr>
          <p:cNvPr id="23" name="Shape 21"/>
          <p:cNvSpPr/>
          <p:nvPr/>
        </p:nvSpPr>
        <p:spPr>
          <a:xfrm>
            <a:off x="523577" y="3712294"/>
            <a:ext cx="14288" cy="503932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655960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为什么县域项目不能只看最终PPT？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1753046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仅看汇报展示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3952577" y="2076450"/>
            <a:ext cx="21742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只呈现最终结论，过程不可见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调研真实性无法核验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数据来源难以追溯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方案合理性无法判断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6450955" y="1753046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完整工程交付评价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6450955" y="2076450"/>
            <a:ext cx="21742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调研是否真实、来源可追溯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网络规划是否有据可依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触点设计是否具备落地条件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系统流程是否完整闭环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测试数据是否客观可信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团队分工是否合理有效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3952577" y="3754710"/>
            <a:ext cx="4667845" cy="732830"/>
          </a:xfrm>
          <a:prstGeom prst="roundRect">
            <a:avLst>
              <a:gd name="adj" fmla="val 7503"/>
            </a:avLst>
          </a:prstGeom>
          <a:solidFill>
            <a:srgbClr val="F9D2EB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472" y="3941787"/>
            <a:ext cx="163637" cy="13089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378003" y="3918272"/>
            <a:ext cx="411152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县域养老项目服务真实老人，工程严谨性与可操作性是评价的核心标准。</a:t>
            </a:r>
            <a:endParaRPr lang="zh-CN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1156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项目交付：六项成果总览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5829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六项交付物构成项目交付评价的主体，缺少任何一项均视为交付不完整。每项成果须按规范提交并通过对应验收节点审核。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814959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1950616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① 网络规划方案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221632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县域三级养老服务网络拓扑与15分钟服务圈分析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637410" y="1814959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73067" y="1950616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② 服务触点图纸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73067" y="2221632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四类服务触点空间平面图、立面图与效果图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2697584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234" y="2833241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③ 智慧助餐方案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59234" y="3104257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硬件选型、系统连接与适老化界面设计方案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637410" y="2697584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3067" y="2833241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④ 调度与补贴流程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73067" y="3104257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服务调度与补贴核销全流程，含异常分支处理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3580209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9234" y="3715866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⑤ 试点测试报告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659234" y="3986882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测试方案、数据、问题分类与优化验证记录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4637410" y="3580209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73067" y="3715866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⑥ 汇报展示材料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73067" y="3986882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项目汇报PPT与现场答辩，体现完整方案表达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1057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成果一：网络规划方案如何评分？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67432"/>
            <a:ext cx="3941118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评价重点</a:t>
            </a:r>
            <a:endParaRPr lang="zh-CN" sz="8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963216"/>
            <a:ext cx="1941016" cy="4299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9085" y="1060624"/>
            <a:ext cx="1708100" cy="2351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三级网络拓扑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：县级、镇街级、村居级节点是否层次清晰、覆盖合理</a:t>
            </a:r>
            <a:endParaRPr lang="zh-CN" sz="6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23679" y="963216"/>
            <a:ext cx="1941016" cy="4299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659187" y="1060624"/>
            <a:ext cx="1708100" cy="2351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15分钟服务圈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：分析方法是否科学，数据依据是否充分</a:t>
            </a:r>
            <a:endParaRPr lang="zh-CN" sz="6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1452265"/>
            <a:ext cx="1941016" cy="42996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59085" y="1549673"/>
            <a:ext cx="1708100" cy="2351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选址方案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：是否结合人口分布、地理条件和现有资源合理论证</a:t>
            </a:r>
            <a:endParaRPr lang="zh-CN" sz="6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23679" y="1452265"/>
            <a:ext cx="1941016" cy="42996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659187" y="1549673"/>
            <a:ext cx="1708100" cy="2351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服务空白识别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：未覆盖区域是否清晰标注并提出补充建议</a:t>
            </a:r>
            <a:endParaRPr lang="zh-CN" sz="65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1941314"/>
            <a:ext cx="1941016" cy="429964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659085" y="2038722"/>
            <a:ext cx="1708100" cy="2351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县域适配性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：方案是否符合当地经济条件与行政架构</a:t>
            </a:r>
            <a:endParaRPr lang="zh-CN" sz="650" dirty="0"/>
          </a:p>
        </p:txBody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84068" y="774799"/>
            <a:ext cx="3941118" cy="39411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5068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成果二：服务触点空间图纸如何评分？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9742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空间图纸不仅是设计表达，更是工程落地的依据。评审时须逐项核查图纸的完整性与设计的合理性。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754088"/>
            <a:ext cx="2611636" cy="13585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50851" y="1852240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68759" y="2277666"/>
            <a:ext cx="232127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图纸完整性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668759" y="2548682"/>
            <a:ext cx="232127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平面图、立面图与效果图是否齐全，标注是否规范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6108" y="1754088"/>
            <a:ext cx="2611710" cy="135857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93382" y="1852240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3411289" y="2277666"/>
            <a:ext cx="232134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功能分区</a:t>
            </a:r>
            <a:endParaRPr lang="zh-CN" sz="1200" dirty="0"/>
          </a:p>
        </p:txBody>
      </p:sp>
      <p:sp>
        <p:nvSpPr>
          <p:cNvPr id="11" name="Text 7"/>
          <p:cNvSpPr/>
          <p:nvPr/>
        </p:nvSpPr>
        <p:spPr>
          <a:xfrm>
            <a:off x="3411289" y="2548682"/>
            <a:ext cx="232134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各功能区域划分是否合理，面积配置是否满足服务需求</a:t>
            </a:r>
            <a:endParaRPr lang="zh-CN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8712" y="1754088"/>
            <a:ext cx="2611710" cy="135857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35986" y="1852240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153894" y="2277666"/>
            <a:ext cx="232134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老人动线</a:t>
            </a:r>
            <a:endParaRPr lang="zh-CN" sz="1200" dirty="0"/>
          </a:p>
        </p:txBody>
      </p:sp>
      <p:sp>
        <p:nvSpPr>
          <p:cNvPr id="15" name="Text 10"/>
          <p:cNvSpPr/>
          <p:nvPr/>
        </p:nvSpPr>
        <p:spPr>
          <a:xfrm>
            <a:off x="6153894" y="2548682"/>
            <a:ext cx="232134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老人行走路径是否流畅、安全，无障碍设计是否到位</a:t>
            </a:r>
            <a:endParaRPr lang="zh-CN" sz="10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243560"/>
            <a:ext cx="3982938" cy="114917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2436502" y="3341712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200" dirty="0"/>
          </a:p>
        </p:txBody>
      </p:sp>
      <p:sp>
        <p:nvSpPr>
          <p:cNvPr id="18" name="Text 12"/>
          <p:cNvSpPr/>
          <p:nvPr/>
        </p:nvSpPr>
        <p:spPr>
          <a:xfrm>
            <a:off x="668759" y="3767138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适老化设计</a:t>
            </a:r>
            <a:endParaRPr lang="zh-CN" sz="1200" dirty="0"/>
          </a:p>
        </p:txBody>
      </p:sp>
      <p:sp>
        <p:nvSpPr>
          <p:cNvPr id="19" name="Text 13"/>
          <p:cNvSpPr/>
          <p:nvPr/>
        </p:nvSpPr>
        <p:spPr>
          <a:xfrm>
            <a:off x="668759" y="4038154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家具尺度、照明、防滑、扶手等适老化细节是否充分考虑</a:t>
            </a:r>
            <a:endParaRPr lang="zh-CN" sz="100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37410" y="3243560"/>
            <a:ext cx="3983013" cy="1149176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550335" y="3341712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4782592" y="3767138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合规性</a:t>
            </a:r>
            <a:endParaRPr lang="zh-CN" sz="1200" dirty="0"/>
          </a:p>
        </p:txBody>
      </p:sp>
      <p:sp>
        <p:nvSpPr>
          <p:cNvPr id="23" name="Text 16"/>
          <p:cNvSpPr/>
          <p:nvPr/>
        </p:nvSpPr>
        <p:spPr>
          <a:xfrm>
            <a:off x="4782592" y="4038154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消防疏散、无障碍规范和日常运维可操作性是否满足要求</a:t>
            </a:r>
            <a:endParaRPr lang="zh-CN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1057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成果三：智慧助餐终端方案如何评分？</a:t>
            </a:r>
            <a:endParaRPr lang="zh-CN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74799"/>
            <a:ext cx="3941118" cy="39411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84068" y="767432"/>
            <a:ext cx="3941118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评价重点</a:t>
            </a:r>
            <a:endParaRPr lang="zh-CN" sz="800" dirty="0"/>
          </a:p>
        </p:txBody>
      </p:sp>
      <p:sp>
        <p:nvSpPr>
          <p:cNvPr id="5" name="Text 2"/>
          <p:cNvSpPr/>
          <p:nvPr/>
        </p:nvSpPr>
        <p:spPr>
          <a:xfrm>
            <a:off x="4684068" y="955849"/>
            <a:ext cx="3941118" cy="670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硬件选型</a:t>
            </a:r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：设备规格是否与场景匹配，成本是否合理</a:t>
            </a:r>
            <a:endParaRPr lang="zh-CN" sz="650" dirty="0"/>
          </a:p>
          <a:p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系统连接</a:t>
            </a:r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：终端与后台平台的数据接口是否清晰定义</a:t>
            </a:r>
            <a:endParaRPr lang="zh-CN" sz="650" dirty="0"/>
          </a:p>
          <a:p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身份识别与结算</a:t>
            </a:r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：老人识别流程与补贴结算是否完整闭环</a:t>
            </a:r>
            <a:endParaRPr lang="zh-CN" sz="650" dirty="0"/>
          </a:p>
          <a:p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适老化界面</a:t>
            </a:r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：字体、按钮、操作步骤是否符合老人认知能力</a:t>
            </a:r>
            <a:endParaRPr lang="zh-CN" sz="650" dirty="0"/>
          </a:p>
          <a:p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异常处理</a:t>
            </a:r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：断网、识别失败、设备故障等情况是否有兜底方案</a:t>
            </a:r>
            <a:endParaRPr lang="zh-CN" sz="650" dirty="0"/>
          </a:p>
        </p:txBody>
      </p:sp>
      <p:sp>
        <p:nvSpPr>
          <p:cNvPr id="6" name="Shape 3"/>
          <p:cNvSpPr/>
          <p:nvPr/>
        </p:nvSpPr>
        <p:spPr>
          <a:xfrm>
            <a:off x="4684068" y="1692622"/>
            <a:ext cx="3941118" cy="267742"/>
          </a:xfrm>
          <a:prstGeom prst="roundRect">
            <a:avLst>
              <a:gd name="adj" fmla="val 13797"/>
            </a:avLst>
          </a:prstGeom>
          <a:solidFill>
            <a:srgbClr val="F9D2EB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1951" y="1811238"/>
            <a:ext cx="109910" cy="878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969743" y="1767706"/>
            <a:ext cx="4024759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异常处理方案是智慧终端方案评价的关键得分点，不可遗漏。</a:t>
            </a:r>
            <a:endParaRPr lang="zh-CN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82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成果四：调度与补贴流程如何评分？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28501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服务调度与补贴发放流程是智慧养老系统的核心运营链路，评价重点在于流程的完整性、可追溯性与监管支撑能力。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43843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438204"/>
            <a:ext cx="1999655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3750" y="4508376"/>
            <a:ext cx="185931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服务闭环</a:t>
            </a:r>
            <a:endParaRPr lang="zh-CN" sz="600" dirty="0"/>
          </a:p>
        </p:txBody>
      </p:sp>
      <p:sp>
        <p:nvSpPr>
          <p:cNvPr id="7" name="Text 4"/>
          <p:cNvSpPr/>
          <p:nvPr/>
        </p:nvSpPr>
        <p:spPr>
          <a:xfrm>
            <a:off x="593750" y="4624164"/>
            <a:ext cx="185931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发起到结算是否完整</a:t>
            </a:r>
            <a:endParaRPr lang="zh-CN" sz="500" dirty="0"/>
          </a:p>
        </p:txBody>
      </p:sp>
      <p:sp>
        <p:nvSpPr>
          <p:cNvPr id="8" name="Shape 5"/>
          <p:cNvSpPr/>
          <p:nvPr/>
        </p:nvSpPr>
        <p:spPr>
          <a:xfrm>
            <a:off x="2555900" y="4438204"/>
            <a:ext cx="1999729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26072" y="4508376"/>
            <a:ext cx="18593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角色责任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2626072" y="4624164"/>
            <a:ext cx="18593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每个节点负责人是否明确</a:t>
            </a:r>
            <a:endParaRPr lang="zh-CN" sz="500" dirty="0"/>
          </a:p>
        </p:txBody>
      </p:sp>
      <p:sp>
        <p:nvSpPr>
          <p:cNvPr id="11" name="Shape 8"/>
          <p:cNvSpPr/>
          <p:nvPr/>
        </p:nvSpPr>
        <p:spPr>
          <a:xfrm>
            <a:off x="4588297" y="4438204"/>
            <a:ext cx="1999729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58469" y="4508376"/>
            <a:ext cx="18593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异常分支</a:t>
            </a:r>
            <a:endParaRPr lang="zh-CN" sz="600" dirty="0"/>
          </a:p>
        </p:txBody>
      </p:sp>
      <p:sp>
        <p:nvSpPr>
          <p:cNvPr id="13" name="Text 10"/>
          <p:cNvSpPr/>
          <p:nvPr/>
        </p:nvSpPr>
        <p:spPr>
          <a:xfrm>
            <a:off x="4658469" y="4624164"/>
            <a:ext cx="18593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拒单、取消等情况是否覆盖</a:t>
            </a:r>
            <a:endParaRPr lang="zh-CN" sz="500" dirty="0"/>
          </a:p>
        </p:txBody>
      </p:sp>
      <p:sp>
        <p:nvSpPr>
          <p:cNvPr id="14" name="Shape 11"/>
          <p:cNvSpPr/>
          <p:nvPr/>
        </p:nvSpPr>
        <p:spPr>
          <a:xfrm>
            <a:off x="6620694" y="4438204"/>
            <a:ext cx="1999729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90866" y="4508376"/>
            <a:ext cx="18593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可追溯性</a:t>
            </a:r>
            <a:endParaRPr lang="zh-CN" sz="600" dirty="0"/>
          </a:p>
        </p:txBody>
      </p:sp>
      <p:sp>
        <p:nvSpPr>
          <p:cNvPr id="16" name="Text 13"/>
          <p:cNvSpPr/>
          <p:nvPr/>
        </p:nvSpPr>
        <p:spPr>
          <a:xfrm>
            <a:off x="6690866" y="4624164"/>
            <a:ext cx="18593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补贴核销记录是否支持审计</a:t>
            </a:r>
            <a:endParaRPr lang="zh-CN" sz="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2026-08-01T09:05:53Z</dcterms:created>
  <dcterms:modified xsi:type="dcterms:W3CDTF">2026-08-01T09:05:53Z</dcterms:modified>
</cp:coreProperties>
</file>