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notesMasterIdLst>
    <p:notesMasterId r:id="rId32"/>
  </p:notesMasterIdLst>
  <p:sldSz cx="9144000" cy="5143500"/>
  <p:notesSz cx="5143500" cy="9144000"/>
  <p:embeddedFontLst>
    <p:embeddedFont>
      <p:font typeface="Noto Serif Black"/>
      <p:regular r:id="rId201314"/>
    </p:embeddedFont>
    <p:embeddedFont>
      <p:font typeface="Noto Serif"/>
      <p:regular r:id="rId201315"/>
    </p:embeddedFont>
    <p:embeddedFont>
      <p:font typeface="Noto Serif SemiBold"/>
      <p:regular r:id="rId201316"/>
    </p:embeddedFont>
    <p:embeddedFont>
      <p:font typeface="Noto Serif Bold"/>
      <p:regular r:id="rId201317"/>
    </p:embeddedFont>
    <p:embeddedFont>
      <p:font typeface="Source Sans 3"/>
      <p:regular r:id="rId201318"/>
    </p:embeddedFont>
    <p:embeddedFont>
      <p:font typeface="Source Sans 3 SemiBold"/>
      <p:regular r:id="rId201319"/>
    </p:embeddedFont>
    <p:embeddedFont>
      <p:font typeface="Source Sans 3 Bold"/>
      <p:regular r:id="rId201320"/>
    </p:embeddedFont>
    <p:embeddedFont>
      <p:font typeface="Source Sans 3 Black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image" Target="../media/image-7-5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svg"/><Relationship Id="rId3" Type="http://schemas.openxmlformats.org/officeDocument/2006/relationships/image" Target="../media/image-11-3.png"/><Relationship Id="rId4" Type="http://schemas.openxmlformats.org/officeDocument/2006/relationships/image" Target="../media/image-11-4.svg"/><Relationship Id="rId5" Type="http://schemas.openxmlformats.org/officeDocument/2006/relationships/image" Target="../media/image-11-5.png"/><Relationship Id="rId6" Type="http://schemas.openxmlformats.org/officeDocument/2006/relationships/image" Target="../media/image-11-6.svg"/><Relationship Id="rId7" Type="http://schemas.openxmlformats.org/officeDocument/2006/relationships/image" Target="../media/image-11-7.png"/><Relationship Id="rId8" Type="http://schemas.openxmlformats.org/officeDocument/2006/relationships/image" Target="../media/image-11-8.svg"/><Relationship Id="rId9" Type="http://schemas.openxmlformats.org/officeDocument/2006/relationships/image" Target="../media/image-11-9.png"/><Relationship Id="rId10" Type="http://schemas.openxmlformats.org/officeDocument/2006/relationships/image" Target="../media/image-11-10.svg"/><Relationship Id="rId11" Type="http://schemas.openxmlformats.org/officeDocument/2006/relationships/image" Target="../media/image-11-11.png"/><Relationship Id="rId12" Type="http://schemas.openxmlformats.org/officeDocument/2006/relationships/image" Target="../media/image-11-12.svg"/><Relationship Id="rId13" Type="http://schemas.openxmlformats.org/officeDocument/2006/relationships/slideLayout" Target="../slideLayouts/slideLayout2.xml"/><Relationship Id="rId1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svg"/><Relationship Id="rId3" Type="http://schemas.openxmlformats.org/officeDocument/2006/relationships/image" Target="../media/image-16-1.png"/><Relationship Id="rId4" Type="http://schemas.openxmlformats.org/officeDocument/2006/relationships/image" Target="../media/image-16-2.svg"/><Relationship Id="rId5" Type="http://schemas.openxmlformats.org/officeDocument/2006/relationships/image" Target="../media/image-16-1.png"/><Relationship Id="rId6" Type="http://schemas.openxmlformats.org/officeDocument/2006/relationships/image" Target="../media/image-16-2.svg"/><Relationship Id="rId7" Type="http://schemas.openxmlformats.org/officeDocument/2006/relationships/image" Target="../media/image-16-1.png"/><Relationship Id="rId8" Type="http://schemas.openxmlformats.org/officeDocument/2006/relationships/image" Target="../media/image-16-2.svg"/><Relationship Id="rId9" Type="http://schemas.openxmlformats.org/officeDocument/2006/relationships/image" Target="../media/image-16-1.png"/><Relationship Id="rId10" Type="http://schemas.openxmlformats.org/officeDocument/2006/relationships/image" Target="../media/image-16-2.svg"/><Relationship Id="rId11" Type="http://schemas.openxmlformats.org/officeDocument/2006/relationships/image" Target="../media/image-16-1.png"/><Relationship Id="rId12" Type="http://schemas.openxmlformats.org/officeDocument/2006/relationships/image" Target="../media/image-16-2.svg"/><Relationship Id="rId13" Type="http://schemas.openxmlformats.org/officeDocument/2006/relationships/image" Target="../media/image-16-13.png"/><Relationship Id="rId14" Type="http://schemas.openxmlformats.org/officeDocument/2006/relationships/slideLayout" Target="../slideLayouts/slideLayout2.xml"/><Relationship Id="rId15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eg"/><Relationship Id="rId2" Type="http://schemas.openxmlformats.org/officeDocument/2006/relationships/image" Target="../media/image-17-2.png"/><Relationship Id="rId3" Type="http://schemas.openxmlformats.org/officeDocument/2006/relationships/image" Target="../media/image-17-3.svg"/><Relationship Id="rId4" Type="http://schemas.openxmlformats.org/officeDocument/2006/relationships/image" Target="../media/image-17-2.png"/><Relationship Id="rId5" Type="http://schemas.openxmlformats.org/officeDocument/2006/relationships/image" Target="../media/image-17-3.svg"/><Relationship Id="rId6" Type="http://schemas.openxmlformats.org/officeDocument/2006/relationships/image" Target="../media/image-17-2.png"/><Relationship Id="rId7" Type="http://schemas.openxmlformats.org/officeDocument/2006/relationships/image" Target="../media/image-17-3.svg"/><Relationship Id="rId8" Type="http://schemas.openxmlformats.org/officeDocument/2006/relationships/image" Target="../media/image-17-2.png"/><Relationship Id="rId9" Type="http://schemas.openxmlformats.org/officeDocument/2006/relationships/image" Target="../media/image-17-3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svg"/><Relationship Id="rId3" Type="http://schemas.openxmlformats.org/officeDocument/2006/relationships/image" Target="../media/image-18-3.png"/><Relationship Id="rId4" Type="http://schemas.openxmlformats.org/officeDocument/2006/relationships/image" Target="../media/image-18-4.svg"/><Relationship Id="rId5" Type="http://schemas.openxmlformats.org/officeDocument/2006/relationships/image" Target="../media/image-18-5.png"/><Relationship Id="rId6" Type="http://schemas.openxmlformats.org/officeDocument/2006/relationships/image" Target="../media/image-18-6.svg"/><Relationship Id="rId7" Type="http://schemas.openxmlformats.org/officeDocument/2006/relationships/image" Target="../media/image-18-7.png"/><Relationship Id="rId8" Type="http://schemas.openxmlformats.org/officeDocument/2006/relationships/image" Target="../media/image-18-8.svg"/><Relationship Id="rId9" Type="http://schemas.openxmlformats.org/officeDocument/2006/relationships/image" Target="../media/image-18-9.png"/><Relationship Id="rId10" Type="http://schemas.openxmlformats.org/officeDocument/2006/relationships/image" Target="../media/image-18-10.svg"/><Relationship Id="rId11" Type="http://schemas.openxmlformats.org/officeDocument/2006/relationships/image" Target="../media/image-18-11.png"/><Relationship Id="rId12" Type="http://schemas.openxmlformats.org/officeDocument/2006/relationships/image" Target="../media/image-18-12.svg"/><Relationship Id="rId13" Type="http://schemas.openxmlformats.org/officeDocument/2006/relationships/slideLayout" Target="../slideLayouts/slideLayout2.xml"/><Relationship Id="rId1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eg"/><Relationship Id="rId2" Type="http://schemas.openxmlformats.org/officeDocument/2006/relationships/image" Target="../media/image-19-2.jpeg"/><Relationship Id="rId3" Type="http://schemas.openxmlformats.org/officeDocument/2006/relationships/image" Target="../media/image-19-3.jpeg"/><Relationship Id="rId4" Type="http://schemas.openxmlformats.org/officeDocument/2006/relationships/image" Target="../media/image-19-4.jpeg"/><Relationship Id="rId5" Type="http://schemas.openxmlformats.org/officeDocument/2006/relationships/image" Target="../media/image-19-5.jpeg"/><Relationship Id="rId6" Type="http://schemas.openxmlformats.org/officeDocument/2006/relationships/image" Target="../media/image-19-6.jpe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png"/><Relationship Id="rId3" Type="http://schemas.openxmlformats.org/officeDocument/2006/relationships/image" Target="../media/image-21-3.svg"/><Relationship Id="rId4" Type="http://schemas.openxmlformats.org/officeDocument/2006/relationships/image" Target="../media/image-21-4.png"/><Relationship Id="rId5" Type="http://schemas.openxmlformats.org/officeDocument/2006/relationships/image" Target="../media/image-21-5.png"/><Relationship Id="rId6" Type="http://schemas.openxmlformats.org/officeDocument/2006/relationships/image" Target="../media/image-21-6.svg"/><Relationship Id="rId7" Type="http://schemas.openxmlformats.org/officeDocument/2006/relationships/image" Target="../media/image-21-7.png"/><Relationship Id="rId8" Type="http://schemas.openxmlformats.org/officeDocument/2006/relationships/image" Target="../media/image-21-8.png"/><Relationship Id="rId9" Type="http://schemas.openxmlformats.org/officeDocument/2006/relationships/image" Target="../media/image-21-9.svg"/><Relationship Id="rId10" Type="http://schemas.openxmlformats.org/officeDocument/2006/relationships/image" Target="../media/image-7-5.pn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eg"/><Relationship Id="rId2" Type="http://schemas.openxmlformats.org/officeDocument/2006/relationships/image" Target="../media/image-23-2.jpeg"/><Relationship Id="rId3" Type="http://schemas.openxmlformats.org/officeDocument/2006/relationships/image" Target="../media/image-23-3.jpeg"/><Relationship Id="rId4" Type="http://schemas.openxmlformats.org/officeDocument/2006/relationships/image" Target="../media/image-23-4.jpeg"/><Relationship Id="rId5" Type="http://schemas.openxmlformats.org/officeDocument/2006/relationships/image" Target="../media/image-23-5.jpeg"/><Relationship Id="rId6" Type="http://schemas.openxmlformats.org/officeDocument/2006/relationships/image" Target="../media/image-23-6.jpe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image" Target="../media/image-24-2.svg"/><Relationship Id="rId3" Type="http://schemas.openxmlformats.org/officeDocument/2006/relationships/image" Target="../media/image-24-1.png"/><Relationship Id="rId4" Type="http://schemas.openxmlformats.org/officeDocument/2006/relationships/image" Target="../media/image-24-2.svg"/><Relationship Id="rId5" Type="http://schemas.openxmlformats.org/officeDocument/2006/relationships/image" Target="../media/image-24-1.png"/><Relationship Id="rId6" Type="http://schemas.openxmlformats.org/officeDocument/2006/relationships/image" Target="../media/image-24-2.svg"/><Relationship Id="rId7" Type="http://schemas.openxmlformats.org/officeDocument/2006/relationships/image" Target="../media/image-24-1.png"/><Relationship Id="rId8" Type="http://schemas.openxmlformats.org/officeDocument/2006/relationships/image" Target="../media/image-24-2.svg"/><Relationship Id="rId9" Type="http://schemas.openxmlformats.org/officeDocument/2006/relationships/image" Target="../media/image-24-9.pn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image" Target="../media/image-25-2.svg"/><Relationship Id="rId3" Type="http://schemas.openxmlformats.org/officeDocument/2006/relationships/image" Target="../media/image-25-3.png"/><Relationship Id="rId4" Type="http://schemas.openxmlformats.org/officeDocument/2006/relationships/image" Target="../media/image-25-4.svg"/><Relationship Id="rId5" Type="http://schemas.openxmlformats.org/officeDocument/2006/relationships/image" Target="../media/image-25-5.png"/><Relationship Id="rId6" Type="http://schemas.openxmlformats.org/officeDocument/2006/relationships/image" Target="../media/image-25-6.svg"/><Relationship Id="rId7" Type="http://schemas.openxmlformats.org/officeDocument/2006/relationships/image" Target="../media/image-25-7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image" Target="../media/image-28-2.svg"/><Relationship Id="rId3" Type="http://schemas.openxmlformats.org/officeDocument/2006/relationships/image" Target="../media/image-28-3.png"/><Relationship Id="rId4" Type="http://schemas.openxmlformats.org/officeDocument/2006/relationships/image" Target="../media/image-28-4.svg"/><Relationship Id="rId5" Type="http://schemas.openxmlformats.org/officeDocument/2006/relationships/image" Target="../media/image-28-5.png"/><Relationship Id="rId6" Type="http://schemas.openxmlformats.org/officeDocument/2006/relationships/image" Target="../media/image-28-6.svg"/><Relationship Id="rId7" Type="http://schemas.openxmlformats.org/officeDocument/2006/relationships/image" Target="../media/image-28-7.png"/><Relationship Id="rId8" Type="http://schemas.openxmlformats.org/officeDocument/2006/relationships/image" Target="../media/image-28-8.svg"/><Relationship Id="rId9" Type="http://schemas.openxmlformats.org/officeDocument/2006/relationships/image" Target="../media/image-28-9.png"/><Relationship Id="rId10" Type="http://schemas.openxmlformats.org/officeDocument/2006/relationships/image" Target="../media/image-28-10.svg"/><Relationship Id="rId11" Type="http://schemas.openxmlformats.org/officeDocument/2006/relationships/image" Target="../media/image-28-11.png"/><Relationship Id="rId12" Type="http://schemas.openxmlformats.org/officeDocument/2006/relationships/image" Target="../media/image-28-12.svg"/><Relationship Id="rId13" Type="http://schemas.openxmlformats.org/officeDocument/2006/relationships/image" Target="../media/image-28-13.png"/><Relationship Id="rId14" Type="http://schemas.openxmlformats.org/officeDocument/2006/relationships/image" Target="../media/image-28-14.svg"/><Relationship Id="rId15" Type="http://schemas.openxmlformats.org/officeDocument/2006/relationships/slideLayout" Target="../slideLayouts/slideLayout2.xml"/><Relationship Id="rId16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jpeg"/><Relationship Id="rId2" Type="http://schemas.openxmlformats.org/officeDocument/2006/relationships/image" Target="../media/image-16-13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3.png"/><Relationship Id="rId4" Type="http://schemas.openxmlformats.org/officeDocument/2006/relationships/image" Target="../media/image-5-4.svg"/><Relationship Id="rId5" Type="http://schemas.openxmlformats.org/officeDocument/2006/relationships/image" Target="../media/image-5-5.png"/><Relationship Id="rId6" Type="http://schemas.openxmlformats.org/officeDocument/2006/relationships/image" Target="../media/image-5-6.svg"/><Relationship Id="rId7" Type="http://schemas.openxmlformats.org/officeDocument/2006/relationships/image" Target="../media/image-5-7.png"/><Relationship Id="rId8" Type="http://schemas.openxmlformats.org/officeDocument/2006/relationships/image" Target="../media/image-5-8.svg"/><Relationship Id="rId9" Type="http://schemas.openxmlformats.org/officeDocument/2006/relationships/image" Target="../media/image-5-9.png"/><Relationship Id="rId10" Type="http://schemas.openxmlformats.org/officeDocument/2006/relationships/image" Target="../media/image-5-10.svg"/><Relationship Id="rId11" Type="http://schemas.openxmlformats.org/officeDocument/2006/relationships/image" Target="../media/image-5-11.png"/><Relationship Id="rId12" Type="http://schemas.openxmlformats.org/officeDocument/2006/relationships/image" Target="../media/image-5-12.svg"/><Relationship Id="rId13" Type="http://schemas.openxmlformats.org/officeDocument/2006/relationships/slideLayout" Target="../slideLayouts/slideLayout2.xml"/><Relationship Id="rId1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2.png"/><Relationship Id="rId5" Type="http://schemas.openxmlformats.org/officeDocument/2006/relationships/image" Target="../media/image-6-3.svg"/><Relationship Id="rId6" Type="http://schemas.openxmlformats.org/officeDocument/2006/relationships/image" Target="../media/image-6-2.png"/><Relationship Id="rId7" Type="http://schemas.openxmlformats.org/officeDocument/2006/relationships/image" Target="../media/image-6-3.svg"/><Relationship Id="rId8" Type="http://schemas.openxmlformats.org/officeDocument/2006/relationships/image" Target="../media/image-6-2.png"/><Relationship Id="rId9" Type="http://schemas.openxmlformats.org/officeDocument/2006/relationships/image" Target="../media/image-6-3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2003375"/>
            <a:ext cx="4667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让家成为最好的养老院</a:t>
            </a:r>
            <a:endParaRPr lang="zh-CN" sz="2400" dirty="0"/>
          </a:p>
        </p:txBody>
      </p:sp>
      <p:sp>
        <p:nvSpPr>
          <p:cNvPr id="4" name="Text 1"/>
          <p:cNvSpPr/>
          <p:nvPr/>
        </p:nvSpPr>
        <p:spPr>
          <a:xfrm>
            <a:off x="294977" y="2584624"/>
            <a:ext cx="5125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居家社区养老智能产品生态工程设计项目</a:t>
            </a:r>
            <a:endParaRPr lang="zh-CN" sz="1000" dirty="0"/>
          </a:p>
        </p:txBody>
      </p:sp>
      <p:sp>
        <p:nvSpPr>
          <p:cNvPr id="5" name="Shape 2"/>
          <p:cNvSpPr/>
          <p:nvPr/>
        </p:nvSpPr>
        <p:spPr>
          <a:xfrm>
            <a:off x="1097235" y="2941290"/>
            <a:ext cx="1936924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6" name="Text 3"/>
          <p:cNvSpPr/>
          <p:nvPr/>
        </p:nvSpPr>
        <p:spPr>
          <a:xfrm>
            <a:off x="1175742" y="2980506"/>
            <a:ext cx="2237110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人工智能养老产品系统设计与工程交付</a:t>
            </a:r>
            <a:endParaRPr lang="zh-CN" sz="800" dirty="0"/>
          </a:p>
        </p:txBody>
      </p:sp>
      <p:sp>
        <p:nvSpPr>
          <p:cNvPr id="7" name="Shape 4"/>
          <p:cNvSpPr/>
          <p:nvPr/>
        </p:nvSpPr>
        <p:spPr>
          <a:xfrm>
            <a:off x="3099569" y="2941290"/>
            <a:ext cx="1518121" cy="198834"/>
          </a:xfrm>
          <a:prstGeom prst="roundRect">
            <a:avLst>
              <a:gd name="adj" fmla="val 22122"/>
            </a:avLst>
          </a:prstGeom>
          <a:noFill/>
          <a:ln w="4763">
            <a:solidFill>
              <a:srgbClr val="E851B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178076" y="2980506"/>
            <a:ext cx="1818308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项目六｜项目导入与任务部署</a:t>
            </a:r>
            <a:endParaRPr lang="zh-CN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739304"/>
            <a:ext cx="4667845" cy="769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生态一：家庭养老床位不是搬一张护理床回家</a:t>
            </a:r>
            <a:endParaRPr lang="zh-CN" sz="2400" dirty="0"/>
          </a:p>
        </p:txBody>
      </p:sp>
      <p:sp>
        <p:nvSpPr>
          <p:cNvPr id="4" name="Shape 1"/>
          <p:cNvSpPr/>
          <p:nvPr/>
        </p:nvSpPr>
        <p:spPr>
          <a:xfrm>
            <a:off x="429295" y="1705496"/>
            <a:ext cx="2113434" cy="2698626"/>
          </a:xfrm>
          <a:prstGeom prst="roundRect">
            <a:avLst>
              <a:gd name="adj" fmla="val 4460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560189" y="1836390"/>
            <a:ext cx="18516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传统理解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560189" y="2159794"/>
            <a:ext cx="1851645" cy="9554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900"/>
              </a:spcAft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购买一张护理床 → 放在老人卧室 → 完成家庭养老床位建设。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这种理解严重低估了居家照护的复杂性。</a:t>
            </a:r>
            <a:endParaRPr lang="zh-CN" sz="1000" dirty="0"/>
          </a:p>
        </p:txBody>
      </p:sp>
      <p:sp>
        <p:nvSpPr>
          <p:cNvPr id="7" name="Text 4"/>
          <p:cNvSpPr/>
          <p:nvPr/>
        </p:nvSpPr>
        <p:spPr>
          <a:xfrm>
            <a:off x="2772594" y="1836390"/>
            <a:ext cx="242359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完整的家庭养老床位还需要</a:t>
            </a:r>
            <a:endParaRPr lang="zh-CN" sz="1200" dirty="0"/>
          </a:p>
        </p:txBody>
      </p:sp>
      <p:sp>
        <p:nvSpPr>
          <p:cNvPr id="8" name="Text 5"/>
          <p:cNvSpPr/>
          <p:nvPr/>
        </p:nvSpPr>
        <p:spPr>
          <a:xfrm>
            <a:off x="2772594" y="2159794"/>
            <a:ext cx="2423592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老人能力评估与空间改造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生命体征监测与离床检测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紧急呼叫与用药提醒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家庭网关与子女端连接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社区服务端与上门照护</a:t>
            </a:r>
            <a:endParaRPr lang="zh-CN" sz="1000" dirty="0"/>
          </a:p>
        </p:txBody>
      </p:sp>
      <p:sp>
        <p:nvSpPr>
          <p:cNvPr id="9" name="Shape 6"/>
          <p:cNvSpPr/>
          <p:nvPr/>
        </p:nvSpPr>
        <p:spPr>
          <a:xfrm>
            <a:off x="2772594" y="3537124"/>
            <a:ext cx="2423592" cy="719733"/>
          </a:xfrm>
          <a:prstGeom prst="roundRect">
            <a:avLst>
              <a:gd name="adj" fmla="val 7639"/>
            </a:avLst>
          </a:prstGeom>
          <a:solidFill>
            <a:srgbClr val="F9D2EB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3488" y="3728963"/>
            <a:ext cx="163637" cy="13089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198019" y="3687589"/>
            <a:ext cx="186727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家庭养老床位是一套居家照护系统，不是一件家具。</a:t>
            </a:r>
            <a:endParaRPr lang="zh-CN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087636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一个家庭养老床位需要解决哪些真实问题？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734369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以教材案例用户为原型，家庭养老床位需要同时回应以下七类核心需求：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2091035"/>
            <a:ext cx="327273" cy="32727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14487" y="2091035"/>
            <a:ext cx="347565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夜间安全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1014487" y="2362051"/>
            <a:ext cx="347565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起身、翻身和如厕存在跌倒风险，需要全程感知与照明引导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53781" y="2091035"/>
            <a:ext cx="327273" cy="32727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144691" y="2091035"/>
            <a:ext cx="347573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紧急呼叫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5144691" y="2362051"/>
            <a:ext cx="34757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突发不适时能够快速求助，连接家属和社区服务人员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833241"/>
            <a:ext cx="327273" cy="32727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014487" y="2833241"/>
            <a:ext cx="347565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健康监测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1014487" y="3104257"/>
            <a:ext cx="347565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持续关注心率、呼吸、在床与离床状态，形成健康记录</a:t>
            </a:r>
            <a:endParaRPr lang="zh-CN" sz="10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53781" y="2833241"/>
            <a:ext cx="327273" cy="32727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144691" y="2833241"/>
            <a:ext cx="347573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用药管理</a:t>
            </a:r>
            <a:endParaRPr lang="zh-CN" sz="1200" dirty="0"/>
          </a:p>
        </p:txBody>
      </p:sp>
      <p:sp>
        <p:nvSpPr>
          <p:cNvPr id="15" name="Text 9"/>
          <p:cNvSpPr/>
          <p:nvPr/>
        </p:nvSpPr>
        <p:spPr>
          <a:xfrm>
            <a:off x="5144691" y="3104257"/>
            <a:ext cx="34757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多种药物容易漏服和错服，需要智能药盒和提醒机制</a:t>
            </a:r>
            <a:endParaRPr lang="zh-CN" sz="10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3575447"/>
            <a:ext cx="327273" cy="327273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014487" y="3575447"/>
            <a:ext cx="347565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家属参与</a:t>
            </a:r>
            <a:endParaRPr lang="zh-CN" sz="1200" dirty="0"/>
          </a:p>
        </p:txBody>
      </p:sp>
      <p:sp>
        <p:nvSpPr>
          <p:cNvPr id="18" name="Text 11"/>
          <p:cNvSpPr/>
          <p:nvPr/>
        </p:nvSpPr>
        <p:spPr>
          <a:xfrm>
            <a:off x="1014487" y="3846463"/>
            <a:ext cx="347565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子女需要远程了解老人状态，异常情况第一时间接收通知</a:t>
            </a:r>
            <a:endParaRPr lang="zh-CN" sz="1000" dirty="0"/>
          </a:p>
        </p:txBody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53781" y="3575447"/>
            <a:ext cx="327273" cy="327273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5144691" y="3575447"/>
            <a:ext cx="347573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社区协同</a:t>
            </a:r>
            <a:endParaRPr lang="zh-CN" sz="1200" dirty="0"/>
          </a:p>
        </p:txBody>
      </p:sp>
      <p:sp>
        <p:nvSpPr>
          <p:cNvPr id="21" name="Text 13"/>
          <p:cNvSpPr/>
          <p:nvPr/>
        </p:nvSpPr>
        <p:spPr>
          <a:xfrm>
            <a:off x="5144691" y="3846463"/>
            <a:ext cx="34757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异常情况能够自动连接附近服务人员，实现快速响应</a:t>
            </a:r>
            <a:endParaRPr lang="zh-CN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9958"/>
            <a:ext cx="8096845" cy="2044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"一床一网一平台"构成家庭养老床位底座</a:t>
            </a:r>
            <a:endParaRPr lang="zh-CN" sz="12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658341"/>
            <a:ext cx="8096845" cy="37055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54570" y="1176628"/>
            <a:ext cx="1685648" cy="210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平台：养老服务平台</a:t>
            </a:r>
            <a:endParaRPr lang="zh-CN" sz="1300" dirty="0"/>
          </a:p>
        </p:txBody>
      </p:sp>
      <p:sp>
        <p:nvSpPr>
          <p:cNvPr id="5" name="Text 2"/>
          <p:cNvSpPr/>
          <p:nvPr/>
        </p:nvSpPr>
        <p:spPr>
          <a:xfrm>
            <a:off x="6454570" y="1450894"/>
            <a:ext cx="1974217" cy="2741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档案、告警、服务调度与社区联动</a:t>
            </a:r>
            <a:endParaRPr lang="zh-CN" sz="1100" dirty="0"/>
          </a:p>
        </p:txBody>
      </p:sp>
      <p:sp>
        <p:nvSpPr>
          <p:cNvPr id="6" name="Text 3"/>
          <p:cNvSpPr/>
          <p:nvPr/>
        </p:nvSpPr>
        <p:spPr>
          <a:xfrm>
            <a:off x="844369" y="2394593"/>
            <a:ext cx="1685647" cy="210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本地：家庭智能网关</a:t>
            </a:r>
            <a:endParaRPr lang="zh-CN" sz="1300" dirty="0"/>
          </a:p>
        </p:txBody>
      </p:sp>
      <p:sp>
        <p:nvSpPr>
          <p:cNvPr id="7" name="Text 4"/>
          <p:cNvSpPr/>
          <p:nvPr/>
        </p:nvSpPr>
        <p:spPr>
          <a:xfrm>
            <a:off x="715010" y="2668859"/>
            <a:ext cx="1815006" cy="2741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80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设备连接、本地联动、断网缓存</a:t>
            </a:r>
            <a:endParaRPr lang="zh-CN" sz="1100" dirty="0"/>
          </a:p>
        </p:txBody>
      </p:sp>
      <p:sp>
        <p:nvSpPr>
          <p:cNvPr id="8" name="Text 5"/>
          <p:cNvSpPr/>
          <p:nvPr/>
        </p:nvSpPr>
        <p:spPr>
          <a:xfrm>
            <a:off x="6454570" y="3023476"/>
            <a:ext cx="1685648" cy="210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核心：智能护理床</a:t>
            </a:r>
            <a:endParaRPr lang="zh-CN" sz="1300" dirty="0"/>
          </a:p>
        </p:txBody>
      </p:sp>
      <p:sp>
        <p:nvSpPr>
          <p:cNvPr id="9" name="Text 6"/>
          <p:cNvSpPr/>
          <p:nvPr/>
        </p:nvSpPr>
        <p:spPr>
          <a:xfrm>
            <a:off x="6454570" y="3297743"/>
            <a:ext cx="1974217" cy="2741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体位调节、在离床监测、生命体征</a:t>
            </a:r>
            <a:endParaRPr lang="zh-CN" sz="1100" dirty="0"/>
          </a:p>
        </p:txBody>
      </p:sp>
      <p:sp>
        <p:nvSpPr>
          <p:cNvPr id="10" name="Shape 7"/>
          <p:cNvSpPr/>
          <p:nvPr/>
        </p:nvSpPr>
        <p:spPr>
          <a:xfrm>
            <a:off x="523577" y="4405387"/>
            <a:ext cx="8096845" cy="358155"/>
          </a:xfrm>
          <a:prstGeom prst="roundRect">
            <a:avLst>
              <a:gd name="adj" fmla="val 815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28340" y="4410149"/>
            <a:ext cx="2695724" cy="348630"/>
          </a:xfrm>
          <a:custGeom>
            <a:avLst/>
            <a:gdLst/>
            <a:ahLst/>
            <a:cxnLst/>
            <a:rect l="l" t="t" r="r" b="b"/>
            <a:pathLst>
              <a:path w="2695724" h="348630">
                <a:moveTo>
                  <a:pt x="24341" y="0"/>
                </a:moveTo>
                <a:lnTo>
                  <a:pt x="2695724" y="0"/>
                </a:lnTo>
                <a:lnTo>
                  <a:pt x="2695724" y="348630"/>
                </a:lnTo>
                <a:lnTo>
                  <a:pt x="24341" y="348630"/>
                </a:lnTo>
                <a:arcTo hR="24341" wR="24341" stAng="5400000" swAng="5400000"/>
                <a:lnTo>
                  <a:pt x="0" y="24341"/>
                </a:lnTo>
                <a:arcTo hR="24341" wR="24341" stAng="10800000" swAng="5400000"/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12" name="Text 9"/>
          <p:cNvSpPr/>
          <p:nvPr/>
        </p:nvSpPr>
        <p:spPr>
          <a:xfrm>
            <a:off x="597843" y="4479652"/>
            <a:ext cx="2556718" cy="102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一床</a:t>
            </a:r>
            <a:endParaRPr lang="zh-CN" sz="600" dirty="0"/>
          </a:p>
        </p:txBody>
      </p:sp>
      <p:sp>
        <p:nvSpPr>
          <p:cNvPr id="13" name="Text 10"/>
          <p:cNvSpPr/>
          <p:nvPr/>
        </p:nvSpPr>
        <p:spPr>
          <a:xfrm>
            <a:off x="597843" y="4604072"/>
            <a:ext cx="2556718" cy="85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智能护理床：体位调节、起身辅助、在离床监测、部分生命体征采集</a:t>
            </a:r>
            <a:endParaRPr lang="zh-CN" sz="500" dirty="0"/>
          </a:p>
        </p:txBody>
      </p:sp>
      <p:sp>
        <p:nvSpPr>
          <p:cNvPr id="14" name="Shape 11"/>
          <p:cNvSpPr/>
          <p:nvPr/>
        </p:nvSpPr>
        <p:spPr>
          <a:xfrm>
            <a:off x="3224064" y="4410149"/>
            <a:ext cx="2695798" cy="348630"/>
          </a:xfrm>
          <a:prstGeom prst="rect">
            <a:avLst/>
          </a:prstGeom>
          <a:solidFill>
            <a:srgbClr val="F9D2EB"/>
          </a:solidFill>
          <a:ln/>
        </p:spPr>
      </p:sp>
      <p:sp>
        <p:nvSpPr>
          <p:cNvPr id="15" name="Shape 12"/>
          <p:cNvSpPr/>
          <p:nvPr/>
        </p:nvSpPr>
        <p:spPr>
          <a:xfrm>
            <a:off x="3224064" y="4410149"/>
            <a:ext cx="9525" cy="348630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16" name="Text 13"/>
          <p:cNvSpPr/>
          <p:nvPr/>
        </p:nvSpPr>
        <p:spPr>
          <a:xfrm>
            <a:off x="3293566" y="4479652"/>
            <a:ext cx="2556793" cy="102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一网</a:t>
            </a:r>
            <a:endParaRPr lang="zh-CN" sz="600" dirty="0"/>
          </a:p>
        </p:txBody>
      </p:sp>
      <p:sp>
        <p:nvSpPr>
          <p:cNvPr id="17" name="Text 14"/>
          <p:cNvSpPr/>
          <p:nvPr/>
        </p:nvSpPr>
        <p:spPr>
          <a:xfrm>
            <a:off x="3293566" y="4604072"/>
            <a:ext cx="2556793" cy="85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家庭智能网关：设备连接、本地联动、异常判断、断网缓存、数据上传</a:t>
            </a:r>
            <a:endParaRPr lang="zh-CN" sz="500" dirty="0"/>
          </a:p>
        </p:txBody>
      </p:sp>
      <p:sp>
        <p:nvSpPr>
          <p:cNvPr id="18" name="Shape 15"/>
          <p:cNvSpPr/>
          <p:nvPr/>
        </p:nvSpPr>
        <p:spPr>
          <a:xfrm>
            <a:off x="5919862" y="4410149"/>
            <a:ext cx="2695798" cy="348630"/>
          </a:xfrm>
          <a:custGeom>
            <a:avLst/>
            <a:gdLst/>
            <a:ahLst/>
            <a:cxnLst/>
            <a:rect l="l" t="t" r="r" b="b"/>
            <a:pathLst>
              <a:path w="2695798" h="348630">
                <a:moveTo>
                  <a:pt x="0" y="0"/>
                </a:moveTo>
                <a:lnTo>
                  <a:pt x="2671457" y="0"/>
                </a:lnTo>
                <a:arcTo hR="24341" wR="24341" stAng="16200000" swAng="5400000"/>
                <a:lnTo>
                  <a:pt x="2695798" y="324289"/>
                </a:lnTo>
                <a:arcTo hR="24341" wR="24341" stAng="0" swAng="5400000"/>
                <a:lnTo>
                  <a:pt x="0" y="348630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19" name="Shape 16"/>
          <p:cNvSpPr/>
          <p:nvPr/>
        </p:nvSpPr>
        <p:spPr>
          <a:xfrm>
            <a:off x="5919862" y="4410149"/>
            <a:ext cx="9525" cy="348630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20" name="Text 17"/>
          <p:cNvSpPr/>
          <p:nvPr/>
        </p:nvSpPr>
        <p:spPr>
          <a:xfrm>
            <a:off x="5989365" y="4479652"/>
            <a:ext cx="2556793" cy="102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一平台</a:t>
            </a:r>
            <a:endParaRPr lang="zh-CN" sz="600" dirty="0"/>
          </a:p>
        </p:txBody>
      </p:sp>
      <p:sp>
        <p:nvSpPr>
          <p:cNvPr id="21" name="Text 18"/>
          <p:cNvSpPr/>
          <p:nvPr/>
        </p:nvSpPr>
        <p:spPr>
          <a:xfrm>
            <a:off x="5989365" y="4604072"/>
            <a:ext cx="2556793" cy="85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养老服务平台：老人档案、设备状态、告警记录、家属通知、社区联动、服务调度</a:t>
            </a:r>
            <a:endParaRPr lang="zh-CN" sz="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0647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零散采购为什么无法形成养老产品生态？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429295" y="1187723"/>
            <a:ext cx="4077295" cy="3349228"/>
          </a:xfrm>
          <a:prstGeom prst="roundRect">
            <a:avLst>
              <a:gd name="adj" fmla="val 2814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60189" y="1318617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零散采购的常见问题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560189" y="1642021"/>
            <a:ext cx="3815507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产品互不通信，形成信息孤岛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需要多个账号，学习成本高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设备反复配网，安装混乱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数据不能统一查看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告警责任不清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维护和报修困难</a:t>
            </a:r>
            <a:endParaRPr lang="zh-CN" sz="1000" dirty="0"/>
          </a:p>
        </p:txBody>
      </p:sp>
      <p:sp>
        <p:nvSpPr>
          <p:cNvPr id="6" name="Text 4"/>
          <p:cNvSpPr/>
          <p:nvPr/>
        </p:nvSpPr>
        <p:spPr>
          <a:xfrm>
            <a:off x="4736455" y="1318617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产品生态的要求</a:t>
            </a:r>
            <a:endParaRPr lang="zh-CN" sz="1200" dirty="0"/>
          </a:p>
        </p:txBody>
      </p:sp>
      <p:sp>
        <p:nvSpPr>
          <p:cNvPr id="7" name="Shape 5"/>
          <p:cNvSpPr/>
          <p:nvPr/>
        </p:nvSpPr>
        <p:spPr>
          <a:xfrm>
            <a:off x="4736455" y="1658392"/>
            <a:ext cx="1878881" cy="823168"/>
          </a:xfrm>
          <a:prstGeom prst="roundRect">
            <a:avLst>
              <a:gd name="adj" fmla="val 6679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881637" y="1803574"/>
            <a:ext cx="158851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统一连接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4881637" y="2126977"/>
            <a:ext cx="158851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所有设备通过一个网关接入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6746230" y="1658392"/>
            <a:ext cx="1878955" cy="823168"/>
          </a:xfrm>
          <a:prstGeom prst="roundRect">
            <a:avLst>
              <a:gd name="adj" fmla="val 6679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91412" y="1803574"/>
            <a:ext cx="158859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统一交互</a:t>
            </a:r>
            <a:endParaRPr lang="zh-CN" sz="1200" dirty="0"/>
          </a:p>
        </p:txBody>
      </p:sp>
      <p:sp>
        <p:nvSpPr>
          <p:cNvPr id="12" name="Text 10"/>
          <p:cNvSpPr/>
          <p:nvPr/>
        </p:nvSpPr>
        <p:spPr>
          <a:xfrm>
            <a:off x="6891412" y="2126977"/>
            <a:ext cx="158859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老人与家属使用同一界面</a:t>
            </a:r>
            <a:endParaRPr lang="zh-CN" sz="1000" dirty="0"/>
          </a:p>
        </p:txBody>
      </p:sp>
      <p:sp>
        <p:nvSpPr>
          <p:cNvPr id="13" name="Shape 11"/>
          <p:cNvSpPr/>
          <p:nvPr/>
        </p:nvSpPr>
        <p:spPr>
          <a:xfrm>
            <a:off x="4736455" y="2612454"/>
            <a:ext cx="1878881" cy="823168"/>
          </a:xfrm>
          <a:prstGeom prst="roundRect">
            <a:avLst>
              <a:gd name="adj" fmla="val 6679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881637" y="2757636"/>
            <a:ext cx="158851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统一数据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4881637" y="3081040"/>
            <a:ext cx="158851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健康与服务数据集中管理</a:t>
            </a:r>
            <a:endParaRPr lang="zh-CN" sz="1000" dirty="0"/>
          </a:p>
        </p:txBody>
      </p:sp>
      <p:sp>
        <p:nvSpPr>
          <p:cNvPr id="16" name="Shape 14"/>
          <p:cNvSpPr/>
          <p:nvPr/>
        </p:nvSpPr>
        <p:spPr>
          <a:xfrm>
            <a:off x="6746230" y="2612454"/>
            <a:ext cx="1878955" cy="823168"/>
          </a:xfrm>
          <a:prstGeom prst="roundRect">
            <a:avLst>
              <a:gd name="adj" fmla="val 6679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891412" y="2757636"/>
            <a:ext cx="158859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统一告警</a:t>
            </a:r>
            <a:endParaRPr lang="zh-CN" sz="1200" dirty="0"/>
          </a:p>
        </p:txBody>
      </p:sp>
      <p:sp>
        <p:nvSpPr>
          <p:cNvPr id="18" name="Text 16"/>
          <p:cNvSpPr/>
          <p:nvPr/>
        </p:nvSpPr>
        <p:spPr>
          <a:xfrm>
            <a:off x="6891412" y="3081040"/>
            <a:ext cx="158859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异常情况一条通道响应</a:t>
            </a:r>
            <a:endParaRPr lang="zh-CN" sz="1000" dirty="0"/>
          </a:p>
        </p:txBody>
      </p:sp>
      <p:sp>
        <p:nvSpPr>
          <p:cNvPr id="19" name="Shape 17"/>
          <p:cNvSpPr/>
          <p:nvPr/>
        </p:nvSpPr>
        <p:spPr>
          <a:xfrm>
            <a:off x="4736455" y="3566517"/>
            <a:ext cx="1878881" cy="823168"/>
          </a:xfrm>
          <a:prstGeom prst="roundRect">
            <a:avLst>
              <a:gd name="adj" fmla="val 6679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81637" y="3711699"/>
            <a:ext cx="158851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统一入口</a:t>
            </a:r>
            <a:endParaRPr lang="zh-CN" sz="1200" dirty="0"/>
          </a:p>
        </p:txBody>
      </p:sp>
      <p:sp>
        <p:nvSpPr>
          <p:cNvPr id="21" name="Text 19"/>
          <p:cNvSpPr/>
          <p:nvPr/>
        </p:nvSpPr>
        <p:spPr>
          <a:xfrm>
            <a:off x="4881637" y="4035103"/>
            <a:ext cx="158851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服务请求统一发起与接收</a:t>
            </a:r>
            <a:endParaRPr lang="zh-CN" sz="1000" dirty="0"/>
          </a:p>
        </p:txBody>
      </p:sp>
      <p:sp>
        <p:nvSpPr>
          <p:cNvPr id="22" name="Shape 20"/>
          <p:cNvSpPr/>
          <p:nvPr/>
        </p:nvSpPr>
        <p:spPr>
          <a:xfrm>
            <a:off x="6746230" y="3566517"/>
            <a:ext cx="1878955" cy="823168"/>
          </a:xfrm>
          <a:prstGeom prst="roundRect">
            <a:avLst>
              <a:gd name="adj" fmla="val 6679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891412" y="3711699"/>
            <a:ext cx="158859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统一运维</a:t>
            </a:r>
            <a:endParaRPr lang="zh-CN" sz="1200" dirty="0"/>
          </a:p>
        </p:txBody>
      </p:sp>
      <p:sp>
        <p:nvSpPr>
          <p:cNvPr id="24" name="Text 22"/>
          <p:cNvSpPr/>
          <p:nvPr/>
        </p:nvSpPr>
        <p:spPr>
          <a:xfrm>
            <a:off x="6891412" y="4035103"/>
            <a:ext cx="158859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设备报修与升级集中处理</a:t>
            </a:r>
            <a:endParaRPr lang="zh-CN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97272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生态二：适老化微改造从六个生活场景开始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523577" y="1444005"/>
            <a:ext cx="3982938" cy="761256"/>
          </a:xfrm>
          <a:prstGeom prst="roundRect">
            <a:avLst>
              <a:gd name="adj" fmla="val 72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9234" y="1579662"/>
            <a:ext cx="371162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🌙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起夜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659234" y="1860203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解决：黑暗、意识不清、下床不稳</a:t>
            </a:r>
            <a:endParaRPr lang="zh-CN" sz="1000" dirty="0"/>
          </a:p>
        </p:txBody>
      </p:sp>
      <p:sp>
        <p:nvSpPr>
          <p:cNvPr id="6" name="Shape 4"/>
          <p:cNvSpPr/>
          <p:nvPr/>
        </p:nvSpPr>
        <p:spPr>
          <a:xfrm>
            <a:off x="4637410" y="1444005"/>
            <a:ext cx="3983013" cy="761256"/>
          </a:xfrm>
          <a:prstGeom prst="roundRect">
            <a:avLst>
              <a:gd name="adj" fmla="val 72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773067" y="1579662"/>
            <a:ext cx="371169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🚿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如厕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4773067" y="1860203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解决：湿滑、起坐困难、缺少支撑</a:t>
            </a:r>
            <a:endParaRPr lang="zh-CN" sz="1000" dirty="0"/>
          </a:p>
        </p:txBody>
      </p:sp>
      <p:sp>
        <p:nvSpPr>
          <p:cNvPr id="9" name="Shape 7"/>
          <p:cNvSpPr/>
          <p:nvPr/>
        </p:nvSpPr>
        <p:spPr>
          <a:xfrm>
            <a:off x="523577" y="2336155"/>
            <a:ext cx="3982938" cy="761256"/>
          </a:xfrm>
          <a:prstGeom prst="roundRect">
            <a:avLst>
              <a:gd name="adj" fmla="val 72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9234" y="2471812"/>
            <a:ext cx="371162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📦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取物</a:t>
            </a:r>
            <a:endParaRPr lang="zh-CN" sz="1200" dirty="0"/>
          </a:p>
        </p:txBody>
      </p:sp>
      <p:sp>
        <p:nvSpPr>
          <p:cNvPr id="11" name="Text 9"/>
          <p:cNvSpPr/>
          <p:nvPr/>
        </p:nvSpPr>
        <p:spPr>
          <a:xfrm>
            <a:off x="659234" y="2752353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解决：登高、弯腰、够取困难</a:t>
            </a:r>
            <a:endParaRPr lang="zh-CN" sz="1000" dirty="0"/>
          </a:p>
        </p:txBody>
      </p:sp>
      <p:sp>
        <p:nvSpPr>
          <p:cNvPr id="12" name="Shape 10"/>
          <p:cNvSpPr/>
          <p:nvPr/>
        </p:nvSpPr>
        <p:spPr>
          <a:xfrm>
            <a:off x="4637410" y="2336155"/>
            <a:ext cx="3983013" cy="761256"/>
          </a:xfrm>
          <a:prstGeom prst="roundRect">
            <a:avLst>
              <a:gd name="adj" fmla="val 72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73067" y="2471812"/>
            <a:ext cx="371169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⚠️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跌倒</a:t>
            </a:r>
            <a:endParaRPr lang="zh-CN" sz="1200" dirty="0"/>
          </a:p>
        </p:txBody>
      </p:sp>
      <p:sp>
        <p:nvSpPr>
          <p:cNvPr id="14" name="Text 12"/>
          <p:cNvSpPr/>
          <p:nvPr/>
        </p:nvSpPr>
        <p:spPr>
          <a:xfrm>
            <a:off x="4773067" y="2752353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解决：预防、发现、报警和救援</a:t>
            </a:r>
            <a:endParaRPr lang="zh-CN" sz="1000" dirty="0"/>
          </a:p>
        </p:txBody>
      </p:sp>
      <p:sp>
        <p:nvSpPr>
          <p:cNvPr id="15" name="Shape 13"/>
          <p:cNvSpPr/>
          <p:nvPr/>
        </p:nvSpPr>
        <p:spPr>
          <a:xfrm>
            <a:off x="523577" y="3228305"/>
            <a:ext cx="3982938" cy="761256"/>
          </a:xfrm>
          <a:prstGeom prst="roundRect">
            <a:avLst>
              <a:gd name="adj" fmla="val 72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59234" y="3363962"/>
            <a:ext cx="371162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💡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照明</a:t>
            </a:r>
            <a:endParaRPr lang="zh-CN" sz="1200" dirty="0"/>
          </a:p>
        </p:txBody>
      </p:sp>
      <p:sp>
        <p:nvSpPr>
          <p:cNvPr id="17" name="Text 15"/>
          <p:cNvSpPr/>
          <p:nvPr/>
        </p:nvSpPr>
        <p:spPr>
          <a:xfrm>
            <a:off x="659234" y="3644503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解决：亮度不足、眩光、开关不便</a:t>
            </a:r>
            <a:endParaRPr lang="zh-CN" sz="1000" dirty="0"/>
          </a:p>
        </p:txBody>
      </p:sp>
      <p:sp>
        <p:nvSpPr>
          <p:cNvPr id="18" name="Shape 16"/>
          <p:cNvSpPr/>
          <p:nvPr/>
        </p:nvSpPr>
        <p:spPr>
          <a:xfrm>
            <a:off x="4637410" y="3228305"/>
            <a:ext cx="3983013" cy="761256"/>
          </a:xfrm>
          <a:prstGeom prst="roundRect">
            <a:avLst>
              <a:gd name="adj" fmla="val 72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73067" y="3363962"/>
            <a:ext cx="371169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📞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紧急呼叫</a:t>
            </a:r>
            <a:endParaRPr lang="zh-CN" sz="1200" dirty="0"/>
          </a:p>
        </p:txBody>
      </p:sp>
      <p:sp>
        <p:nvSpPr>
          <p:cNvPr id="20" name="Text 18"/>
          <p:cNvSpPr/>
          <p:nvPr/>
        </p:nvSpPr>
        <p:spPr>
          <a:xfrm>
            <a:off x="4773067" y="3644503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解决：老人倒地后仍能触发求助</a:t>
            </a:r>
            <a:endParaRPr lang="zh-CN" sz="1000" dirty="0"/>
          </a:p>
        </p:txBody>
      </p:sp>
      <p:sp>
        <p:nvSpPr>
          <p:cNvPr id="21" name="Text 19"/>
          <p:cNvSpPr/>
          <p:nvPr/>
        </p:nvSpPr>
        <p:spPr>
          <a:xfrm>
            <a:off x="523577" y="4136827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六类改造场景覆盖老人一天中最频繁、风险最高的生活动作，是适老化微改造设计的基础框架。</a:t>
            </a:r>
            <a:endParaRPr lang="zh-CN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4034"/>
            <a:ext cx="8096845" cy="318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适老化改造不能只有智能设备</a:t>
            </a:r>
            <a:endParaRPr lang="zh-CN" sz="2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862385"/>
            <a:ext cx="6553200" cy="36576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4620964"/>
            <a:ext cx="8554045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教材强调：物理改造、智能产品与服务对接必须作为整体同步交付，缺少任何一层都会导致改造效果大打折扣。三层叠加才是真正意义上的适老化改造完整方案。</a:t>
            </a:r>
            <a:endParaRPr lang="zh-CN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9735"/>
            <a:ext cx="8096845" cy="372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微改造如何从"一户一设计"走向套餐化交付？</a:t>
            </a:r>
            <a:endParaRPr lang="zh-CN" sz="2300" dirty="0"/>
          </a:p>
        </p:txBody>
      </p:sp>
      <p:sp>
        <p:nvSpPr>
          <p:cNvPr id="3" name="Shape 1"/>
          <p:cNvSpPr/>
          <p:nvPr/>
        </p:nvSpPr>
        <p:spPr>
          <a:xfrm>
            <a:off x="432271" y="936947"/>
            <a:ext cx="3235672" cy="3826743"/>
          </a:xfrm>
          <a:prstGeom prst="roundRect">
            <a:avLst>
              <a:gd name="adj" fmla="val 2822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59073" y="1059731"/>
            <a:ext cx="2982069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传统方式的困境</a:t>
            </a:r>
            <a:endParaRPr lang="zh-CN" sz="1150" dirty="0"/>
          </a:p>
        </p:txBody>
      </p:sp>
      <p:sp>
        <p:nvSpPr>
          <p:cNvPr id="5" name="Text 3"/>
          <p:cNvSpPr/>
          <p:nvPr/>
        </p:nvSpPr>
        <p:spPr>
          <a:xfrm>
            <a:off x="559073" y="1368996"/>
            <a:ext cx="2982069" cy="6848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1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每户重新调研与设计</a:t>
            </a:r>
            <a:endParaRPr lang="zh-CN" sz="950" dirty="0"/>
          </a:p>
          <a:p>
            <a:pPr algn="l" marL="193040" indent="-193040">
              <a:lnSpc>
                <a:spcPct val="131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产品品牌混乱，报价难以比较</a:t>
            </a:r>
            <a:endParaRPr lang="zh-CN" sz="950" dirty="0"/>
          </a:p>
          <a:p>
            <a:pPr algn="l" marL="193040" indent="-193040">
              <a:lnSpc>
                <a:spcPct val="131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安装方式不同，质量难以统一</a:t>
            </a:r>
            <a:endParaRPr lang="zh-CN" sz="950" dirty="0"/>
          </a:p>
        </p:txBody>
      </p:sp>
      <p:sp>
        <p:nvSpPr>
          <p:cNvPr id="6" name="Shape 4"/>
          <p:cNvSpPr/>
          <p:nvPr/>
        </p:nvSpPr>
        <p:spPr>
          <a:xfrm>
            <a:off x="559073" y="2223715"/>
            <a:ext cx="2982069" cy="14288"/>
          </a:xfrm>
          <a:prstGeom prst="roundRect">
            <a:avLst>
              <a:gd name="adj" fmla="val 49998"/>
            </a:avLst>
          </a:prstGeom>
          <a:solidFill>
            <a:srgbClr val="432338">
              <a:alpha val="50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559073" y="2407890"/>
            <a:ext cx="2982069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套餐化方式</a:t>
            </a:r>
            <a:endParaRPr lang="zh-CN" sz="1150" dirty="0"/>
          </a:p>
        </p:txBody>
      </p:sp>
      <p:sp>
        <p:nvSpPr>
          <p:cNvPr id="8" name="Text 6"/>
          <p:cNvSpPr/>
          <p:nvPr/>
        </p:nvSpPr>
        <p:spPr>
          <a:xfrm>
            <a:off x="559073" y="2717155"/>
            <a:ext cx="2982069" cy="5989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按生活场景建立标准模块，每个模块包含标准产品清单、安装点位、施工方法、验收要求、服务流程和价格结构。</a:t>
            </a:r>
            <a:endParaRPr lang="zh-CN" sz="950" dirty="0"/>
          </a:p>
        </p:txBody>
      </p:sp>
      <p:sp>
        <p:nvSpPr>
          <p:cNvPr id="9" name="Text 7"/>
          <p:cNvSpPr/>
          <p:nvPr/>
        </p:nvSpPr>
        <p:spPr>
          <a:xfrm>
            <a:off x="3890814" y="1059731"/>
            <a:ext cx="4734297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六类可自由组合的微改造套餐</a:t>
            </a:r>
            <a:endParaRPr lang="zh-CN" sz="115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890814" y="1384399"/>
            <a:ext cx="2305720" cy="791096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4089053" y="1525488"/>
            <a:ext cx="1966392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起夜安全套餐</a:t>
            </a:r>
            <a:endParaRPr lang="zh-CN" sz="1150" dirty="0"/>
          </a:p>
        </p:txBody>
      </p:sp>
      <p:sp>
        <p:nvSpPr>
          <p:cNvPr id="12" name="Text 9"/>
          <p:cNvSpPr/>
          <p:nvPr/>
        </p:nvSpPr>
        <p:spPr>
          <a:xfrm>
            <a:off x="4089053" y="1834753"/>
            <a:ext cx="1966392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床边感应灯＋路径引导</a:t>
            </a:r>
            <a:endParaRPr lang="zh-CN" sz="950" dirty="0"/>
          </a:p>
        </p:txBody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19317" y="1384399"/>
            <a:ext cx="2305794" cy="791096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6517556" y="1525488"/>
            <a:ext cx="1966466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如厕安全套餐</a:t>
            </a:r>
            <a:endParaRPr lang="zh-CN" sz="1150" dirty="0"/>
          </a:p>
        </p:txBody>
      </p:sp>
      <p:sp>
        <p:nvSpPr>
          <p:cNvPr id="15" name="Text 11"/>
          <p:cNvSpPr/>
          <p:nvPr/>
        </p:nvSpPr>
        <p:spPr>
          <a:xfrm>
            <a:off x="6517556" y="1834753"/>
            <a:ext cx="1966466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防滑＋扶手＋呼叫</a:t>
            </a:r>
            <a:endParaRPr lang="zh-CN" sz="950" dirty="0"/>
          </a:p>
        </p:txBody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90814" y="2298278"/>
            <a:ext cx="2305720" cy="79109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4089053" y="2439367"/>
            <a:ext cx="1966392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防跌倒套餐</a:t>
            </a:r>
            <a:endParaRPr lang="zh-CN" sz="1150" dirty="0"/>
          </a:p>
        </p:txBody>
      </p:sp>
      <p:sp>
        <p:nvSpPr>
          <p:cNvPr id="18" name="Text 13"/>
          <p:cNvSpPr/>
          <p:nvPr/>
        </p:nvSpPr>
        <p:spPr>
          <a:xfrm>
            <a:off x="4089053" y="2748632"/>
            <a:ext cx="1966392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跌倒检测＋地面处理</a:t>
            </a:r>
            <a:endParaRPr lang="zh-CN" sz="950" dirty="0"/>
          </a:p>
        </p:txBody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19317" y="2298278"/>
            <a:ext cx="2305794" cy="7910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6517556" y="2439367"/>
            <a:ext cx="1966466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用药管理套餐</a:t>
            </a:r>
            <a:endParaRPr lang="zh-CN" sz="1150" dirty="0"/>
          </a:p>
        </p:txBody>
      </p:sp>
      <p:sp>
        <p:nvSpPr>
          <p:cNvPr id="21" name="Text 15"/>
          <p:cNvSpPr/>
          <p:nvPr/>
        </p:nvSpPr>
        <p:spPr>
          <a:xfrm>
            <a:off x="6517556" y="2748632"/>
            <a:ext cx="1966466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智能药盒＋提醒推送</a:t>
            </a:r>
            <a:endParaRPr lang="zh-CN" sz="950" dirty="0"/>
          </a:p>
        </p:txBody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90814" y="3212157"/>
            <a:ext cx="2305720" cy="791096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4089053" y="3353246"/>
            <a:ext cx="1966392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紧急呼叫套餐</a:t>
            </a:r>
            <a:endParaRPr lang="zh-CN" sz="1150" dirty="0"/>
          </a:p>
        </p:txBody>
      </p:sp>
      <p:sp>
        <p:nvSpPr>
          <p:cNvPr id="24" name="Text 17"/>
          <p:cNvSpPr/>
          <p:nvPr/>
        </p:nvSpPr>
        <p:spPr>
          <a:xfrm>
            <a:off x="4089053" y="3662511"/>
            <a:ext cx="1966392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一键呼叫＋拉绳触发</a:t>
            </a:r>
            <a:endParaRPr lang="zh-CN" sz="950" dirty="0"/>
          </a:p>
        </p:txBody>
      </p:sp>
      <p:pic>
        <p:nvPicPr>
          <p:cNvPr id="25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19317" y="3212157"/>
            <a:ext cx="2305794" cy="791096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6517556" y="3353246"/>
            <a:ext cx="1966466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全屋综合套餐</a:t>
            </a:r>
            <a:endParaRPr lang="zh-CN" sz="1150" dirty="0"/>
          </a:p>
        </p:txBody>
      </p:sp>
      <p:sp>
        <p:nvSpPr>
          <p:cNvPr id="27" name="Text 19"/>
          <p:cNvSpPr/>
          <p:nvPr/>
        </p:nvSpPr>
        <p:spPr>
          <a:xfrm>
            <a:off x="6517556" y="3662511"/>
            <a:ext cx="1966466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以上模块全量组合</a:t>
            </a:r>
            <a:endParaRPr lang="zh-CN" sz="950" dirty="0"/>
          </a:p>
        </p:txBody>
      </p:sp>
      <p:sp>
        <p:nvSpPr>
          <p:cNvPr id="28" name="Shape 20"/>
          <p:cNvSpPr/>
          <p:nvPr/>
        </p:nvSpPr>
        <p:spPr>
          <a:xfrm>
            <a:off x="3890814" y="4141440"/>
            <a:ext cx="4734297" cy="484063"/>
          </a:xfrm>
          <a:prstGeom prst="roundRect">
            <a:avLst>
              <a:gd name="adj" fmla="val 11004"/>
            </a:avLst>
          </a:prstGeom>
          <a:solidFill>
            <a:srgbClr val="F9D2EB"/>
          </a:solidFill>
          <a:ln/>
        </p:spPr>
      </p:sp>
      <p:pic>
        <p:nvPicPr>
          <p:cNvPr id="29" name="Image 6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17615" y="4322341"/>
            <a:ext cx="158502" cy="126802"/>
          </a:xfrm>
          <a:prstGeom prst="rect">
            <a:avLst/>
          </a:prstGeom>
        </p:spPr>
      </p:pic>
      <p:sp>
        <p:nvSpPr>
          <p:cNvPr id="30" name="Text 21"/>
          <p:cNvSpPr/>
          <p:nvPr/>
        </p:nvSpPr>
        <p:spPr>
          <a:xfrm>
            <a:off x="4302919" y="4283646"/>
            <a:ext cx="4652590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标准套餐负责交付效率，模块组合负责个性化适配。</a:t>
            </a:r>
            <a:endParaRPr lang="zh-CN" sz="9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374675"/>
            <a:ext cx="4667845" cy="7579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生态三：社区服务站点是家庭产品生态的延伸端</a:t>
            </a:r>
            <a:endParaRPr lang="zh-CN" sz="2350" dirty="0"/>
          </a:p>
        </p:txBody>
      </p:sp>
      <p:sp>
        <p:nvSpPr>
          <p:cNvPr id="4" name="Text 1"/>
          <p:cNvSpPr/>
          <p:nvPr/>
        </p:nvSpPr>
        <p:spPr>
          <a:xfrm>
            <a:off x="3952577" y="1449735"/>
            <a:ext cx="2176760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必须由社区提供的服务</a:t>
            </a:r>
            <a:endParaRPr lang="zh-CN" sz="1150" dirty="0"/>
          </a:p>
        </p:txBody>
      </p:sp>
      <p:sp>
        <p:nvSpPr>
          <p:cNvPr id="5" name="Text 2"/>
          <p:cNvSpPr/>
          <p:nvPr/>
        </p:nvSpPr>
        <p:spPr>
          <a:xfrm>
            <a:off x="3952577" y="1765995"/>
            <a:ext cx="2176760" cy="12002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2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助餐与老年食堂</a:t>
            </a:r>
            <a:endParaRPr lang="zh-CN" sz="1000" dirty="0"/>
          </a:p>
          <a:p>
            <a:pPr algn="l" marL="203200" indent="-203200">
              <a:lnSpc>
                <a:spcPct val="132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助浴与康复训练</a:t>
            </a:r>
            <a:endParaRPr lang="zh-CN" sz="1000" dirty="0"/>
          </a:p>
          <a:p>
            <a:pPr algn="l" marL="203200" indent="-203200">
              <a:lnSpc>
                <a:spcPct val="132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健康监测与日间照料</a:t>
            </a:r>
            <a:endParaRPr lang="zh-CN" sz="1000" dirty="0"/>
          </a:p>
          <a:p>
            <a:pPr algn="l" marL="203200" indent="-203200">
              <a:lnSpc>
                <a:spcPct val="132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文化活动与精神慰藉</a:t>
            </a:r>
            <a:endParaRPr lang="zh-CN" sz="1000" dirty="0"/>
          </a:p>
          <a:p>
            <a:pPr algn="l" marL="203200" indent="-203200">
              <a:lnSpc>
                <a:spcPct val="132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上门服务与紧急响应</a:t>
            </a:r>
            <a:endParaRPr lang="zh-CN" sz="1000" dirty="0"/>
          </a:p>
        </p:txBody>
      </p:sp>
      <p:sp>
        <p:nvSpPr>
          <p:cNvPr id="6" name="Text 3"/>
          <p:cNvSpPr/>
          <p:nvPr/>
        </p:nvSpPr>
        <p:spPr>
          <a:xfrm>
            <a:off x="6448425" y="1449735"/>
            <a:ext cx="2176760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家庭产品与社区站点连接后</a:t>
            </a:r>
            <a:endParaRPr lang="zh-CN" sz="11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96720" y="1785789"/>
            <a:ext cx="193253" cy="19325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867153" y="1781845"/>
            <a:ext cx="1758032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老人在家发起服务</a:t>
            </a:r>
            <a:endParaRPr lang="zh-CN" sz="1150" dirty="0"/>
          </a:p>
        </p:txBody>
      </p:sp>
      <p:sp>
        <p:nvSpPr>
          <p:cNvPr id="9" name="Text 5"/>
          <p:cNvSpPr/>
          <p:nvPr/>
        </p:nvSpPr>
        <p:spPr>
          <a:xfrm>
            <a:off x="6867153" y="2098104"/>
            <a:ext cx="1758032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家庭端直接触达社区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6720" y="2560290"/>
            <a:ext cx="193253" cy="19325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867153" y="2556346"/>
            <a:ext cx="1758032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社区接收任务工单</a:t>
            </a:r>
            <a:endParaRPr lang="zh-CN" sz="1150" dirty="0"/>
          </a:p>
        </p:txBody>
      </p:sp>
      <p:sp>
        <p:nvSpPr>
          <p:cNvPr id="12" name="Text 7"/>
          <p:cNvSpPr/>
          <p:nvPr/>
        </p:nvSpPr>
        <p:spPr>
          <a:xfrm>
            <a:off x="6867153" y="2872606"/>
            <a:ext cx="1758032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服务过程形成完整记录</a:t>
            </a:r>
            <a:endParaRPr lang="zh-CN" sz="10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96720" y="3334792"/>
            <a:ext cx="193253" cy="19325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867153" y="3330848"/>
            <a:ext cx="1758032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家属查看服务结果</a:t>
            </a:r>
            <a:endParaRPr lang="zh-CN" sz="1150" dirty="0"/>
          </a:p>
        </p:txBody>
      </p:sp>
      <p:sp>
        <p:nvSpPr>
          <p:cNvPr id="15" name="Text 9"/>
          <p:cNvSpPr/>
          <p:nvPr/>
        </p:nvSpPr>
        <p:spPr>
          <a:xfrm>
            <a:off x="6867153" y="3647108"/>
            <a:ext cx="1758032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透明可追溯的照护记录</a:t>
            </a:r>
            <a:endParaRPr lang="zh-CN" sz="10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96720" y="4109293"/>
            <a:ext cx="193253" cy="193253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6867153" y="4105349"/>
            <a:ext cx="1758032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县域平台统一监管</a:t>
            </a:r>
            <a:endParaRPr lang="zh-CN" sz="1150" dirty="0"/>
          </a:p>
        </p:txBody>
      </p:sp>
      <p:sp>
        <p:nvSpPr>
          <p:cNvPr id="18" name="Text 11"/>
          <p:cNvSpPr/>
          <p:nvPr/>
        </p:nvSpPr>
        <p:spPr>
          <a:xfrm>
            <a:off x="6867153" y="4421609"/>
            <a:ext cx="1758032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数据汇聚，质量可分析</a:t>
            </a:r>
            <a:endParaRPr lang="zh-CN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88069"/>
            <a:ext cx="8096845" cy="360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为什么社区站点不能只重装修、轻系统？</a:t>
            </a:r>
            <a:endParaRPr lang="zh-CN" sz="2250" dirty="0"/>
          </a:p>
        </p:txBody>
      </p:sp>
      <p:sp>
        <p:nvSpPr>
          <p:cNvPr id="3" name="Shape 1"/>
          <p:cNvSpPr/>
          <p:nvPr/>
        </p:nvSpPr>
        <p:spPr>
          <a:xfrm>
            <a:off x="435173" y="921618"/>
            <a:ext cx="4075509" cy="3833738"/>
          </a:xfrm>
          <a:prstGeom prst="roundRect">
            <a:avLst>
              <a:gd name="adj" fmla="val 2305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57882" y="1036662"/>
            <a:ext cx="3830092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传统站点建设的痛点</a:t>
            </a:r>
            <a:endParaRPr lang="zh-CN" sz="1100" dirty="0"/>
          </a:p>
        </p:txBody>
      </p:sp>
      <p:sp>
        <p:nvSpPr>
          <p:cNvPr id="5" name="Text 3"/>
          <p:cNvSpPr/>
          <p:nvPr/>
        </p:nvSpPr>
        <p:spPr>
          <a:xfrm>
            <a:off x="557882" y="1332161"/>
            <a:ext cx="3830092" cy="11116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签到仍靠纸笔，工单手工填写</a:t>
            </a:r>
            <a:endParaRPr lang="zh-CN" sz="950" dirty="0"/>
          </a:p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不同房间设备互不相通</a:t>
            </a:r>
            <a:endParaRPr lang="zh-CN" sz="950" dirty="0"/>
          </a:p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管理人员不了解实时运营</a:t>
            </a:r>
            <a:endParaRPr lang="zh-CN" sz="950" dirty="0"/>
          </a:p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月度数据人工汇总</a:t>
            </a:r>
            <a:endParaRPr lang="zh-CN" sz="950" dirty="0"/>
          </a:p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站点与县域平台无法对接</a:t>
            </a:r>
            <a:endParaRPr lang="zh-CN" sz="950" dirty="0"/>
          </a:p>
        </p:txBody>
      </p:sp>
      <p:sp>
        <p:nvSpPr>
          <p:cNvPr id="6" name="Text 4"/>
          <p:cNvSpPr/>
          <p:nvPr/>
        </p:nvSpPr>
        <p:spPr>
          <a:xfrm>
            <a:off x="4726484" y="1036662"/>
            <a:ext cx="3898702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真正的智慧站点需要同步设计</a:t>
            </a:r>
            <a:endParaRPr lang="zh-CN" sz="1100" dirty="0"/>
          </a:p>
        </p:txBody>
      </p:sp>
      <p:sp>
        <p:nvSpPr>
          <p:cNvPr id="7" name="Shape 5"/>
          <p:cNvSpPr/>
          <p:nvPr/>
        </p:nvSpPr>
        <p:spPr>
          <a:xfrm>
            <a:off x="4726484" y="1346522"/>
            <a:ext cx="1891829" cy="918567"/>
          </a:xfrm>
          <a:prstGeom prst="roundRect">
            <a:avLst>
              <a:gd name="adj" fmla="val 561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853955" y="1473994"/>
            <a:ext cx="368126" cy="368126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55158" y="1575197"/>
            <a:ext cx="165646" cy="165646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4853955" y="1957164"/>
            <a:ext cx="1636886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空间布局</a:t>
            </a:r>
            <a:endParaRPr lang="zh-CN" sz="1100" dirty="0"/>
          </a:p>
        </p:txBody>
      </p:sp>
      <p:sp>
        <p:nvSpPr>
          <p:cNvPr id="11" name="Shape 8"/>
          <p:cNvSpPr/>
          <p:nvPr/>
        </p:nvSpPr>
        <p:spPr>
          <a:xfrm>
            <a:off x="6733356" y="1346522"/>
            <a:ext cx="1891829" cy="918567"/>
          </a:xfrm>
          <a:prstGeom prst="roundRect">
            <a:avLst>
              <a:gd name="adj" fmla="val 561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860828" y="1473994"/>
            <a:ext cx="368126" cy="368126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62031" y="1575197"/>
            <a:ext cx="165646" cy="165646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6860828" y="1957164"/>
            <a:ext cx="1636886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智能家具</a:t>
            </a:r>
            <a:endParaRPr lang="zh-CN" sz="1100" dirty="0"/>
          </a:p>
        </p:txBody>
      </p:sp>
      <p:sp>
        <p:nvSpPr>
          <p:cNvPr id="15" name="Shape 11"/>
          <p:cNvSpPr/>
          <p:nvPr/>
        </p:nvSpPr>
        <p:spPr>
          <a:xfrm>
            <a:off x="4726484" y="2380134"/>
            <a:ext cx="1891829" cy="918567"/>
          </a:xfrm>
          <a:prstGeom prst="roundRect">
            <a:avLst>
              <a:gd name="adj" fmla="val 561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4853955" y="2507605"/>
            <a:ext cx="368126" cy="368126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55158" y="2608808"/>
            <a:ext cx="165646" cy="165646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4853955" y="2990776"/>
            <a:ext cx="1636886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边缘网关</a:t>
            </a:r>
            <a:endParaRPr lang="zh-CN" sz="1100" dirty="0"/>
          </a:p>
        </p:txBody>
      </p:sp>
      <p:sp>
        <p:nvSpPr>
          <p:cNvPr id="19" name="Shape 14"/>
          <p:cNvSpPr/>
          <p:nvPr/>
        </p:nvSpPr>
        <p:spPr>
          <a:xfrm>
            <a:off x="6733356" y="2380134"/>
            <a:ext cx="1891829" cy="918567"/>
          </a:xfrm>
          <a:prstGeom prst="roundRect">
            <a:avLst>
              <a:gd name="adj" fmla="val 561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6860828" y="2507605"/>
            <a:ext cx="368126" cy="368126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62031" y="2608808"/>
            <a:ext cx="165646" cy="165646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860828" y="2990776"/>
            <a:ext cx="1636886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服务流程</a:t>
            </a:r>
            <a:endParaRPr lang="zh-CN" sz="1100" dirty="0"/>
          </a:p>
        </p:txBody>
      </p:sp>
      <p:sp>
        <p:nvSpPr>
          <p:cNvPr id="23" name="Shape 17"/>
          <p:cNvSpPr/>
          <p:nvPr/>
        </p:nvSpPr>
        <p:spPr>
          <a:xfrm>
            <a:off x="4726484" y="3413745"/>
            <a:ext cx="1891829" cy="918567"/>
          </a:xfrm>
          <a:prstGeom prst="roundRect">
            <a:avLst>
              <a:gd name="adj" fmla="val 561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4" name="Shape 18"/>
          <p:cNvSpPr/>
          <p:nvPr/>
        </p:nvSpPr>
        <p:spPr>
          <a:xfrm>
            <a:off x="4853955" y="3541216"/>
            <a:ext cx="368126" cy="368126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25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55158" y="3642420"/>
            <a:ext cx="165646" cy="165646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4853955" y="4024387"/>
            <a:ext cx="1636886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运营平台</a:t>
            </a:r>
            <a:endParaRPr lang="zh-CN" sz="1100" dirty="0"/>
          </a:p>
        </p:txBody>
      </p:sp>
      <p:sp>
        <p:nvSpPr>
          <p:cNvPr id="27" name="Shape 20"/>
          <p:cNvSpPr/>
          <p:nvPr/>
        </p:nvSpPr>
        <p:spPr>
          <a:xfrm>
            <a:off x="6733356" y="3413745"/>
            <a:ext cx="1891829" cy="918567"/>
          </a:xfrm>
          <a:prstGeom prst="roundRect">
            <a:avLst>
              <a:gd name="adj" fmla="val 561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8" name="Shape 21"/>
          <p:cNvSpPr/>
          <p:nvPr/>
        </p:nvSpPr>
        <p:spPr>
          <a:xfrm>
            <a:off x="6860828" y="3541216"/>
            <a:ext cx="368126" cy="368126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29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962031" y="3642420"/>
            <a:ext cx="165646" cy="165646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6860828" y="4024387"/>
            <a:ext cx="1636886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数据接口</a:t>
            </a:r>
            <a:endParaRPr lang="zh-CN" sz="1100" dirty="0"/>
          </a:p>
        </p:txBody>
      </p:sp>
      <p:sp>
        <p:nvSpPr>
          <p:cNvPr id="31" name="Text 23"/>
          <p:cNvSpPr/>
          <p:nvPr/>
        </p:nvSpPr>
        <p:spPr>
          <a:xfrm>
            <a:off x="4726484" y="4461718"/>
            <a:ext cx="4355902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六个维度缺一不可，必须整体规划、同步落地。</a:t>
            </a:r>
            <a:endParaRPr lang="zh-CN" sz="9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68672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社区智能家具：家具也可以成为服务终端</a:t>
            </a:r>
            <a:endParaRPr lang="zh-CN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215405"/>
            <a:ext cx="836563" cy="51702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1896070"/>
            <a:ext cx="190142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智能餐桌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523577" y="2167086"/>
            <a:ext cx="1901428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支持身份识别、用餐记录和补贴结算，自动生成服务工单</a:t>
            </a:r>
            <a:endParaRPr lang="zh-CN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8642" y="1215405"/>
            <a:ext cx="836637" cy="51702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588642" y="1896070"/>
            <a:ext cx="190150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智能休息椅</a:t>
            </a:r>
            <a:endParaRPr lang="zh-CN" sz="1200" dirty="0"/>
          </a:p>
        </p:txBody>
      </p:sp>
      <p:sp>
        <p:nvSpPr>
          <p:cNvPr id="8" name="Text 4"/>
          <p:cNvSpPr/>
          <p:nvPr/>
        </p:nvSpPr>
        <p:spPr>
          <a:xfrm>
            <a:off x="2588642" y="2167086"/>
            <a:ext cx="190150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记录使用状态和停留情况，超时触发关怀提醒</a:t>
            </a:r>
            <a:endParaRPr lang="zh-CN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3781" y="1215405"/>
            <a:ext cx="836637" cy="51702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653781" y="1896070"/>
            <a:ext cx="190150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智能接待台</a:t>
            </a:r>
            <a:endParaRPr lang="zh-CN" sz="1200" dirty="0"/>
          </a:p>
        </p:txBody>
      </p:sp>
      <p:sp>
        <p:nvSpPr>
          <p:cNvPr id="11" name="Text 6"/>
          <p:cNvSpPr/>
          <p:nvPr/>
        </p:nvSpPr>
        <p:spPr>
          <a:xfrm>
            <a:off x="4653781" y="2167086"/>
            <a:ext cx="190150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支持老人登记、签到和服务咨询，减少人工记录负担</a:t>
            </a:r>
            <a:endParaRPr lang="zh-CN" sz="10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8920" y="1215405"/>
            <a:ext cx="836637" cy="517029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718920" y="1896070"/>
            <a:ext cx="190150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智能储物柜</a:t>
            </a:r>
            <a:endParaRPr lang="zh-CN" sz="1200" dirty="0"/>
          </a:p>
        </p:txBody>
      </p:sp>
      <p:sp>
        <p:nvSpPr>
          <p:cNvPr id="14" name="Text 8"/>
          <p:cNvSpPr/>
          <p:nvPr/>
        </p:nvSpPr>
        <p:spPr>
          <a:xfrm>
            <a:off x="6718920" y="2167086"/>
            <a:ext cx="190150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支持物品、药品和服务工具的安全管理与取用记录</a:t>
            </a:r>
            <a:endParaRPr lang="zh-CN" sz="100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577" y="2847677"/>
            <a:ext cx="836563" cy="517029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523577" y="3528343"/>
            <a:ext cx="190142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智能活动桌</a:t>
            </a:r>
            <a:endParaRPr lang="zh-CN" sz="1200" dirty="0"/>
          </a:p>
        </p:txBody>
      </p:sp>
      <p:sp>
        <p:nvSpPr>
          <p:cNvPr id="17" name="Text 10"/>
          <p:cNvSpPr/>
          <p:nvPr/>
        </p:nvSpPr>
        <p:spPr>
          <a:xfrm>
            <a:off x="523577" y="3799359"/>
            <a:ext cx="1901428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支持适老语音交互、照明调节和活动服务引导</a:t>
            </a:r>
            <a:endParaRPr lang="zh-CN" sz="1000" dirty="0"/>
          </a:p>
        </p:txBody>
      </p:sp>
      <p:pic>
        <p:nvPicPr>
          <p:cNvPr id="1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88642" y="2847677"/>
            <a:ext cx="836637" cy="517029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2588642" y="3528343"/>
            <a:ext cx="190150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智能康复家具</a:t>
            </a:r>
            <a:endParaRPr lang="zh-CN" sz="1200" dirty="0"/>
          </a:p>
        </p:txBody>
      </p:sp>
      <p:sp>
        <p:nvSpPr>
          <p:cNvPr id="20" name="Text 12"/>
          <p:cNvSpPr/>
          <p:nvPr/>
        </p:nvSpPr>
        <p:spPr>
          <a:xfrm>
            <a:off x="2588642" y="3799359"/>
            <a:ext cx="190150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记录训练次数和设备使用情况，数据汇入健康档案</a:t>
            </a:r>
            <a:endParaRPr lang="zh-CN" sz="1000" dirty="0"/>
          </a:p>
        </p:txBody>
      </p:sp>
      <p:sp>
        <p:nvSpPr>
          <p:cNvPr id="21" name="Text 13"/>
          <p:cNvSpPr/>
          <p:nvPr/>
        </p:nvSpPr>
        <p:spPr>
          <a:xfrm>
            <a:off x="523577" y="4365427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设计重点：智能功能应自然融入家具外观，不能让站点看起来像监控中心，交互需符合老人和服务人员的使用习惯。</a:t>
            </a:r>
            <a:endParaRPr lang="zh-CN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485998"/>
            <a:ext cx="4667845" cy="318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项目六：把县域养老服务送进每一个家庭</a:t>
            </a:r>
            <a:endParaRPr lang="zh-CN" sz="2000" dirty="0"/>
          </a:p>
        </p:txBody>
      </p:sp>
      <p:sp>
        <p:nvSpPr>
          <p:cNvPr id="4" name="Shape 1"/>
          <p:cNvSpPr/>
          <p:nvPr/>
        </p:nvSpPr>
        <p:spPr>
          <a:xfrm>
            <a:off x="3874517" y="939478"/>
            <a:ext cx="2357810" cy="1098500"/>
          </a:xfrm>
          <a:prstGeom prst="roundRect">
            <a:avLst>
              <a:gd name="adj" fmla="val 7106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3982864" y="1029221"/>
            <a:ext cx="2141116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项目五已解决</a:t>
            </a:r>
            <a:endParaRPr lang="zh-CN" sz="1000" dirty="0"/>
          </a:p>
        </p:txBody>
      </p:sp>
      <p:sp>
        <p:nvSpPr>
          <p:cNvPr id="6" name="Text 3"/>
          <p:cNvSpPr/>
          <p:nvPr/>
        </p:nvSpPr>
        <p:spPr>
          <a:xfrm>
            <a:off x="3982864" y="1278359"/>
            <a:ext cx="2141116" cy="7282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72720" indent="-172720">
              <a:lnSpc>
                <a:spcPct val="122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县域养老设施如何规划</a:t>
            </a:r>
            <a:endParaRPr lang="zh-CN" sz="850" dirty="0"/>
          </a:p>
          <a:p>
            <a:pPr algn="l" marL="172720" indent="-172720">
              <a:lnSpc>
                <a:spcPct val="122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县、乡、村资源如何连接</a:t>
            </a:r>
            <a:endParaRPr lang="zh-CN" sz="850" dirty="0"/>
          </a:p>
          <a:p>
            <a:pPr algn="l" marL="172720" indent="-172720">
              <a:lnSpc>
                <a:spcPct val="122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服务需求如何派单</a:t>
            </a:r>
            <a:endParaRPr lang="zh-CN" sz="850" dirty="0"/>
          </a:p>
          <a:p>
            <a:pPr algn="l" marL="172720" indent="-172720">
              <a:lnSpc>
                <a:spcPct val="122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管理平台如何监管</a:t>
            </a:r>
            <a:endParaRPr lang="zh-CN" sz="850" dirty="0"/>
          </a:p>
        </p:txBody>
      </p:sp>
      <p:sp>
        <p:nvSpPr>
          <p:cNvPr id="7" name="Text 4"/>
          <p:cNvSpPr/>
          <p:nvPr/>
        </p:nvSpPr>
        <p:spPr>
          <a:xfrm>
            <a:off x="6423496" y="1029221"/>
            <a:ext cx="2201689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项目六进一步追问</a:t>
            </a:r>
            <a:endParaRPr lang="zh-CN" sz="1000" dirty="0"/>
          </a:p>
        </p:txBody>
      </p:sp>
      <p:sp>
        <p:nvSpPr>
          <p:cNvPr id="8" name="Text 5"/>
          <p:cNvSpPr/>
          <p:nvPr/>
        </p:nvSpPr>
        <p:spPr>
          <a:xfrm>
            <a:off x="6423496" y="1278359"/>
            <a:ext cx="2201689" cy="7282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72720" indent="-172720">
              <a:lnSpc>
                <a:spcPct val="122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养老服务如何真正进入老人家中？</a:t>
            </a:r>
            <a:endParaRPr lang="zh-CN" sz="850" dirty="0"/>
          </a:p>
          <a:p>
            <a:pPr algn="l" marL="172720" indent="-172720">
              <a:lnSpc>
                <a:spcPct val="122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居家产品如何接入社区服务？</a:t>
            </a:r>
            <a:endParaRPr lang="zh-CN" sz="850" dirty="0"/>
          </a:p>
          <a:p>
            <a:pPr algn="l" marL="172720" indent="-172720">
              <a:lnSpc>
                <a:spcPct val="122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不同产品如何形成统一生态？</a:t>
            </a:r>
            <a:endParaRPr lang="zh-CN" sz="850" dirty="0"/>
          </a:p>
          <a:p>
            <a:pPr algn="l" marL="172720" indent="-172720">
              <a:lnSpc>
                <a:spcPct val="122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家庭改造如何实现标准化交付？</a:t>
            </a:r>
            <a:endParaRPr lang="zh-CN" sz="8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2577" y="2138958"/>
            <a:ext cx="4667845" cy="210048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655734" y="2238680"/>
            <a:ext cx="816855" cy="11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县域平台设计</a:t>
            </a:r>
            <a:endParaRPr lang="zh-CN" sz="700" dirty="0"/>
          </a:p>
        </p:txBody>
      </p:sp>
      <p:sp>
        <p:nvSpPr>
          <p:cNvPr id="11" name="Text 7"/>
          <p:cNvSpPr/>
          <p:nvPr/>
        </p:nvSpPr>
        <p:spPr>
          <a:xfrm>
            <a:off x="4655734" y="2393314"/>
            <a:ext cx="816855" cy="1845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5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构建统一调度与监管平台</a:t>
            </a:r>
            <a:endParaRPr lang="zh-CN" sz="600" dirty="0"/>
          </a:p>
        </p:txBody>
      </p:sp>
      <p:sp>
        <p:nvSpPr>
          <p:cNvPr id="12" name="Text 8"/>
          <p:cNvSpPr/>
          <p:nvPr/>
        </p:nvSpPr>
        <p:spPr>
          <a:xfrm>
            <a:off x="5463614" y="3860119"/>
            <a:ext cx="821343" cy="11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家庭与社区服务</a:t>
            </a:r>
            <a:endParaRPr lang="zh-CN" sz="700" dirty="0"/>
          </a:p>
        </p:txBody>
      </p:sp>
      <p:sp>
        <p:nvSpPr>
          <p:cNvPr id="13" name="Text 9"/>
          <p:cNvSpPr/>
          <p:nvPr/>
        </p:nvSpPr>
        <p:spPr>
          <a:xfrm>
            <a:off x="5463614" y="4014752"/>
            <a:ext cx="821343" cy="92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95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延伸至居家与社区末端</a:t>
            </a:r>
            <a:endParaRPr lang="zh-CN" sz="600" dirty="0"/>
          </a:p>
        </p:txBody>
      </p:sp>
      <p:sp>
        <p:nvSpPr>
          <p:cNvPr id="14" name="Text 10"/>
          <p:cNvSpPr/>
          <p:nvPr/>
        </p:nvSpPr>
        <p:spPr>
          <a:xfrm>
            <a:off x="6262516" y="2269046"/>
            <a:ext cx="816855" cy="11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产品家族规划</a:t>
            </a:r>
            <a:endParaRPr lang="zh-CN" sz="700" dirty="0"/>
          </a:p>
        </p:txBody>
      </p:sp>
      <p:sp>
        <p:nvSpPr>
          <p:cNvPr id="15" name="Text 11"/>
          <p:cNvSpPr/>
          <p:nvPr/>
        </p:nvSpPr>
        <p:spPr>
          <a:xfrm>
            <a:off x="6262516" y="2423679"/>
            <a:ext cx="816855" cy="92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95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制定兼容的产品体系</a:t>
            </a:r>
            <a:endParaRPr lang="zh-CN" sz="600" dirty="0"/>
          </a:p>
        </p:txBody>
      </p:sp>
      <p:sp>
        <p:nvSpPr>
          <p:cNvPr id="16" name="Text 12"/>
          <p:cNvSpPr/>
          <p:nvPr/>
        </p:nvSpPr>
        <p:spPr>
          <a:xfrm>
            <a:off x="7070395" y="3814045"/>
            <a:ext cx="816856" cy="118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场景联动设计</a:t>
            </a:r>
            <a:endParaRPr lang="zh-CN" sz="700" dirty="0"/>
          </a:p>
        </p:txBody>
      </p:sp>
      <p:sp>
        <p:nvSpPr>
          <p:cNvPr id="17" name="Text 13"/>
          <p:cNvSpPr/>
          <p:nvPr/>
        </p:nvSpPr>
        <p:spPr>
          <a:xfrm>
            <a:off x="7070395" y="3968678"/>
            <a:ext cx="816856" cy="1845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5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实现服务与产品场景融合</a:t>
            </a:r>
            <a:endParaRPr lang="zh-CN" sz="600" dirty="0"/>
          </a:p>
        </p:txBody>
      </p:sp>
      <p:sp>
        <p:nvSpPr>
          <p:cNvPr id="18" name="Text 14"/>
          <p:cNvSpPr/>
          <p:nvPr/>
        </p:nvSpPr>
        <p:spPr>
          <a:xfrm>
            <a:off x="3952577" y="4340423"/>
            <a:ext cx="4667845" cy="3170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平台连接资源，产品生态把服务能力送到老人身边。项目六在县域平台基础上，向家庭和社区末端延伸，实现服务的最后一公里落地。</a:t>
            </a:r>
            <a:endParaRPr lang="zh-CN" sz="8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4852"/>
            <a:ext cx="8096845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"家具即终端、空间即平台、服务即数据"</a:t>
            </a:r>
            <a:endParaRPr lang="zh-CN" sz="21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3764" y="928688"/>
            <a:ext cx="6296471" cy="288168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44999" y="3132768"/>
            <a:ext cx="1182114" cy="214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县域平台</a:t>
            </a:r>
            <a:endParaRPr lang="zh-CN" sz="1350" dirty="0"/>
          </a:p>
        </p:txBody>
      </p:sp>
      <p:sp>
        <p:nvSpPr>
          <p:cNvPr id="5" name="Text 2"/>
          <p:cNvSpPr/>
          <p:nvPr/>
        </p:nvSpPr>
        <p:spPr>
          <a:xfrm>
            <a:off x="4755211" y="3132768"/>
            <a:ext cx="1182114" cy="214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服务数据</a:t>
            </a:r>
            <a:endParaRPr lang="zh-CN" sz="1350" dirty="0"/>
          </a:p>
        </p:txBody>
      </p:sp>
      <p:sp>
        <p:nvSpPr>
          <p:cNvPr id="6" name="Text 3"/>
          <p:cNvSpPr/>
          <p:nvPr/>
        </p:nvSpPr>
        <p:spPr>
          <a:xfrm>
            <a:off x="3273521" y="3132768"/>
            <a:ext cx="1182114" cy="214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站点网关</a:t>
            </a:r>
            <a:endParaRPr lang="zh-CN" sz="1350" dirty="0"/>
          </a:p>
        </p:txBody>
      </p:sp>
      <p:sp>
        <p:nvSpPr>
          <p:cNvPr id="7" name="Text 4"/>
          <p:cNvSpPr/>
          <p:nvPr/>
        </p:nvSpPr>
        <p:spPr>
          <a:xfrm>
            <a:off x="1759443" y="3132768"/>
            <a:ext cx="1182114" cy="214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智能家具</a:t>
            </a:r>
            <a:endParaRPr lang="zh-CN" sz="1350" dirty="0"/>
          </a:p>
        </p:txBody>
      </p:sp>
      <p:sp>
        <p:nvSpPr>
          <p:cNvPr id="8" name="Shape 5"/>
          <p:cNvSpPr/>
          <p:nvPr/>
        </p:nvSpPr>
        <p:spPr>
          <a:xfrm>
            <a:off x="523577" y="3931295"/>
            <a:ext cx="8096845" cy="847353"/>
          </a:xfrm>
          <a:prstGeom prst="roundRect">
            <a:avLst>
              <a:gd name="adj" fmla="val 588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28340" y="3936057"/>
            <a:ext cx="2695724" cy="837828"/>
          </a:xfrm>
          <a:custGeom>
            <a:avLst/>
            <a:gdLst/>
            <a:ahLst/>
            <a:cxnLst/>
            <a:rect l="l" t="t" r="r" b="b"/>
            <a:pathLst>
              <a:path w="2695724" h="837828">
                <a:moveTo>
                  <a:pt x="41523" y="0"/>
                </a:moveTo>
                <a:lnTo>
                  <a:pt x="2695724" y="0"/>
                </a:lnTo>
                <a:lnTo>
                  <a:pt x="2695724" y="837828"/>
                </a:lnTo>
                <a:lnTo>
                  <a:pt x="41523" y="837828"/>
                </a:lnTo>
                <a:arcTo hR="41523" wR="41523" stAng="5400000" swAng="5400000"/>
                <a:lnTo>
                  <a:pt x="0" y="41523"/>
                </a:lnTo>
                <a:arcTo hR="41523" wR="41523" stAng="10800000" swAng="5400000"/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10" name="Text 7"/>
          <p:cNvSpPr/>
          <p:nvPr/>
        </p:nvSpPr>
        <p:spPr>
          <a:xfrm>
            <a:off x="646956" y="4054673"/>
            <a:ext cx="2458492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家具即终端</a:t>
            </a:r>
            <a:endParaRPr lang="zh-CN" sz="1050" dirty="0"/>
          </a:p>
        </p:txBody>
      </p:sp>
      <p:sp>
        <p:nvSpPr>
          <p:cNvPr id="11" name="Text 8"/>
          <p:cNvSpPr/>
          <p:nvPr/>
        </p:nvSpPr>
        <p:spPr>
          <a:xfrm>
            <a:off x="646956" y="4293617"/>
            <a:ext cx="2458492" cy="361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家具负责感知、交互和数据采集，每一件家具都是服务节点</a:t>
            </a:r>
            <a:endParaRPr lang="zh-CN" sz="900" dirty="0"/>
          </a:p>
        </p:txBody>
      </p:sp>
      <p:sp>
        <p:nvSpPr>
          <p:cNvPr id="12" name="Shape 9"/>
          <p:cNvSpPr/>
          <p:nvPr/>
        </p:nvSpPr>
        <p:spPr>
          <a:xfrm>
            <a:off x="3224064" y="3936057"/>
            <a:ext cx="2695798" cy="837828"/>
          </a:xfrm>
          <a:prstGeom prst="rect">
            <a:avLst/>
          </a:prstGeom>
          <a:solidFill>
            <a:srgbClr val="F9D2EB"/>
          </a:solidFill>
          <a:ln/>
        </p:spPr>
      </p:sp>
      <p:sp>
        <p:nvSpPr>
          <p:cNvPr id="13" name="Shape 10"/>
          <p:cNvSpPr/>
          <p:nvPr/>
        </p:nvSpPr>
        <p:spPr>
          <a:xfrm>
            <a:off x="3224064" y="3936057"/>
            <a:ext cx="14288" cy="83782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4" name="Text 11"/>
          <p:cNvSpPr/>
          <p:nvPr/>
        </p:nvSpPr>
        <p:spPr>
          <a:xfrm>
            <a:off x="3342680" y="4054673"/>
            <a:ext cx="2458566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空间即平台</a:t>
            </a:r>
            <a:endParaRPr lang="zh-CN" sz="1050" dirty="0"/>
          </a:p>
        </p:txBody>
      </p:sp>
      <p:sp>
        <p:nvSpPr>
          <p:cNvPr id="15" name="Text 12"/>
          <p:cNvSpPr/>
          <p:nvPr/>
        </p:nvSpPr>
        <p:spPr>
          <a:xfrm>
            <a:off x="3342680" y="4293617"/>
            <a:ext cx="2458566" cy="361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站点网关连接所有家具和设备，断网时保持基本运行，网络恢复后自动上传数据</a:t>
            </a:r>
            <a:endParaRPr lang="zh-CN" sz="900" dirty="0"/>
          </a:p>
        </p:txBody>
      </p:sp>
      <p:sp>
        <p:nvSpPr>
          <p:cNvPr id="16" name="Shape 13"/>
          <p:cNvSpPr/>
          <p:nvPr/>
        </p:nvSpPr>
        <p:spPr>
          <a:xfrm>
            <a:off x="5919862" y="3936057"/>
            <a:ext cx="2695798" cy="837828"/>
          </a:xfrm>
          <a:custGeom>
            <a:avLst/>
            <a:gdLst/>
            <a:ahLst/>
            <a:cxnLst/>
            <a:rect l="l" t="t" r="r" b="b"/>
            <a:pathLst>
              <a:path w="2695798" h="837828">
                <a:moveTo>
                  <a:pt x="0" y="0"/>
                </a:moveTo>
                <a:lnTo>
                  <a:pt x="2654275" y="0"/>
                </a:lnTo>
                <a:arcTo hR="41523" wR="41523" stAng="16200000" swAng="5400000"/>
                <a:lnTo>
                  <a:pt x="2695798" y="796304"/>
                </a:lnTo>
                <a:arcTo hR="41523" wR="41523" stAng="0" swAng="5400000"/>
                <a:lnTo>
                  <a:pt x="0" y="837828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17" name="Shape 14"/>
          <p:cNvSpPr/>
          <p:nvPr/>
        </p:nvSpPr>
        <p:spPr>
          <a:xfrm>
            <a:off x="5919862" y="3936057"/>
            <a:ext cx="14288" cy="83782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8" name="Text 15"/>
          <p:cNvSpPr/>
          <p:nvPr/>
        </p:nvSpPr>
        <p:spPr>
          <a:xfrm>
            <a:off x="6038478" y="4054673"/>
            <a:ext cx="2458566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服务即数据</a:t>
            </a:r>
            <a:endParaRPr lang="zh-CN" sz="1050" dirty="0"/>
          </a:p>
        </p:txBody>
      </p:sp>
      <p:sp>
        <p:nvSpPr>
          <p:cNvPr id="19" name="Text 16"/>
          <p:cNvSpPr/>
          <p:nvPr/>
        </p:nvSpPr>
        <p:spPr>
          <a:xfrm>
            <a:off x="6038478" y="4293617"/>
            <a:ext cx="2458566" cy="361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签到、取餐、活动、康复、助浴和离站均形成服务记录，支撑质量分析与持续改进</a:t>
            </a:r>
            <a:endParaRPr lang="zh-CN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9611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三个产品生态最终指向同一个目标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2214860"/>
            <a:ext cx="236971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家庭养老床位生态</a:t>
            </a:r>
            <a:endParaRPr lang="zh-CN" sz="1200" dirty="0"/>
          </a:p>
        </p:txBody>
      </p:sp>
      <p:sp>
        <p:nvSpPr>
          <p:cNvPr id="4" name="Text 2"/>
          <p:cNvSpPr/>
          <p:nvPr/>
        </p:nvSpPr>
        <p:spPr>
          <a:xfrm>
            <a:off x="523577" y="2485876"/>
            <a:ext cx="2369716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以床位为中心连接监测、呼叫和照护，保障家庭内部安全</a:t>
            </a:r>
            <a:endParaRPr lang="zh-CN" sz="10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55082" y="1142851"/>
            <a:ext cx="2833836" cy="2833836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82206" y="2461840"/>
            <a:ext cx="195858" cy="19585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185222" y="1457325"/>
            <a:ext cx="243520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适老化微改造生态</a:t>
            </a:r>
            <a:endParaRPr lang="zh-CN" sz="1200" dirty="0"/>
          </a:p>
        </p:txBody>
      </p:sp>
      <p:sp>
        <p:nvSpPr>
          <p:cNvPr id="8" name="Text 4"/>
          <p:cNvSpPr/>
          <p:nvPr/>
        </p:nvSpPr>
        <p:spPr>
          <a:xfrm>
            <a:off x="6185222" y="1728341"/>
            <a:ext cx="243520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以生活场景为单位形成标准套餐，提升日常生活便利与安全</a:t>
            </a:r>
            <a:endParaRPr lang="zh-CN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5082" y="1142851"/>
            <a:ext cx="2833836" cy="2833836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9966" y="1602879"/>
            <a:ext cx="195858" cy="19585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185222" y="2972395"/>
            <a:ext cx="243520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社区智能家具生态</a:t>
            </a:r>
            <a:endParaRPr lang="zh-CN" sz="1200" dirty="0"/>
          </a:p>
        </p:txBody>
      </p:sp>
      <p:sp>
        <p:nvSpPr>
          <p:cNvPr id="12" name="Text 6"/>
          <p:cNvSpPr/>
          <p:nvPr/>
        </p:nvSpPr>
        <p:spPr>
          <a:xfrm>
            <a:off x="6185222" y="3243411"/>
            <a:ext cx="243520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以服务空间为载体连接家庭和公共服务，延伸照护触角</a:t>
            </a:r>
            <a:endParaRPr lang="zh-CN" sz="10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55082" y="1142851"/>
            <a:ext cx="2833836" cy="2833836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9966" y="3320728"/>
            <a:ext cx="195858" cy="195858"/>
          </a:xfrm>
          <a:prstGeom prst="rect">
            <a:avLst/>
          </a:prstGeom>
        </p:spPr>
      </p:pic>
      <p:sp>
        <p:nvSpPr>
          <p:cNvPr id="15" name="Shape 7"/>
          <p:cNvSpPr/>
          <p:nvPr/>
        </p:nvSpPr>
        <p:spPr>
          <a:xfrm>
            <a:off x="523577" y="4123953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6" name="Image 6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4472" y="4311030"/>
            <a:ext cx="163637" cy="130894"/>
          </a:xfrm>
          <a:prstGeom prst="rect">
            <a:avLst/>
          </a:prstGeom>
        </p:spPr>
      </p:pic>
      <p:sp>
        <p:nvSpPr>
          <p:cNvPr id="17" name="Text 8"/>
          <p:cNvSpPr/>
          <p:nvPr/>
        </p:nvSpPr>
        <p:spPr>
          <a:xfrm>
            <a:off x="949003" y="4287515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三类生态的共同原则：设计产品家族而非单品；设计硬件、软件与服务的整体；连接家属、社区与县域平台，而非孤立家庭。</a:t>
            </a:r>
            <a:endParaRPr lang="zh-CN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0508"/>
            <a:ext cx="8096845" cy="258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什么是产品家族矩阵？</a:t>
            </a:r>
            <a:endParaRPr lang="zh-CN" sz="1600" dirty="0"/>
          </a:p>
        </p:txBody>
      </p:sp>
      <p:sp>
        <p:nvSpPr>
          <p:cNvPr id="3" name="Text 1"/>
          <p:cNvSpPr/>
          <p:nvPr/>
        </p:nvSpPr>
        <p:spPr>
          <a:xfrm>
            <a:off x="523577" y="747340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产品家族矩阵以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空间维度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和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功能维度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两个轴组织产品，是发现产品缺口、规划产品关系的核心工具。</a:t>
            </a:r>
            <a:endParaRPr lang="zh-CN" sz="6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931366"/>
            <a:ext cx="6553200" cy="3657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4655418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矩阵的核心价值在于：发现产品缺口、避免功能重复、确定核心产品与辅助产品的关系，并明确未来扩展方向。每一个交叉格对应一个产品机会点。</a:t>
            </a:r>
            <a:endParaRPr lang="zh-CN" sz="6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本项目的核心产品家族</a:t>
            </a:r>
            <a:endParaRPr lang="zh-CN" sz="21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910456"/>
            <a:ext cx="1117550" cy="11175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2157785"/>
            <a:ext cx="1926878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智能护理床</a:t>
            </a:r>
            <a:endParaRPr lang="zh-CN" sz="1050" dirty="0"/>
          </a:p>
        </p:txBody>
      </p:sp>
      <p:sp>
        <p:nvSpPr>
          <p:cNvPr id="5" name="Text 2"/>
          <p:cNvSpPr/>
          <p:nvPr/>
        </p:nvSpPr>
        <p:spPr>
          <a:xfrm>
            <a:off x="523577" y="2391445"/>
            <a:ext cx="1926878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家庭养老床位的核心硬件，承担体位调节、起身辅助与在离床监测</a:t>
            </a:r>
            <a:endParaRPr lang="zh-CN" sz="9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233" y="910456"/>
            <a:ext cx="1117550" cy="111755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580233" y="2157785"/>
            <a:ext cx="1926878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智能起夜灯</a:t>
            </a:r>
            <a:endParaRPr lang="zh-CN" sz="1050" dirty="0"/>
          </a:p>
        </p:txBody>
      </p:sp>
      <p:sp>
        <p:nvSpPr>
          <p:cNvPr id="8" name="Text 4"/>
          <p:cNvSpPr/>
          <p:nvPr/>
        </p:nvSpPr>
        <p:spPr>
          <a:xfrm>
            <a:off x="2580233" y="2391445"/>
            <a:ext cx="1926878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夜间照明与动线引导，感应起身自动渐亮，保护视觉适应</a:t>
            </a:r>
            <a:endParaRPr lang="zh-CN" sz="9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6889" y="910456"/>
            <a:ext cx="1117550" cy="111755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636889" y="2157785"/>
            <a:ext cx="1926878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智能床头柜</a:t>
            </a:r>
            <a:endParaRPr lang="zh-CN" sz="1050" dirty="0"/>
          </a:p>
        </p:txBody>
      </p:sp>
      <p:sp>
        <p:nvSpPr>
          <p:cNvPr id="11" name="Text 6"/>
          <p:cNvSpPr/>
          <p:nvPr/>
        </p:nvSpPr>
        <p:spPr>
          <a:xfrm>
            <a:off x="4636889" y="2391445"/>
            <a:ext cx="1926878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收纳、充电、照明与床边交互一体，兼顾美观与实用</a:t>
            </a:r>
            <a:endParaRPr lang="zh-CN" sz="9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3545" y="910456"/>
            <a:ext cx="1117550" cy="111755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693545" y="2157785"/>
            <a:ext cx="1926878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适老换鞋凳</a:t>
            </a:r>
            <a:endParaRPr lang="zh-CN" sz="1050" dirty="0"/>
          </a:p>
        </p:txBody>
      </p:sp>
      <p:sp>
        <p:nvSpPr>
          <p:cNvPr id="14" name="Text 8"/>
          <p:cNvSpPr/>
          <p:nvPr/>
        </p:nvSpPr>
        <p:spPr>
          <a:xfrm>
            <a:off x="6693545" y="2391445"/>
            <a:ext cx="1926878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坐姿换鞋与起身支撑，降低玄关跌倒风险</a:t>
            </a:r>
            <a:endParaRPr lang="zh-CN" sz="90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577" y="2951783"/>
            <a:ext cx="1117550" cy="111755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523577" y="4199111"/>
            <a:ext cx="1926878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智能药盒</a:t>
            </a:r>
            <a:endParaRPr lang="zh-CN" sz="1050" dirty="0"/>
          </a:p>
        </p:txBody>
      </p:sp>
      <p:sp>
        <p:nvSpPr>
          <p:cNvPr id="17" name="Text 10"/>
          <p:cNvSpPr/>
          <p:nvPr/>
        </p:nvSpPr>
        <p:spPr>
          <a:xfrm>
            <a:off x="523577" y="4432771"/>
            <a:ext cx="1926878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用药提醒、分药管理与漏服通知，解决多药管理难题</a:t>
            </a:r>
            <a:endParaRPr lang="zh-CN" sz="900" dirty="0"/>
          </a:p>
        </p:txBody>
      </p:sp>
      <p:pic>
        <p:nvPicPr>
          <p:cNvPr id="1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80233" y="2951783"/>
            <a:ext cx="1117550" cy="1117550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2580233" y="4199111"/>
            <a:ext cx="1926878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紧急呼叫终端</a:t>
            </a:r>
            <a:endParaRPr lang="zh-CN" sz="1050" dirty="0"/>
          </a:p>
        </p:txBody>
      </p:sp>
      <p:sp>
        <p:nvSpPr>
          <p:cNvPr id="20" name="Text 12"/>
          <p:cNvSpPr/>
          <p:nvPr/>
        </p:nvSpPr>
        <p:spPr>
          <a:xfrm>
            <a:off x="2580233" y="4432771"/>
            <a:ext cx="1926878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一键呼叫、拉绳触发与双向通话，倒地后仍可触发求助</a:t>
            </a:r>
            <a:endParaRPr lang="zh-CN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874142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产品之间如何形成生态协同？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429295" y="1455390"/>
            <a:ext cx="4077295" cy="2813968"/>
          </a:xfrm>
          <a:prstGeom prst="roundRect">
            <a:avLst>
              <a:gd name="adj" fmla="val 3350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60189" y="1586285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四类信息流</a:t>
            </a:r>
            <a:endParaRPr lang="zh-CN" sz="12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0189" y="1926059"/>
            <a:ext cx="1842269" cy="103257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62521" y="2071241"/>
            <a:ext cx="149475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数据流</a:t>
            </a:r>
            <a:endParaRPr lang="zh-CN" sz="1200" dirty="0"/>
          </a:p>
        </p:txBody>
      </p:sp>
      <p:sp>
        <p:nvSpPr>
          <p:cNvPr id="7" name="Text 4"/>
          <p:cNvSpPr/>
          <p:nvPr/>
        </p:nvSpPr>
        <p:spPr>
          <a:xfrm>
            <a:off x="762521" y="2394645"/>
            <a:ext cx="149475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设备状态、健康数据和使用记录持续上传平台</a:t>
            </a:r>
            <a:endParaRPr lang="zh-CN" sz="10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33352" y="1926059"/>
            <a:ext cx="1842343" cy="103257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735684" y="2071241"/>
            <a:ext cx="14948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控制流</a:t>
            </a:r>
            <a:endParaRPr lang="zh-CN" sz="1200" dirty="0"/>
          </a:p>
        </p:txBody>
      </p:sp>
      <p:sp>
        <p:nvSpPr>
          <p:cNvPr id="10" name="Text 6"/>
          <p:cNvSpPr/>
          <p:nvPr/>
        </p:nvSpPr>
        <p:spPr>
          <a:xfrm>
            <a:off x="2735684" y="2394645"/>
            <a:ext cx="149483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网关向灯光、窗帘、护理床和呼叫设备下发指令</a:t>
            </a:r>
            <a:endParaRPr lang="zh-CN" sz="10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0189" y="3089523"/>
            <a:ext cx="1842269" cy="103257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62521" y="3234705"/>
            <a:ext cx="149475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告警流</a:t>
            </a:r>
            <a:endParaRPr lang="zh-CN" sz="1200" dirty="0"/>
          </a:p>
        </p:txBody>
      </p:sp>
      <p:sp>
        <p:nvSpPr>
          <p:cNvPr id="13" name="Text 8"/>
          <p:cNvSpPr/>
          <p:nvPr/>
        </p:nvSpPr>
        <p:spPr>
          <a:xfrm>
            <a:off x="762521" y="3558108"/>
            <a:ext cx="149475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跌倒、离床、燃气异常和紧急呼叫触发通知</a:t>
            </a:r>
            <a:endParaRPr lang="zh-CN" sz="10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33352" y="3089523"/>
            <a:ext cx="1842343" cy="103257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2735684" y="3234705"/>
            <a:ext cx="14948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服务流</a:t>
            </a:r>
            <a:endParaRPr lang="zh-CN" sz="1200" dirty="0"/>
          </a:p>
        </p:txBody>
      </p:sp>
      <p:sp>
        <p:nvSpPr>
          <p:cNvPr id="16" name="Text 10"/>
          <p:cNvSpPr/>
          <p:nvPr/>
        </p:nvSpPr>
        <p:spPr>
          <a:xfrm>
            <a:off x="2735684" y="3558108"/>
            <a:ext cx="149483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告警或老人需求转化为社区服务任务工单</a:t>
            </a:r>
            <a:endParaRPr lang="zh-CN" sz="1000" dirty="0"/>
          </a:p>
        </p:txBody>
      </p:sp>
      <p:sp>
        <p:nvSpPr>
          <p:cNvPr id="17" name="Text 11"/>
          <p:cNvSpPr/>
          <p:nvPr/>
        </p:nvSpPr>
        <p:spPr>
          <a:xfrm>
            <a:off x="4736455" y="1586285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典型夜间联动场景</a:t>
            </a:r>
            <a:endParaRPr lang="zh-CN" sz="1200" dirty="0"/>
          </a:p>
        </p:txBody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36455" y="1926059"/>
            <a:ext cx="3888730" cy="1459185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7878475" y="3034341"/>
            <a:ext cx="586519" cy="106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长时间未返</a:t>
            </a:r>
            <a:endParaRPr lang="zh-CN" sz="650" dirty="0"/>
          </a:p>
        </p:txBody>
      </p:sp>
      <p:sp>
        <p:nvSpPr>
          <p:cNvPr id="20" name="Text 13"/>
          <p:cNvSpPr/>
          <p:nvPr/>
        </p:nvSpPr>
        <p:spPr>
          <a:xfrm>
            <a:off x="7139301" y="3034341"/>
            <a:ext cx="586519" cy="106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路径灯开</a:t>
            </a:r>
            <a:endParaRPr lang="zh-CN" sz="650" dirty="0"/>
          </a:p>
        </p:txBody>
      </p:sp>
      <p:sp>
        <p:nvSpPr>
          <p:cNvPr id="21" name="Text 14"/>
          <p:cNvSpPr/>
          <p:nvPr/>
        </p:nvSpPr>
        <p:spPr>
          <a:xfrm>
            <a:off x="6404144" y="3034341"/>
            <a:ext cx="586519" cy="106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起夜灯亮</a:t>
            </a:r>
            <a:endParaRPr lang="zh-CN" sz="650" dirty="0"/>
          </a:p>
        </p:txBody>
      </p:sp>
      <p:sp>
        <p:nvSpPr>
          <p:cNvPr id="22" name="Text 15"/>
          <p:cNvSpPr/>
          <p:nvPr/>
        </p:nvSpPr>
        <p:spPr>
          <a:xfrm>
            <a:off x="5668987" y="3034341"/>
            <a:ext cx="586518" cy="106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床边感知</a:t>
            </a:r>
            <a:endParaRPr lang="zh-CN" sz="650" dirty="0"/>
          </a:p>
        </p:txBody>
      </p:sp>
      <p:sp>
        <p:nvSpPr>
          <p:cNvPr id="23" name="Text 16"/>
          <p:cNvSpPr/>
          <p:nvPr/>
        </p:nvSpPr>
        <p:spPr>
          <a:xfrm>
            <a:off x="4917761" y="3034341"/>
            <a:ext cx="586519" cy="106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老人离床</a:t>
            </a:r>
            <a:endParaRPr lang="zh-CN" sz="6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97384"/>
            <a:ext cx="8096845" cy="378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套餐化设计不是简单分成高、中、低档</a:t>
            </a:r>
            <a:endParaRPr lang="zh-CN" sz="2350" dirty="0"/>
          </a:p>
        </p:txBody>
      </p:sp>
      <p:sp>
        <p:nvSpPr>
          <p:cNvPr id="3" name="Text 1"/>
          <p:cNvSpPr/>
          <p:nvPr/>
        </p:nvSpPr>
        <p:spPr>
          <a:xfrm>
            <a:off x="523577" y="1130052"/>
            <a:ext cx="8554045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套餐设计需要同时考虑老人能力、家庭风险、住宅条件、使用习惯、服务资源、预算、技术接受度和未来升级八个维度。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477268"/>
            <a:ext cx="1349425" cy="727695"/>
          </a:xfrm>
          <a:prstGeom prst="roundRect">
            <a:avLst>
              <a:gd name="adj" fmla="val 743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7653" y="1750442"/>
            <a:ext cx="181198" cy="18119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001813" y="1606079"/>
            <a:ext cx="6489799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基础安全型</a:t>
            </a:r>
            <a:endParaRPr lang="zh-CN" sz="1150" dirty="0"/>
          </a:p>
        </p:txBody>
      </p:sp>
      <p:sp>
        <p:nvSpPr>
          <p:cNvPr id="7" name="Text 4"/>
          <p:cNvSpPr/>
          <p:nvPr/>
        </p:nvSpPr>
        <p:spPr>
          <a:xfrm>
            <a:off x="2001813" y="1871588"/>
            <a:ext cx="6489799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优先解决跌倒、照明和紧急呼叫，覆盖最核心的生命安全需求</a:t>
            </a:r>
            <a:endParaRPr lang="zh-CN" sz="1000" dirty="0"/>
          </a:p>
        </p:txBody>
      </p:sp>
      <p:sp>
        <p:nvSpPr>
          <p:cNvPr id="8" name="Shape 5"/>
          <p:cNvSpPr/>
          <p:nvPr/>
        </p:nvSpPr>
        <p:spPr>
          <a:xfrm>
            <a:off x="1937370" y="2199010"/>
            <a:ext cx="6618684" cy="7144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9" name="Shape 6"/>
          <p:cNvSpPr/>
          <p:nvPr/>
        </p:nvSpPr>
        <p:spPr>
          <a:xfrm>
            <a:off x="523577" y="2269331"/>
            <a:ext cx="2698924" cy="727695"/>
          </a:xfrm>
          <a:prstGeom prst="roundRect">
            <a:avLst>
              <a:gd name="adj" fmla="val 743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2440" y="2542505"/>
            <a:ext cx="181198" cy="18119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351312" y="2398142"/>
            <a:ext cx="5140300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生活便利型</a:t>
            </a:r>
            <a:endParaRPr lang="zh-CN" sz="1150" dirty="0"/>
          </a:p>
        </p:txBody>
      </p:sp>
      <p:sp>
        <p:nvSpPr>
          <p:cNvPr id="12" name="Text 8"/>
          <p:cNvSpPr/>
          <p:nvPr/>
        </p:nvSpPr>
        <p:spPr>
          <a:xfrm>
            <a:off x="3351312" y="2663651"/>
            <a:ext cx="5140300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增加护理床、智能药盒、适老家具和智能照明，提升日常生活品质</a:t>
            </a:r>
            <a:endParaRPr lang="zh-CN" sz="1000" dirty="0"/>
          </a:p>
        </p:txBody>
      </p:sp>
      <p:sp>
        <p:nvSpPr>
          <p:cNvPr id="13" name="Shape 9"/>
          <p:cNvSpPr/>
          <p:nvPr/>
        </p:nvSpPr>
        <p:spPr>
          <a:xfrm>
            <a:off x="3286869" y="2991073"/>
            <a:ext cx="5269185" cy="7144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4" name="Shape 10"/>
          <p:cNvSpPr/>
          <p:nvPr/>
        </p:nvSpPr>
        <p:spPr>
          <a:xfrm>
            <a:off x="523577" y="3061395"/>
            <a:ext cx="4048423" cy="932259"/>
          </a:xfrm>
          <a:prstGeom prst="roundRect">
            <a:avLst>
              <a:gd name="adj" fmla="val 580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457152" y="3436888"/>
            <a:ext cx="181198" cy="181198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4700811" y="3190205"/>
            <a:ext cx="3790801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综合照护型</a:t>
            </a:r>
            <a:endParaRPr lang="zh-CN" sz="1150" dirty="0"/>
          </a:p>
        </p:txBody>
      </p:sp>
      <p:sp>
        <p:nvSpPr>
          <p:cNvPr id="17" name="Text 12"/>
          <p:cNvSpPr/>
          <p:nvPr/>
        </p:nvSpPr>
        <p:spPr>
          <a:xfrm>
            <a:off x="4700811" y="3455715"/>
            <a:ext cx="3790801" cy="4091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增加无感监测、全屋联动、平台接入和社区服务连接，实现全方位照护</a:t>
            </a:r>
            <a:endParaRPr lang="zh-CN" sz="1000" dirty="0"/>
          </a:p>
        </p:txBody>
      </p:sp>
      <p:sp>
        <p:nvSpPr>
          <p:cNvPr id="18" name="Shape 13"/>
          <p:cNvSpPr/>
          <p:nvPr/>
        </p:nvSpPr>
        <p:spPr>
          <a:xfrm>
            <a:off x="523577" y="4136306"/>
            <a:ext cx="8096845" cy="509811"/>
          </a:xfrm>
          <a:prstGeom prst="roundRect">
            <a:avLst>
              <a:gd name="adj" fmla="val 10616"/>
            </a:avLst>
          </a:prstGeom>
          <a:solidFill>
            <a:srgbClr val="F9D2EB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2388" y="4317876"/>
            <a:ext cx="161032" cy="128811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942231" y="4295254"/>
            <a:ext cx="8006581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定价原则：产品成本透明、安装费用明确、服务费用单列、维护费用可追溯，并预留后续升级空间。正式出版时需核验价格时效性。</a:t>
            </a:r>
            <a:endParaRPr lang="zh-CN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81446"/>
            <a:ext cx="8096845" cy="264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6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本项目的总体任务是什么？</a:t>
            </a:r>
            <a:endParaRPr lang="zh-CN" sz="1650" dirty="0"/>
          </a:p>
        </p:txBody>
      </p:sp>
      <p:sp>
        <p:nvSpPr>
          <p:cNvPr id="3" name="Text 1"/>
          <p:cNvSpPr/>
          <p:nvPr/>
        </p:nvSpPr>
        <p:spPr>
          <a:xfrm>
            <a:off x="523577" y="800770"/>
            <a:ext cx="4354413" cy="13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项目必须同时完成八项任务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1002655"/>
            <a:ext cx="179933" cy="1124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523577" y="1145977"/>
            <a:ext cx="4354413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6" name="Text 4"/>
          <p:cNvSpPr/>
          <p:nvPr/>
        </p:nvSpPr>
        <p:spPr>
          <a:xfrm>
            <a:off x="523577" y="1209973"/>
            <a:ext cx="4354413" cy="13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家庭养老床位系统设计</a:t>
            </a:r>
            <a:endParaRPr lang="zh-CN" sz="800" dirty="0"/>
          </a:p>
        </p:txBody>
      </p:sp>
      <p:sp>
        <p:nvSpPr>
          <p:cNvPr id="7" name="Text 5"/>
          <p:cNvSpPr/>
          <p:nvPr/>
        </p:nvSpPr>
        <p:spPr>
          <a:xfrm>
            <a:off x="523577" y="1471613"/>
            <a:ext cx="179933" cy="1124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700" dirty="0"/>
          </a:p>
        </p:txBody>
      </p:sp>
      <p:sp>
        <p:nvSpPr>
          <p:cNvPr id="8" name="Shape 6"/>
          <p:cNvSpPr/>
          <p:nvPr/>
        </p:nvSpPr>
        <p:spPr>
          <a:xfrm>
            <a:off x="523577" y="1614934"/>
            <a:ext cx="4354413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9" name="Text 7"/>
          <p:cNvSpPr/>
          <p:nvPr/>
        </p:nvSpPr>
        <p:spPr>
          <a:xfrm>
            <a:off x="523577" y="1678930"/>
            <a:ext cx="4354413" cy="13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居家适老化微改造方案</a:t>
            </a:r>
            <a:endParaRPr lang="zh-CN" sz="800" dirty="0"/>
          </a:p>
        </p:txBody>
      </p:sp>
      <p:sp>
        <p:nvSpPr>
          <p:cNvPr id="10" name="Text 8"/>
          <p:cNvSpPr/>
          <p:nvPr/>
        </p:nvSpPr>
        <p:spPr>
          <a:xfrm>
            <a:off x="523577" y="1940570"/>
            <a:ext cx="179933" cy="1124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523577" y="2083891"/>
            <a:ext cx="4354413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2" name="Text 10"/>
          <p:cNvSpPr/>
          <p:nvPr/>
        </p:nvSpPr>
        <p:spPr>
          <a:xfrm>
            <a:off x="523577" y="2147888"/>
            <a:ext cx="4354413" cy="13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产品家族矩阵规划</a:t>
            </a:r>
            <a:endParaRPr lang="zh-CN" sz="800" dirty="0"/>
          </a:p>
        </p:txBody>
      </p:sp>
      <p:sp>
        <p:nvSpPr>
          <p:cNvPr id="13" name="Text 11"/>
          <p:cNvSpPr/>
          <p:nvPr/>
        </p:nvSpPr>
        <p:spPr>
          <a:xfrm>
            <a:off x="523577" y="2409527"/>
            <a:ext cx="179933" cy="1124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700" dirty="0"/>
          </a:p>
        </p:txBody>
      </p:sp>
      <p:sp>
        <p:nvSpPr>
          <p:cNvPr id="14" name="Shape 12"/>
          <p:cNvSpPr/>
          <p:nvPr/>
        </p:nvSpPr>
        <p:spPr>
          <a:xfrm>
            <a:off x="523577" y="2552849"/>
            <a:ext cx="4354413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5" name="Text 13"/>
          <p:cNvSpPr/>
          <p:nvPr/>
        </p:nvSpPr>
        <p:spPr>
          <a:xfrm>
            <a:off x="523577" y="2616845"/>
            <a:ext cx="4354413" cy="13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场景联动设计</a:t>
            </a:r>
            <a:endParaRPr lang="zh-CN" sz="800" dirty="0"/>
          </a:p>
        </p:txBody>
      </p:sp>
      <p:sp>
        <p:nvSpPr>
          <p:cNvPr id="16" name="Text 14"/>
          <p:cNvSpPr/>
          <p:nvPr/>
        </p:nvSpPr>
        <p:spPr>
          <a:xfrm>
            <a:off x="523577" y="2878485"/>
            <a:ext cx="179933" cy="1124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05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523577" y="3021806"/>
            <a:ext cx="4354413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8" name="Text 16"/>
          <p:cNvSpPr/>
          <p:nvPr/>
        </p:nvSpPr>
        <p:spPr>
          <a:xfrm>
            <a:off x="523577" y="3085802"/>
            <a:ext cx="4354413" cy="13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社区服务站点智能家具方案</a:t>
            </a:r>
            <a:endParaRPr lang="zh-CN" sz="800" dirty="0"/>
          </a:p>
        </p:txBody>
      </p:sp>
      <p:sp>
        <p:nvSpPr>
          <p:cNvPr id="19" name="Text 17"/>
          <p:cNvSpPr/>
          <p:nvPr/>
        </p:nvSpPr>
        <p:spPr>
          <a:xfrm>
            <a:off x="523577" y="3347442"/>
            <a:ext cx="179933" cy="1124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06</a:t>
            </a:r>
            <a:endParaRPr lang="en-US" sz="700" dirty="0"/>
          </a:p>
        </p:txBody>
      </p:sp>
      <p:sp>
        <p:nvSpPr>
          <p:cNvPr id="20" name="Shape 18"/>
          <p:cNvSpPr/>
          <p:nvPr/>
        </p:nvSpPr>
        <p:spPr>
          <a:xfrm>
            <a:off x="523577" y="3490764"/>
            <a:ext cx="4354413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1" name="Text 19"/>
          <p:cNvSpPr/>
          <p:nvPr/>
        </p:nvSpPr>
        <p:spPr>
          <a:xfrm>
            <a:off x="523577" y="3554760"/>
            <a:ext cx="4354413" cy="13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套餐化配置设计</a:t>
            </a:r>
            <a:endParaRPr lang="zh-CN" sz="800" dirty="0"/>
          </a:p>
        </p:txBody>
      </p:sp>
      <p:sp>
        <p:nvSpPr>
          <p:cNvPr id="22" name="Text 20"/>
          <p:cNvSpPr/>
          <p:nvPr/>
        </p:nvSpPr>
        <p:spPr>
          <a:xfrm>
            <a:off x="523577" y="3816400"/>
            <a:ext cx="179933" cy="1124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523577" y="3959721"/>
            <a:ext cx="4354413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4" name="Text 22"/>
          <p:cNvSpPr/>
          <p:nvPr/>
        </p:nvSpPr>
        <p:spPr>
          <a:xfrm>
            <a:off x="523577" y="4023717"/>
            <a:ext cx="4354413" cy="13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系统集成规划</a:t>
            </a:r>
            <a:endParaRPr lang="zh-CN" sz="800" dirty="0"/>
          </a:p>
        </p:txBody>
      </p:sp>
      <p:sp>
        <p:nvSpPr>
          <p:cNvPr id="25" name="Text 23"/>
          <p:cNvSpPr/>
          <p:nvPr/>
        </p:nvSpPr>
        <p:spPr>
          <a:xfrm>
            <a:off x="523577" y="4285357"/>
            <a:ext cx="179933" cy="1124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08</a:t>
            </a:r>
            <a:endParaRPr lang="en-US" sz="700" dirty="0"/>
          </a:p>
        </p:txBody>
      </p:sp>
      <p:sp>
        <p:nvSpPr>
          <p:cNvPr id="26" name="Shape 24"/>
          <p:cNvSpPr/>
          <p:nvPr/>
        </p:nvSpPr>
        <p:spPr>
          <a:xfrm>
            <a:off x="523577" y="4428679"/>
            <a:ext cx="4354413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7" name="Text 25"/>
          <p:cNvSpPr/>
          <p:nvPr/>
        </p:nvSpPr>
        <p:spPr>
          <a:xfrm>
            <a:off x="523577" y="4492675"/>
            <a:ext cx="4354413" cy="13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安装与验收设计</a:t>
            </a:r>
            <a:endParaRPr lang="zh-CN" sz="800" dirty="0"/>
          </a:p>
        </p:txBody>
      </p:sp>
      <p:sp>
        <p:nvSpPr>
          <p:cNvPr id="28" name="Shape 26"/>
          <p:cNvSpPr/>
          <p:nvPr/>
        </p:nvSpPr>
        <p:spPr>
          <a:xfrm>
            <a:off x="5037460" y="738932"/>
            <a:ext cx="3652465" cy="4023122"/>
          </a:xfrm>
          <a:prstGeom prst="roundRect">
            <a:avLst>
              <a:gd name="adj" fmla="val 1774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5127427" y="800770"/>
            <a:ext cx="3472532" cy="13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项目不是</a:t>
            </a:r>
            <a:endParaRPr lang="zh-CN" sz="800" dirty="0"/>
          </a:p>
        </p:txBody>
      </p:sp>
      <p:sp>
        <p:nvSpPr>
          <p:cNvPr id="30" name="Text 28"/>
          <p:cNvSpPr/>
          <p:nvPr/>
        </p:nvSpPr>
        <p:spPr>
          <a:xfrm>
            <a:off x="5127427" y="994916"/>
            <a:ext cx="3472532" cy="5507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42240" indent="-142240">
              <a:lnSpc>
                <a:spcPct val="113000"/>
              </a:lnSpc>
              <a:buSzPct val="100000"/>
              <a:buChar char="•"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只画一套产品外观</a:t>
            </a:r>
            <a:endParaRPr lang="zh-CN" sz="700" dirty="0"/>
          </a:p>
          <a:p>
            <a:pPr algn="l" marL="142240" indent="-142240">
              <a:lnSpc>
                <a:spcPct val="113000"/>
              </a:lnSpc>
              <a:buSzPct val="100000"/>
              <a:buChar char="•"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只选择几件市场产品</a:t>
            </a:r>
            <a:endParaRPr lang="zh-CN" sz="700" dirty="0"/>
          </a:p>
          <a:p>
            <a:pPr algn="l" marL="142240" indent="-142240">
              <a:lnSpc>
                <a:spcPct val="113000"/>
              </a:lnSpc>
              <a:buSzPct val="100000"/>
              <a:buChar char="•"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只完成室内改造效果图</a:t>
            </a:r>
            <a:endParaRPr lang="zh-CN" sz="700" dirty="0"/>
          </a:p>
          <a:p>
            <a:pPr algn="l" marL="142240" indent="-142240">
              <a:lnSpc>
                <a:spcPct val="113000"/>
              </a:lnSpc>
              <a:buSzPct val="100000"/>
              <a:buChar char="•"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只接入一个智能家居平台</a:t>
            </a:r>
            <a:endParaRPr lang="zh-CN" sz="700" dirty="0"/>
          </a:p>
        </p:txBody>
      </p:sp>
      <p:sp>
        <p:nvSpPr>
          <p:cNvPr id="31" name="Shape 29"/>
          <p:cNvSpPr/>
          <p:nvPr/>
        </p:nvSpPr>
        <p:spPr>
          <a:xfrm>
            <a:off x="5127427" y="1637705"/>
            <a:ext cx="3472532" cy="9525"/>
          </a:xfrm>
          <a:prstGeom prst="roundRect">
            <a:avLst>
              <a:gd name="adj" fmla="val 50000"/>
            </a:avLst>
          </a:prstGeom>
          <a:solidFill>
            <a:srgbClr val="432338">
              <a:alpha val="50000"/>
            </a:srgbClr>
          </a:solidFill>
          <a:ln/>
        </p:spPr>
      </p:sp>
      <p:sp>
        <p:nvSpPr>
          <p:cNvPr id="32" name="Shape 30"/>
          <p:cNvSpPr/>
          <p:nvPr/>
        </p:nvSpPr>
        <p:spPr>
          <a:xfrm>
            <a:off x="5127427" y="1739280"/>
            <a:ext cx="3472532" cy="277713"/>
          </a:xfrm>
          <a:prstGeom prst="roundRect">
            <a:avLst>
              <a:gd name="adj" fmla="val 13611"/>
            </a:avLst>
          </a:prstGeom>
          <a:solidFill>
            <a:srgbClr val="F9D2EB"/>
          </a:solidFill>
          <a:ln/>
        </p:spPr>
      </p:sp>
      <p:pic>
        <p:nvPicPr>
          <p:cNvPr id="3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17393" y="1858714"/>
            <a:ext cx="112440" cy="89967"/>
          </a:xfrm>
          <a:prstGeom prst="rect">
            <a:avLst/>
          </a:prstGeom>
        </p:spPr>
      </p:pic>
      <p:sp>
        <p:nvSpPr>
          <p:cNvPr id="34" name="Text 31"/>
          <p:cNvSpPr/>
          <p:nvPr/>
        </p:nvSpPr>
        <p:spPr>
          <a:xfrm>
            <a:off x="5419799" y="1817415"/>
            <a:ext cx="3547393" cy="121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zh-CN" altLang="en-US" sz="7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产品、空间、数据和服务必须形成一套完整生态。</a:t>
            </a:r>
            <a:endParaRPr lang="zh-CN" sz="7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202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项目最终需要交付八项成果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523577" y="1008757"/>
            <a:ext cx="2611636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9234" y="1144414"/>
            <a:ext cx="23403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成果一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659234" y="1415430"/>
            <a:ext cx="234032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《居家社区养老场景调研报告》</a:t>
            </a:r>
            <a:endParaRPr lang="zh-CN" sz="1000" dirty="0"/>
          </a:p>
        </p:txBody>
      </p:sp>
      <p:sp>
        <p:nvSpPr>
          <p:cNvPr id="6" name="Shape 4"/>
          <p:cNvSpPr/>
          <p:nvPr/>
        </p:nvSpPr>
        <p:spPr>
          <a:xfrm>
            <a:off x="3266108" y="1008757"/>
            <a:ext cx="2611710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401764" y="1144414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成果二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3401764" y="1415430"/>
            <a:ext cx="234039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《产品家族规划书》</a:t>
            </a:r>
            <a:endParaRPr lang="zh-CN" sz="1000" dirty="0"/>
          </a:p>
        </p:txBody>
      </p:sp>
      <p:sp>
        <p:nvSpPr>
          <p:cNvPr id="9" name="Shape 7"/>
          <p:cNvSpPr/>
          <p:nvPr/>
        </p:nvSpPr>
        <p:spPr>
          <a:xfrm>
            <a:off x="6008712" y="1008757"/>
            <a:ext cx="2611710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144369" y="1144414"/>
            <a:ext cx="234039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23577" y="1891382"/>
            <a:ext cx="3982938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9234" y="2027039"/>
            <a:ext cx="37116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成果三</a:t>
            </a:r>
            <a:endParaRPr lang="zh-CN" sz="1200" dirty="0"/>
          </a:p>
        </p:txBody>
      </p:sp>
      <p:sp>
        <p:nvSpPr>
          <p:cNvPr id="13" name="Text 11"/>
          <p:cNvSpPr/>
          <p:nvPr/>
        </p:nvSpPr>
        <p:spPr>
          <a:xfrm>
            <a:off x="659234" y="2298055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《场景联动设计方案》</a:t>
            </a:r>
            <a:endParaRPr lang="zh-CN" sz="1000" dirty="0"/>
          </a:p>
        </p:txBody>
      </p:sp>
      <p:sp>
        <p:nvSpPr>
          <p:cNvPr id="14" name="Shape 12"/>
          <p:cNvSpPr/>
          <p:nvPr/>
        </p:nvSpPr>
        <p:spPr>
          <a:xfrm>
            <a:off x="4637410" y="1891382"/>
            <a:ext cx="3983013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73067" y="2027039"/>
            <a:ext cx="37116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成果四</a:t>
            </a:r>
            <a:endParaRPr lang="zh-CN" sz="1200" dirty="0"/>
          </a:p>
        </p:txBody>
      </p:sp>
      <p:sp>
        <p:nvSpPr>
          <p:cNvPr id="16" name="Text 14"/>
          <p:cNvSpPr/>
          <p:nvPr/>
        </p:nvSpPr>
        <p:spPr>
          <a:xfrm>
            <a:off x="4773067" y="2298055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《适老化微改造设计清单》</a:t>
            </a:r>
            <a:endParaRPr lang="zh-CN" sz="1000" dirty="0"/>
          </a:p>
        </p:txBody>
      </p:sp>
      <p:sp>
        <p:nvSpPr>
          <p:cNvPr id="17" name="Shape 15"/>
          <p:cNvSpPr/>
          <p:nvPr/>
        </p:nvSpPr>
        <p:spPr>
          <a:xfrm>
            <a:off x="523577" y="2790379"/>
            <a:ext cx="3982938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59234" y="2926035"/>
            <a:ext cx="37116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成果五</a:t>
            </a:r>
            <a:endParaRPr lang="zh-CN" sz="1200" dirty="0"/>
          </a:p>
        </p:txBody>
      </p:sp>
      <p:sp>
        <p:nvSpPr>
          <p:cNvPr id="19" name="Text 17"/>
          <p:cNvSpPr/>
          <p:nvPr/>
        </p:nvSpPr>
        <p:spPr>
          <a:xfrm>
            <a:off x="659234" y="3197051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《社区服务站点设计手册》</a:t>
            </a:r>
            <a:endParaRPr lang="zh-CN" sz="1000" dirty="0"/>
          </a:p>
        </p:txBody>
      </p:sp>
      <p:sp>
        <p:nvSpPr>
          <p:cNvPr id="20" name="Shape 18"/>
          <p:cNvSpPr/>
          <p:nvPr/>
        </p:nvSpPr>
        <p:spPr>
          <a:xfrm>
            <a:off x="4637410" y="2790379"/>
            <a:ext cx="3983013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73067" y="2926035"/>
            <a:ext cx="37116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成果六</a:t>
            </a:r>
            <a:endParaRPr lang="zh-CN" sz="1200" dirty="0"/>
          </a:p>
        </p:txBody>
      </p:sp>
      <p:sp>
        <p:nvSpPr>
          <p:cNvPr id="22" name="Text 20"/>
          <p:cNvSpPr/>
          <p:nvPr/>
        </p:nvSpPr>
        <p:spPr>
          <a:xfrm>
            <a:off x="4773067" y="3197051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《产品生态图与套餐化方案》</a:t>
            </a:r>
            <a:endParaRPr lang="zh-CN" sz="1000" dirty="0"/>
          </a:p>
        </p:txBody>
      </p:sp>
      <p:sp>
        <p:nvSpPr>
          <p:cNvPr id="23" name="Shape 21"/>
          <p:cNvSpPr/>
          <p:nvPr/>
        </p:nvSpPr>
        <p:spPr>
          <a:xfrm>
            <a:off x="523577" y="3673004"/>
            <a:ext cx="3982938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59234" y="3808661"/>
            <a:ext cx="37116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成果七</a:t>
            </a:r>
            <a:endParaRPr lang="zh-CN" sz="1200" dirty="0"/>
          </a:p>
        </p:txBody>
      </p:sp>
      <p:sp>
        <p:nvSpPr>
          <p:cNvPr id="25" name="Text 23"/>
          <p:cNvSpPr/>
          <p:nvPr/>
        </p:nvSpPr>
        <p:spPr>
          <a:xfrm>
            <a:off x="659234" y="4079677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AI辅助设计过程文档</a:t>
            </a:r>
            <a:endParaRPr lang="zh-CN" sz="1000" dirty="0"/>
          </a:p>
        </p:txBody>
      </p:sp>
      <p:sp>
        <p:nvSpPr>
          <p:cNvPr id="26" name="Shape 24"/>
          <p:cNvSpPr/>
          <p:nvPr/>
        </p:nvSpPr>
        <p:spPr>
          <a:xfrm>
            <a:off x="4637410" y="3673004"/>
            <a:ext cx="3983013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773067" y="3808661"/>
            <a:ext cx="37116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成果八</a:t>
            </a:r>
            <a:endParaRPr lang="zh-CN" sz="1200" dirty="0"/>
          </a:p>
        </p:txBody>
      </p:sp>
      <p:sp>
        <p:nvSpPr>
          <p:cNvPr id="28" name="Text 26"/>
          <p:cNvSpPr/>
          <p:nvPr/>
        </p:nvSpPr>
        <p:spPr>
          <a:xfrm>
            <a:off x="4773067" y="4079677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项目汇报PPT与活页工作页归档</a:t>
            </a:r>
            <a:endParaRPr lang="zh-CN" sz="1000" dirty="0"/>
          </a:p>
        </p:txBody>
      </p:sp>
      <p:sp>
        <p:nvSpPr>
          <p:cNvPr id="29" name="Text 27"/>
          <p:cNvSpPr/>
          <p:nvPr/>
        </p:nvSpPr>
        <p:spPr>
          <a:xfrm>
            <a:off x="523577" y="4572000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八项成果覆盖调研、矩阵、场景、BOM、安装、空间、套餐和过程证据，共同构成完整的项目交付包。</a:t>
            </a:r>
            <a:endParaRPr lang="zh-CN" sz="1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951830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项目团队需要哪些岗位？</a:t>
            </a:r>
            <a:endParaRPr lang="zh-CN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598563"/>
            <a:ext cx="327273" cy="3272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14487" y="1598563"/>
            <a:ext cx="209892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项目经理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1014487" y="1869579"/>
            <a:ext cx="209892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负责计划、进度、协同、版本管理和成果归档，是团队的核心协调角色</a:t>
            </a:r>
            <a:endParaRPr lang="zh-CN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7046" y="1598563"/>
            <a:ext cx="327273" cy="32727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767956" y="1598563"/>
            <a:ext cx="209892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用户与场景研究</a:t>
            </a:r>
            <a:endParaRPr lang="zh-CN" sz="1200" dirty="0"/>
          </a:p>
        </p:txBody>
      </p:sp>
      <p:sp>
        <p:nvSpPr>
          <p:cNvPr id="8" name="Text 4"/>
          <p:cNvSpPr/>
          <p:nvPr/>
        </p:nvSpPr>
        <p:spPr>
          <a:xfrm>
            <a:off x="3767956" y="1869579"/>
            <a:ext cx="209892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负责入户调研、老人能力评估、环境风险识别和用户画像建立</a:t>
            </a:r>
            <a:endParaRPr lang="zh-CN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0516" y="1598563"/>
            <a:ext cx="327273" cy="32727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521425" y="1598563"/>
            <a:ext cx="20989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产品家族规划</a:t>
            </a:r>
            <a:endParaRPr lang="zh-CN" sz="1200" dirty="0"/>
          </a:p>
        </p:txBody>
      </p:sp>
      <p:sp>
        <p:nvSpPr>
          <p:cNvPr id="11" name="Text 6"/>
          <p:cNvSpPr/>
          <p:nvPr/>
        </p:nvSpPr>
        <p:spPr>
          <a:xfrm>
            <a:off x="6521425" y="1869579"/>
            <a:ext cx="209899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负责产品矩阵、角色定位、产品协同和套餐架构设计</a:t>
            </a:r>
            <a:endParaRPr lang="zh-CN" sz="10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2550170"/>
            <a:ext cx="327273" cy="32727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014487" y="2550170"/>
            <a:ext cx="209892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适老化空间设计</a:t>
            </a:r>
            <a:endParaRPr lang="zh-CN" sz="1200" dirty="0"/>
          </a:p>
        </p:txBody>
      </p:sp>
      <p:sp>
        <p:nvSpPr>
          <p:cNvPr id="14" name="Text 8"/>
          <p:cNvSpPr/>
          <p:nvPr/>
        </p:nvSpPr>
        <p:spPr>
          <a:xfrm>
            <a:off x="1014487" y="2821186"/>
            <a:ext cx="209892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负责家庭微改造、空间点位规划、扶手、防滑和照明设计</a:t>
            </a:r>
            <a:endParaRPr lang="zh-CN" sz="100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77046" y="2550170"/>
            <a:ext cx="327273" cy="327273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3767956" y="2550170"/>
            <a:ext cx="209892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系统与交互设计</a:t>
            </a:r>
            <a:endParaRPr lang="zh-CN" sz="1200" dirty="0"/>
          </a:p>
        </p:txBody>
      </p:sp>
      <p:sp>
        <p:nvSpPr>
          <p:cNvPr id="17" name="Text 10"/>
          <p:cNvSpPr/>
          <p:nvPr/>
        </p:nvSpPr>
        <p:spPr>
          <a:xfrm>
            <a:off x="3767956" y="2821186"/>
            <a:ext cx="209892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负责网关、数据流、联动规则和多端交互设计</a:t>
            </a:r>
            <a:endParaRPr lang="zh-CN" sz="1000" dirty="0"/>
          </a:p>
        </p:txBody>
      </p:sp>
      <p:pic>
        <p:nvPicPr>
          <p:cNvPr id="18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030516" y="2550170"/>
            <a:ext cx="327273" cy="327273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6521425" y="2550170"/>
            <a:ext cx="20989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工程交付</a:t>
            </a:r>
            <a:endParaRPr lang="zh-CN" sz="1200" dirty="0"/>
          </a:p>
        </p:txBody>
      </p:sp>
      <p:sp>
        <p:nvSpPr>
          <p:cNvPr id="20" name="Text 12"/>
          <p:cNvSpPr/>
          <p:nvPr/>
        </p:nvSpPr>
        <p:spPr>
          <a:xfrm>
            <a:off x="6521425" y="2821186"/>
            <a:ext cx="209899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负责产品选型、BOM清单、安装施工、功能测试和验收</a:t>
            </a:r>
            <a:endParaRPr lang="zh-CN" sz="1000" dirty="0"/>
          </a:p>
        </p:txBody>
      </p:sp>
      <p:pic>
        <p:nvPicPr>
          <p:cNvPr id="21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23577" y="3501777"/>
            <a:ext cx="327273" cy="327273"/>
          </a:xfrm>
          <a:prstGeom prst="rect">
            <a:avLst/>
          </a:prstGeom>
        </p:spPr>
      </p:pic>
      <p:sp>
        <p:nvSpPr>
          <p:cNvPr id="22" name="Text 13"/>
          <p:cNvSpPr/>
          <p:nvPr/>
        </p:nvSpPr>
        <p:spPr>
          <a:xfrm>
            <a:off x="1014487" y="3501777"/>
            <a:ext cx="209892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社区服务设计</a:t>
            </a:r>
            <a:endParaRPr lang="zh-CN" sz="1200" dirty="0"/>
          </a:p>
        </p:txBody>
      </p:sp>
      <p:sp>
        <p:nvSpPr>
          <p:cNvPr id="23" name="Text 14"/>
          <p:cNvSpPr/>
          <p:nvPr/>
        </p:nvSpPr>
        <p:spPr>
          <a:xfrm>
            <a:off x="1014487" y="3772793"/>
            <a:ext cx="209892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负责站点智能家具方案和家庭—社区服务流程设计</a:t>
            </a:r>
            <a:endParaRPr lang="zh-CN" sz="1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15学时如何推进项目？</a:t>
            </a:r>
            <a:endParaRPr lang="zh-CN" sz="12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617860"/>
            <a:ext cx="6553200" cy="36576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4344888"/>
            <a:ext cx="4027959" cy="216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1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15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523577" y="4618062"/>
            <a:ext cx="4027959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总学时</a:t>
            </a:r>
            <a:endParaRPr lang="zh-CN" sz="600" dirty="0"/>
          </a:p>
        </p:txBody>
      </p:sp>
      <p:sp>
        <p:nvSpPr>
          <p:cNvPr id="6" name="Text 3"/>
          <p:cNvSpPr/>
          <p:nvPr/>
        </p:nvSpPr>
        <p:spPr>
          <a:xfrm>
            <a:off x="523577" y="4733851"/>
            <a:ext cx="4027959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五阶段全程推进</a:t>
            </a:r>
            <a:endParaRPr lang="zh-CN" sz="500" dirty="0"/>
          </a:p>
        </p:txBody>
      </p:sp>
      <p:sp>
        <p:nvSpPr>
          <p:cNvPr id="7" name="Text 4"/>
          <p:cNvSpPr/>
          <p:nvPr/>
        </p:nvSpPr>
        <p:spPr>
          <a:xfrm>
            <a:off x="4592389" y="4344888"/>
            <a:ext cx="4028033" cy="216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1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4592389" y="4618062"/>
            <a:ext cx="4028033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质量门</a:t>
            </a:r>
            <a:endParaRPr lang="zh-CN" sz="600" dirty="0"/>
          </a:p>
        </p:txBody>
      </p:sp>
      <p:sp>
        <p:nvSpPr>
          <p:cNvPr id="9" name="Text 6"/>
          <p:cNvSpPr/>
          <p:nvPr/>
        </p:nvSpPr>
        <p:spPr>
          <a:xfrm>
            <a:off x="4592389" y="4733851"/>
            <a:ext cx="4028033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三次阶段性验收确保质量</a:t>
            </a:r>
            <a:endParaRPr lang="zh-CN" sz="500" dirty="0"/>
          </a:p>
        </p:txBody>
      </p:sp>
      <p:sp>
        <p:nvSpPr>
          <p:cNvPr id="10" name="Text 7"/>
          <p:cNvSpPr/>
          <p:nvPr/>
        </p:nvSpPr>
        <p:spPr>
          <a:xfrm>
            <a:off x="523577" y="4910510"/>
            <a:ext cx="4027959" cy="216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1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523577" y="5183684"/>
            <a:ext cx="4027959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推进阶段</a:t>
            </a:r>
            <a:endParaRPr lang="zh-CN" sz="600" dirty="0"/>
          </a:p>
        </p:txBody>
      </p:sp>
      <p:sp>
        <p:nvSpPr>
          <p:cNvPr id="12" name="Text 9"/>
          <p:cNvSpPr/>
          <p:nvPr/>
        </p:nvSpPr>
        <p:spPr>
          <a:xfrm>
            <a:off x="523577" y="5299472"/>
            <a:ext cx="4027959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从调研到汇报完整闭环</a:t>
            </a:r>
            <a:endParaRPr lang="zh-CN" sz="500" dirty="0"/>
          </a:p>
        </p:txBody>
      </p:sp>
      <p:sp>
        <p:nvSpPr>
          <p:cNvPr id="13" name="Text 10"/>
          <p:cNvSpPr/>
          <p:nvPr/>
        </p:nvSpPr>
        <p:spPr>
          <a:xfrm>
            <a:off x="4592389" y="4910510"/>
            <a:ext cx="4028033" cy="216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1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8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4592389" y="5183684"/>
            <a:ext cx="4028033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交付成果</a:t>
            </a:r>
            <a:endParaRPr lang="zh-CN" sz="600" dirty="0"/>
          </a:p>
        </p:txBody>
      </p:sp>
      <p:sp>
        <p:nvSpPr>
          <p:cNvPr id="15" name="Text 12"/>
          <p:cNvSpPr/>
          <p:nvPr/>
        </p:nvSpPr>
        <p:spPr>
          <a:xfrm>
            <a:off x="4592389" y="5299472"/>
            <a:ext cx="4028033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覆盖全链路的交付文档</a:t>
            </a:r>
            <a:endParaRPr lang="zh-CN" sz="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386358"/>
            <a:ext cx="4667845" cy="3549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为什么"家"是养老服务的主要场景？</a:t>
            </a:r>
            <a:endParaRPr lang="zh-CN" sz="2200" dirty="0"/>
          </a:p>
        </p:txBody>
      </p:sp>
      <p:sp>
        <p:nvSpPr>
          <p:cNvPr id="4" name="Text 1"/>
          <p:cNvSpPr/>
          <p:nvPr/>
        </p:nvSpPr>
        <p:spPr>
          <a:xfrm>
            <a:off x="523577" y="1019398"/>
            <a:ext cx="2186732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老人希望保留的</a:t>
            </a:r>
            <a:endParaRPr lang="zh-CN" sz="1100" dirty="0"/>
          </a:p>
        </p:txBody>
      </p:sp>
      <p:sp>
        <p:nvSpPr>
          <p:cNvPr id="5" name="Shape 2"/>
          <p:cNvSpPr/>
          <p:nvPr/>
        </p:nvSpPr>
        <p:spPr>
          <a:xfrm>
            <a:off x="523577" y="1321966"/>
            <a:ext cx="2186732" cy="744066"/>
          </a:xfrm>
          <a:prstGeom prst="roundRect">
            <a:avLst>
              <a:gd name="adj" fmla="val 6812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58490" y="1456879"/>
            <a:ext cx="1916906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熟悉的空间</a:t>
            </a:r>
            <a:endParaRPr lang="zh-CN" sz="1100" dirty="0"/>
          </a:p>
        </p:txBody>
      </p:sp>
      <p:sp>
        <p:nvSpPr>
          <p:cNvPr id="7" name="Text 4"/>
          <p:cNvSpPr/>
          <p:nvPr/>
        </p:nvSpPr>
        <p:spPr>
          <a:xfrm>
            <a:off x="658490" y="1745605"/>
            <a:ext cx="1916906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多年居住形成的生活记忆</a:t>
            </a:r>
            <a:endParaRPr lang="zh-CN" sz="950" dirty="0"/>
          </a:p>
        </p:txBody>
      </p:sp>
      <p:sp>
        <p:nvSpPr>
          <p:cNvPr id="8" name="Shape 5"/>
          <p:cNvSpPr/>
          <p:nvPr/>
        </p:nvSpPr>
        <p:spPr>
          <a:xfrm>
            <a:off x="523577" y="2177281"/>
            <a:ext cx="2186732" cy="744066"/>
          </a:xfrm>
          <a:prstGeom prst="roundRect">
            <a:avLst>
              <a:gd name="adj" fmla="val 6812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490" y="2312194"/>
            <a:ext cx="1916906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原有习惯</a:t>
            </a:r>
            <a:endParaRPr lang="zh-CN" sz="1100" dirty="0"/>
          </a:p>
        </p:txBody>
      </p:sp>
      <p:sp>
        <p:nvSpPr>
          <p:cNvPr id="10" name="Text 7"/>
          <p:cNvSpPr/>
          <p:nvPr/>
        </p:nvSpPr>
        <p:spPr>
          <a:xfrm>
            <a:off x="658490" y="2600920"/>
            <a:ext cx="1916906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自己的作息与生活节奏</a:t>
            </a:r>
            <a:endParaRPr lang="zh-CN" sz="950" dirty="0"/>
          </a:p>
        </p:txBody>
      </p:sp>
      <p:sp>
        <p:nvSpPr>
          <p:cNvPr id="11" name="Shape 8"/>
          <p:cNvSpPr/>
          <p:nvPr/>
        </p:nvSpPr>
        <p:spPr>
          <a:xfrm>
            <a:off x="523577" y="3032596"/>
            <a:ext cx="2186732" cy="744066"/>
          </a:xfrm>
          <a:prstGeom prst="roundRect">
            <a:avLst>
              <a:gd name="adj" fmla="val 6812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490" y="3167509"/>
            <a:ext cx="1916906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亲情联系</a:t>
            </a:r>
            <a:endParaRPr lang="zh-CN" sz="1100" dirty="0"/>
          </a:p>
        </p:txBody>
      </p:sp>
      <p:sp>
        <p:nvSpPr>
          <p:cNvPr id="13" name="Text 10"/>
          <p:cNvSpPr/>
          <p:nvPr/>
        </p:nvSpPr>
        <p:spPr>
          <a:xfrm>
            <a:off x="658490" y="3456236"/>
            <a:ext cx="1916906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家庭温度与邻里关系</a:t>
            </a:r>
            <a:endParaRPr lang="zh-CN" sz="950" dirty="0"/>
          </a:p>
        </p:txBody>
      </p:sp>
      <p:sp>
        <p:nvSpPr>
          <p:cNvPr id="14" name="Shape 11"/>
          <p:cNvSpPr/>
          <p:nvPr/>
        </p:nvSpPr>
        <p:spPr>
          <a:xfrm>
            <a:off x="523577" y="3887912"/>
            <a:ext cx="2186732" cy="744066"/>
          </a:xfrm>
          <a:prstGeom prst="roundRect">
            <a:avLst>
              <a:gd name="adj" fmla="val 6812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58490" y="4022824"/>
            <a:ext cx="1916906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生活自主权</a:t>
            </a:r>
            <a:endParaRPr lang="zh-CN" sz="1100" dirty="0"/>
          </a:p>
        </p:txBody>
      </p:sp>
      <p:sp>
        <p:nvSpPr>
          <p:cNvPr id="16" name="Text 13"/>
          <p:cNvSpPr/>
          <p:nvPr/>
        </p:nvSpPr>
        <p:spPr>
          <a:xfrm>
            <a:off x="658490" y="4311551"/>
            <a:ext cx="1916906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自己决定日常事务的能力</a:t>
            </a:r>
            <a:endParaRPr lang="zh-CN" sz="950" dirty="0"/>
          </a:p>
        </p:txBody>
      </p:sp>
      <p:sp>
        <p:nvSpPr>
          <p:cNvPr id="17" name="Text 14"/>
          <p:cNvSpPr/>
          <p:nvPr/>
        </p:nvSpPr>
        <p:spPr>
          <a:xfrm>
            <a:off x="3009454" y="1019398"/>
            <a:ext cx="2186732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老人真正需要的</a:t>
            </a:r>
            <a:endParaRPr lang="zh-CN" sz="1100" dirty="0"/>
          </a:p>
        </p:txBody>
      </p:sp>
      <p:sp>
        <p:nvSpPr>
          <p:cNvPr id="18" name="Text 15"/>
          <p:cNvSpPr/>
          <p:nvPr/>
        </p:nvSpPr>
        <p:spPr>
          <a:xfrm>
            <a:off x="3009454" y="1308125"/>
            <a:ext cx="2186732" cy="3710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不是把家变成机构，不是把卧室变成病房，也不是让设备取代家人。</a:t>
            </a:r>
            <a:endParaRPr lang="zh-CN" sz="950" dirty="0"/>
          </a:p>
        </p:txBody>
      </p:sp>
      <p:sp>
        <p:nvSpPr>
          <p:cNvPr id="19" name="Shape 16"/>
          <p:cNvSpPr/>
          <p:nvPr/>
        </p:nvSpPr>
        <p:spPr>
          <a:xfrm>
            <a:off x="3009454" y="1804243"/>
            <a:ext cx="2186732" cy="816992"/>
          </a:xfrm>
          <a:prstGeom prst="roundRect">
            <a:avLst>
              <a:gd name="adj" fmla="val 6204"/>
            </a:avLst>
          </a:prstGeom>
          <a:solidFill>
            <a:srgbClr val="F9D2EB"/>
          </a:solidFill>
          <a:ln/>
        </p:spPr>
      </p:sp>
      <p:pic>
        <p:nvPicPr>
          <p:cNvPr id="2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0079" y="1978000"/>
            <a:ext cx="150837" cy="120625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3401541" y="1934468"/>
            <a:ext cx="1674019" cy="5565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在熟悉的家中，获得更安全、更便利、更专业的照护支持——这才是居家养老的核心目标。</a:t>
            </a:r>
            <a:endParaRPr lang="zh-CN" sz="950" dirty="0"/>
          </a:p>
        </p:txBody>
      </p:sp>
      <p:sp>
        <p:nvSpPr>
          <p:cNvPr id="22" name="Text 18"/>
          <p:cNvSpPr/>
          <p:nvPr/>
        </p:nvSpPr>
        <p:spPr>
          <a:xfrm>
            <a:off x="3009454" y="2746325"/>
            <a:ext cx="2186732" cy="5565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教材以"9073"概括居家、社区和机构养老的关系，将家庭视为绝大多数老人首选的养老场景。</a:t>
            </a:r>
            <a:endParaRPr lang="zh-CN" sz="9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399976"/>
            <a:ext cx="4667845" cy="372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项目启动：现在需要完成什么？</a:t>
            </a:r>
            <a:endParaRPr lang="zh-CN" sz="2300" dirty="0"/>
          </a:p>
        </p:txBody>
      </p:sp>
      <p:sp>
        <p:nvSpPr>
          <p:cNvPr id="4" name="Text 1"/>
          <p:cNvSpPr/>
          <p:nvPr/>
        </p:nvSpPr>
        <p:spPr>
          <a:xfrm>
            <a:off x="3952577" y="1079971"/>
            <a:ext cx="2179216" cy="1912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📋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今天完成</a:t>
            </a:r>
            <a:endParaRPr lang="zh-CN" sz="1150" dirty="0"/>
          </a:p>
        </p:txBody>
      </p:sp>
      <p:sp>
        <p:nvSpPr>
          <p:cNvPr id="5" name="Text 2"/>
          <p:cNvSpPr/>
          <p:nvPr/>
        </p:nvSpPr>
        <p:spPr>
          <a:xfrm>
            <a:off x="3952577" y="1393999"/>
            <a:ext cx="2179216" cy="6848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1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组建项目团队，确定岗位分工</a:t>
            </a:r>
            <a:endParaRPr lang="zh-CN" sz="950" dirty="0"/>
          </a:p>
          <a:p>
            <a:pPr algn="l" marL="193040" indent="-193040">
              <a:lnSpc>
                <a:spcPct val="131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领取项目任务书，建立文件夹</a:t>
            </a:r>
            <a:endParaRPr lang="zh-CN" sz="950" dirty="0"/>
          </a:p>
          <a:p>
            <a:pPr algn="l" marL="193040" indent="-193040">
              <a:lnSpc>
                <a:spcPct val="131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统一文档命名与版本规则</a:t>
            </a:r>
            <a:endParaRPr lang="zh-CN" sz="950" dirty="0"/>
          </a:p>
        </p:txBody>
      </p:sp>
      <p:sp>
        <p:nvSpPr>
          <p:cNvPr id="6" name="Text 3"/>
          <p:cNvSpPr/>
          <p:nvPr/>
        </p:nvSpPr>
        <p:spPr>
          <a:xfrm>
            <a:off x="3952577" y="2201614"/>
            <a:ext cx="2179216" cy="1912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🔍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调研准备</a:t>
            </a:r>
            <a:endParaRPr lang="zh-CN" sz="1150" dirty="0"/>
          </a:p>
        </p:txBody>
      </p:sp>
      <p:sp>
        <p:nvSpPr>
          <p:cNvPr id="7" name="Text 4"/>
          <p:cNvSpPr/>
          <p:nvPr/>
        </p:nvSpPr>
        <p:spPr>
          <a:xfrm>
            <a:off x="3952577" y="2515642"/>
            <a:ext cx="2179216" cy="9274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1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选择真实或模拟家庭</a:t>
            </a:r>
            <a:endParaRPr lang="zh-CN" sz="950" dirty="0"/>
          </a:p>
          <a:p>
            <a:pPr algn="l" marL="193040" indent="-193040">
              <a:lnSpc>
                <a:spcPct val="131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准备老人访谈提纲</a:t>
            </a:r>
            <a:endParaRPr lang="zh-CN" sz="950" dirty="0"/>
          </a:p>
          <a:p>
            <a:pPr algn="l" marL="193040" indent="-193040">
              <a:lnSpc>
                <a:spcPct val="131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准备环境风险评估表</a:t>
            </a:r>
            <a:endParaRPr lang="zh-CN" sz="950" dirty="0"/>
          </a:p>
          <a:p>
            <a:pPr algn="l" marL="193040" indent="-193040">
              <a:lnSpc>
                <a:spcPct val="131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明确知情同意要求</a:t>
            </a:r>
            <a:endParaRPr lang="zh-CN" sz="950" dirty="0"/>
          </a:p>
        </p:txBody>
      </p:sp>
      <p:sp>
        <p:nvSpPr>
          <p:cNvPr id="8" name="Text 5"/>
          <p:cNvSpPr/>
          <p:nvPr/>
        </p:nvSpPr>
        <p:spPr>
          <a:xfrm>
            <a:off x="3952577" y="3565847"/>
            <a:ext cx="2179216" cy="1912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📚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前期资料收集</a:t>
            </a:r>
            <a:endParaRPr lang="zh-CN" sz="1150" dirty="0"/>
          </a:p>
        </p:txBody>
      </p:sp>
      <p:sp>
        <p:nvSpPr>
          <p:cNvPr id="9" name="Text 6"/>
          <p:cNvSpPr/>
          <p:nvPr/>
        </p:nvSpPr>
        <p:spPr>
          <a:xfrm>
            <a:off x="3952577" y="3879875"/>
            <a:ext cx="2179216" cy="4422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1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家庭养老床位与适老化改造案例</a:t>
            </a:r>
            <a:endParaRPr lang="zh-CN" sz="950" dirty="0"/>
          </a:p>
          <a:p>
            <a:pPr algn="l" marL="193040" indent="-193040">
              <a:lnSpc>
                <a:spcPct val="131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社区服务站资料与智能产品参数</a:t>
            </a:r>
            <a:endParaRPr lang="zh-CN" sz="950" dirty="0"/>
          </a:p>
        </p:txBody>
      </p:sp>
      <p:sp>
        <p:nvSpPr>
          <p:cNvPr id="10" name="Shape 7"/>
          <p:cNvSpPr/>
          <p:nvPr/>
        </p:nvSpPr>
        <p:spPr>
          <a:xfrm>
            <a:off x="6354663" y="957188"/>
            <a:ext cx="2361828" cy="3786262"/>
          </a:xfrm>
          <a:prstGeom prst="roundRect">
            <a:avLst>
              <a:gd name="adj" fmla="val 3866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6481465" y="1079971"/>
            <a:ext cx="2108225" cy="1912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🚀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启动任务</a:t>
            </a:r>
            <a:endParaRPr lang="zh-CN" sz="1150" dirty="0"/>
          </a:p>
        </p:txBody>
      </p:sp>
      <p:sp>
        <p:nvSpPr>
          <p:cNvPr id="12" name="Text 9"/>
          <p:cNvSpPr/>
          <p:nvPr/>
        </p:nvSpPr>
        <p:spPr>
          <a:xfrm>
            <a:off x="6481465" y="1393999"/>
            <a:ext cx="2565425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193040" indent="-193040">
              <a:lnSpc>
                <a:spcPct val="131000"/>
              </a:lnSpc>
              <a:buSzPct val="100000"/>
              <a:buChar char="​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画出老人"一天生活动线"</a:t>
            </a:r>
            <a:endParaRPr lang="zh-CN" sz="950" dirty="0"/>
          </a:p>
        </p:txBody>
      </p:sp>
      <p:sp>
        <p:nvSpPr>
          <p:cNvPr id="13" name="Shape 10"/>
          <p:cNvSpPr/>
          <p:nvPr/>
        </p:nvSpPr>
        <p:spPr>
          <a:xfrm>
            <a:off x="6481465" y="1430387"/>
            <a:ext cx="126802" cy="126802"/>
          </a:xfrm>
          <a:prstGeom prst="roundRect">
            <a:avLst>
              <a:gd name="adj" fmla="val 42006"/>
            </a:avLst>
          </a:prstGeom>
          <a:noFill/>
          <a:ln w="14288">
            <a:solidFill>
              <a:srgbClr val="B4187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481465" y="1636588"/>
            <a:ext cx="2565425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193040" indent="-193040">
              <a:lnSpc>
                <a:spcPct val="131000"/>
              </a:lnSpc>
              <a:buSzPct val="100000"/>
              <a:buChar char="​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标出家庭风险点</a:t>
            </a:r>
            <a:endParaRPr lang="zh-CN" sz="950" dirty="0"/>
          </a:p>
        </p:txBody>
      </p:sp>
      <p:sp>
        <p:nvSpPr>
          <p:cNvPr id="15" name="Shape 12"/>
          <p:cNvSpPr/>
          <p:nvPr/>
        </p:nvSpPr>
        <p:spPr>
          <a:xfrm>
            <a:off x="6481465" y="1672977"/>
            <a:ext cx="126802" cy="126802"/>
          </a:xfrm>
          <a:prstGeom prst="roundRect">
            <a:avLst>
              <a:gd name="adj" fmla="val 42006"/>
            </a:avLst>
          </a:prstGeom>
          <a:noFill/>
          <a:ln w="14288">
            <a:solidFill>
              <a:srgbClr val="B4187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81465" y="1879178"/>
            <a:ext cx="2565425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193040" indent="-193040">
              <a:lnSpc>
                <a:spcPct val="131000"/>
              </a:lnSpc>
              <a:buSzPct val="100000"/>
              <a:buChar char="​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列出第一版产品需求清单</a:t>
            </a:r>
            <a:endParaRPr lang="zh-CN" sz="950" dirty="0"/>
          </a:p>
        </p:txBody>
      </p:sp>
      <p:sp>
        <p:nvSpPr>
          <p:cNvPr id="17" name="Shape 14"/>
          <p:cNvSpPr/>
          <p:nvPr/>
        </p:nvSpPr>
        <p:spPr>
          <a:xfrm>
            <a:off x="6481465" y="1915567"/>
            <a:ext cx="126802" cy="126802"/>
          </a:xfrm>
          <a:prstGeom prst="roundRect">
            <a:avLst>
              <a:gd name="adj" fmla="val 42006"/>
            </a:avLst>
          </a:prstGeom>
          <a:noFill/>
          <a:ln w="14288">
            <a:solidFill>
              <a:srgbClr val="B4187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481465" y="2121768"/>
            <a:ext cx="2565425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193040" indent="-193040">
              <a:lnSpc>
                <a:spcPct val="131000"/>
              </a:lnSpc>
              <a:buSzPct val="100000"/>
              <a:buChar char="​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提出三个产品生态方向</a:t>
            </a:r>
            <a:endParaRPr lang="zh-CN" sz="950" dirty="0"/>
          </a:p>
        </p:txBody>
      </p:sp>
      <p:sp>
        <p:nvSpPr>
          <p:cNvPr id="19" name="Shape 16"/>
          <p:cNvSpPr/>
          <p:nvPr/>
        </p:nvSpPr>
        <p:spPr>
          <a:xfrm>
            <a:off x="6481465" y="2158157"/>
            <a:ext cx="126802" cy="126802"/>
          </a:xfrm>
          <a:prstGeom prst="roundRect">
            <a:avLst>
              <a:gd name="adj" fmla="val 42006"/>
            </a:avLst>
          </a:prstGeom>
          <a:noFill/>
          <a:ln w="14288">
            <a:solidFill>
              <a:srgbClr val="B4187C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6481465" y="2491308"/>
            <a:ext cx="2108225" cy="14288"/>
          </a:xfrm>
          <a:prstGeom prst="roundRect">
            <a:avLst>
              <a:gd name="adj" fmla="val 49998"/>
            </a:avLst>
          </a:prstGeom>
          <a:solidFill>
            <a:srgbClr val="432338">
              <a:alpha val="50000"/>
            </a:srgbClr>
          </a:solidFill>
          <a:ln/>
        </p:spPr>
      </p:sp>
      <p:sp>
        <p:nvSpPr>
          <p:cNvPr id="21" name="Text 18"/>
          <p:cNvSpPr/>
          <p:nvPr/>
        </p:nvSpPr>
        <p:spPr>
          <a:xfrm>
            <a:off x="6481465" y="2675483"/>
            <a:ext cx="2108225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下一步：项目六 知识讲解</a:t>
            </a:r>
            <a:endParaRPr lang="zh-CN" sz="1150" dirty="0"/>
          </a:p>
        </p:txBody>
      </p:sp>
      <p:sp>
        <p:nvSpPr>
          <p:cNvPr id="22" name="Text 19"/>
          <p:cNvSpPr/>
          <p:nvPr/>
        </p:nvSpPr>
        <p:spPr>
          <a:xfrm>
            <a:off x="6481465" y="2984748"/>
            <a:ext cx="2108225" cy="7986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将系统学习：六类居家场景、适老化改造、家庭养老床位、智能护理床、产品家族、场景联动、社区智能家具、套餐化和工程规范。</a:t>
            </a:r>
            <a:endParaRPr lang="zh-CN" sz="950" dirty="0"/>
          </a:p>
        </p:txBody>
      </p:sp>
      <p:sp>
        <p:nvSpPr>
          <p:cNvPr id="23" name="Shape 20"/>
          <p:cNvSpPr/>
          <p:nvPr/>
        </p:nvSpPr>
        <p:spPr>
          <a:xfrm>
            <a:off x="6481465" y="3921547"/>
            <a:ext cx="2108225" cy="683716"/>
          </a:xfrm>
          <a:prstGeom prst="roundRect">
            <a:avLst>
              <a:gd name="adj" fmla="val 7790"/>
            </a:avLst>
          </a:prstGeom>
          <a:solidFill>
            <a:srgbClr val="F9D2EB"/>
          </a:solidFill>
          <a:ln/>
        </p:spPr>
      </p:sp>
      <p:pic>
        <p:nvPicPr>
          <p:cNvPr id="2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8266" y="4102447"/>
            <a:ext cx="158502" cy="126802"/>
          </a:xfrm>
          <a:prstGeom prst="rect">
            <a:avLst/>
          </a:prstGeom>
        </p:spPr>
      </p:pic>
      <p:sp>
        <p:nvSpPr>
          <p:cNvPr id="25" name="Text 21"/>
          <p:cNvSpPr/>
          <p:nvPr/>
        </p:nvSpPr>
        <p:spPr>
          <a:xfrm>
            <a:off x="6893570" y="4063752"/>
            <a:ext cx="1569318" cy="3993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先理解老人怎样生活，再决定家中需要什么产品。</a:t>
            </a:r>
            <a:endParaRPr lang="zh-CN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89186"/>
            <a:ext cx="8096845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"在家养老"不等于"家已经适合养老"</a:t>
            </a:r>
            <a:endParaRPr lang="zh-CN" sz="2150" dirty="0"/>
          </a:p>
        </p:txBody>
      </p:sp>
      <p:sp>
        <p:nvSpPr>
          <p:cNvPr id="3" name="Text 1"/>
          <p:cNvSpPr/>
          <p:nvPr/>
        </p:nvSpPr>
        <p:spPr>
          <a:xfrm>
            <a:off x="523577" y="939701"/>
            <a:ext cx="855404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普通住宅通常按照健康成年人设计。随着老人身体能力发生变化，家庭空间中隐藏的风险可能被长期忽视。</a:t>
            </a:r>
            <a:endParaRPr lang="zh-CN" sz="900" dirty="0"/>
          </a:p>
        </p:txBody>
      </p:sp>
      <p:sp>
        <p:nvSpPr>
          <p:cNvPr id="4" name="Shape 2"/>
          <p:cNvSpPr/>
          <p:nvPr/>
        </p:nvSpPr>
        <p:spPr>
          <a:xfrm>
            <a:off x="523577" y="1232818"/>
            <a:ext cx="3996482" cy="662136"/>
          </a:xfrm>
          <a:prstGeom prst="roundRect">
            <a:avLst>
              <a:gd name="adj" fmla="val 739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4872" y="1354113"/>
            <a:ext cx="3753892" cy="1809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🔌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开关太远</a:t>
            </a:r>
            <a:endParaRPr lang="zh-CN" sz="1050" dirty="0"/>
          </a:p>
        </p:txBody>
      </p:sp>
      <p:sp>
        <p:nvSpPr>
          <p:cNvPr id="6" name="Text 4"/>
          <p:cNvSpPr/>
          <p:nvPr/>
        </p:nvSpPr>
        <p:spPr>
          <a:xfrm>
            <a:off x="644872" y="1597298"/>
            <a:ext cx="3753892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不便操控，行动受限</a:t>
            </a:r>
            <a:endParaRPr lang="zh-CN" sz="900" dirty="0"/>
          </a:p>
        </p:txBody>
      </p:sp>
      <p:sp>
        <p:nvSpPr>
          <p:cNvPr id="7" name="Shape 5"/>
          <p:cNvSpPr/>
          <p:nvPr/>
        </p:nvSpPr>
        <p:spPr>
          <a:xfrm>
            <a:off x="4623867" y="1232818"/>
            <a:ext cx="3996556" cy="662136"/>
          </a:xfrm>
          <a:prstGeom prst="roundRect">
            <a:avLst>
              <a:gd name="adj" fmla="val 739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45162" y="1354113"/>
            <a:ext cx="3753966" cy="1809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💡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灯光太暗</a:t>
            </a:r>
            <a:endParaRPr lang="zh-CN" sz="1050" dirty="0"/>
          </a:p>
        </p:txBody>
      </p:sp>
      <p:sp>
        <p:nvSpPr>
          <p:cNvPr id="9" name="Text 7"/>
          <p:cNvSpPr/>
          <p:nvPr/>
        </p:nvSpPr>
        <p:spPr>
          <a:xfrm>
            <a:off x="4745162" y="1597298"/>
            <a:ext cx="3753966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夜间视线不清，易跌倒</a:t>
            </a:r>
            <a:endParaRPr lang="zh-CN" sz="900" dirty="0"/>
          </a:p>
        </p:txBody>
      </p:sp>
      <p:sp>
        <p:nvSpPr>
          <p:cNvPr id="10" name="Shape 8"/>
          <p:cNvSpPr/>
          <p:nvPr/>
        </p:nvSpPr>
        <p:spPr>
          <a:xfrm>
            <a:off x="523577" y="1998762"/>
            <a:ext cx="3996482" cy="662136"/>
          </a:xfrm>
          <a:prstGeom prst="roundRect">
            <a:avLst>
              <a:gd name="adj" fmla="val 739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4872" y="2120057"/>
            <a:ext cx="3753892" cy="1809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🚪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门槛太高</a:t>
            </a:r>
            <a:endParaRPr lang="zh-CN" sz="1050" dirty="0"/>
          </a:p>
        </p:txBody>
      </p:sp>
      <p:sp>
        <p:nvSpPr>
          <p:cNvPr id="12" name="Text 10"/>
          <p:cNvSpPr/>
          <p:nvPr/>
        </p:nvSpPr>
        <p:spPr>
          <a:xfrm>
            <a:off x="644872" y="2363242"/>
            <a:ext cx="3753892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绊倒风险显著上升</a:t>
            </a:r>
            <a:endParaRPr lang="zh-CN" sz="900" dirty="0"/>
          </a:p>
        </p:txBody>
      </p:sp>
      <p:sp>
        <p:nvSpPr>
          <p:cNvPr id="13" name="Shape 11"/>
          <p:cNvSpPr/>
          <p:nvPr/>
        </p:nvSpPr>
        <p:spPr>
          <a:xfrm>
            <a:off x="4623867" y="1998762"/>
            <a:ext cx="3996556" cy="662136"/>
          </a:xfrm>
          <a:prstGeom prst="roundRect">
            <a:avLst>
              <a:gd name="adj" fmla="val 739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45162" y="2120057"/>
            <a:ext cx="3753966" cy="1809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🧊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地面太滑</a:t>
            </a:r>
            <a:endParaRPr lang="zh-CN" sz="1050" dirty="0"/>
          </a:p>
        </p:txBody>
      </p:sp>
      <p:sp>
        <p:nvSpPr>
          <p:cNvPr id="15" name="Text 13"/>
          <p:cNvSpPr/>
          <p:nvPr/>
        </p:nvSpPr>
        <p:spPr>
          <a:xfrm>
            <a:off x="4745162" y="2363242"/>
            <a:ext cx="3753966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尤其是卫生间和厨房</a:t>
            </a:r>
            <a:endParaRPr lang="zh-CN" sz="900" dirty="0"/>
          </a:p>
        </p:txBody>
      </p:sp>
      <p:sp>
        <p:nvSpPr>
          <p:cNvPr id="16" name="Shape 14"/>
          <p:cNvSpPr/>
          <p:nvPr/>
        </p:nvSpPr>
        <p:spPr>
          <a:xfrm>
            <a:off x="523577" y="2777654"/>
            <a:ext cx="3996482" cy="662136"/>
          </a:xfrm>
          <a:prstGeom prst="roundRect">
            <a:avLst>
              <a:gd name="adj" fmla="val 739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4872" y="2898949"/>
            <a:ext cx="3753892" cy="1809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⚠️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家具边角</a:t>
            </a:r>
            <a:endParaRPr lang="zh-CN" sz="1050" dirty="0"/>
          </a:p>
        </p:txBody>
      </p:sp>
      <p:sp>
        <p:nvSpPr>
          <p:cNvPr id="18" name="Text 16"/>
          <p:cNvSpPr/>
          <p:nvPr/>
        </p:nvSpPr>
        <p:spPr>
          <a:xfrm>
            <a:off x="644872" y="3142134"/>
            <a:ext cx="3753892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突出边角易造成磕碰伤</a:t>
            </a:r>
            <a:endParaRPr lang="zh-CN" sz="900" dirty="0"/>
          </a:p>
        </p:txBody>
      </p:sp>
      <p:sp>
        <p:nvSpPr>
          <p:cNvPr id="19" name="Shape 17"/>
          <p:cNvSpPr/>
          <p:nvPr/>
        </p:nvSpPr>
        <p:spPr>
          <a:xfrm>
            <a:off x="4623867" y="2777654"/>
            <a:ext cx="3996556" cy="662136"/>
          </a:xfrm>
          <a:prstGeom prst="roundRect">
            <a:avLst>
              <a:gd name="adj" fmla="val 739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45162" y="2898949"/>
            <a:ext cx="3753966" cy="1809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🤝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缺少支撑</a:t>
            </a:r>
            <a:endParaRPr lang="zh-CN" sz="1050" dirty="0"/>
          </a:p>
        </p:txBody>
      </p:sp>
      <p:sp>
        <p:nvSpPr>
          <p:cNvPr id="21" name="Text 19"/>
          <p:cNvSpPr/>
          <p:nvPr/>
        </p:nvSpPr>
        <p:spPr>
          <a:xfrm>
            <a:off x="4745162" y="3142134"/>
            <a:ext cx="3753966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起身时缺乏抓握借力点</a:t>
            </a:r>
            <a:endParaRPr lang="zh-CN" sz="900" dirty="0"/>
          </a:p>
        </p:txBody>
      </p:sp>
      <p:sp>
        <p:nvSpPr>
          <p:cNvPr id="22" name="Shape 20"/>
          <p:cNvSpPr/>
          <p:nvPr/>
        </p:nvSpPr>
        <p:spPr>
          <a:xfrm>
            <a:off x="523577" y="3543598"/>
            <a:ext cx="3996482" cy="662136"/>
          </a:xfrm>
          <a:prstGeom prst="roundRect">
            <a:avLst>
              <a:gd name="adj" fmla="val 739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4872" y="3664893"/>
            <a:ext cx="3753892" cy="1809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📵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无法呼救</a:t>
            </a:r>
            <a:endParaRPr lang="zh-CN" sz="1050" dirty="0"/>
          </a:p>
        </p:txBody>
      </p:sp>
      <p:sp>
        <p:nvSpPr>
          <p:cNvPr id="24" name="Text 22"/>
          <p:cNvSpPr/>
          <p:nvPr/>
        </p:nvSpPr>
        <p:spPr>
          <a:xfrm>
            <a:off x="644872" y="3908078"/>
            <a:ext cx="3753892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紧急情况难以求助</a:t>
            </a:r>
            <a:endParaRPr lang="zh-CN" sz="900" dirty="0"/>
          </a:p>
        </p:txBody>
      </p:sp>
      <p:sp>
        <p:nvSpPr>
          <p:cNvPr id="25" name="Shape 23"/>
          <p:cNvSpPr/>
          <p:nvPr/>
        </p:nvSpPr>
        <p:spPr>
          <a:xfrm>
            <a:off x="4623867" y="3543598"/>
            <a:ext cx="3996556" cy="662136"/>
          </a:xfrm>
          <a:prstGeom prst="roundRect">
            <a:avLst>
              <a:gd name="adj" fmla="val 739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745162" y="3664893"/>
            <a:ext cx="3753966" cy="1809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👁️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发现延迟</a:t>
            </a:r>
            <a:endParaRPr lang="zh-CN" sz="1050" dirty="0"/>
          </a:p>
        </p:txBody>
      </p:sp>
      <p:sp>
        <p:nvSpPr>
          <p:cNvPr id="27" name="Text 25"/>
          <p:cNvSpPr/>
          <p:nvPr/>
        </p:nvSpPr>
        <p:spPr>
          <a:xfrm>
            <a:off x="4745162" y="3908078"/>
            <a:ext cx="3753966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家人无法及时察觉异常</a:t>
            </a:r>
            <a:endParaRPr lang="zh-CN" sz="900" dirty="0"/>
          </a:p>
        </p:txBody>
      </p:sp>
      <p:sp>
        <p:nvSpPr>
          <p:cNvPr id="28" name="Shape 26"/>
          <p:cNvSpPr/>
          <p:nvPr/>
        </p:nvSpPr>
        <p:spPr>
          <a:xfrm>
            <a:off x="523577" y="4322490"/>
            <a:ext cx="8096845" cy="431750"/>
          </a:xfrm>
          <a:prstGeom prst="roundRect">
            <a:avLst>
              <a:gd name="adj" fmla="val 11342"/>
            </a:avLst>
          </a:prstGeom>
          <a:solidFill>
            <a:srgbClr val="F9D2EB"/>
          </a:solidFill>
          <a:ln/>
        </p:spPr>
      </p:sp>
      <p:pic>
        <p:nvPicPr>
          <p:cNvPr id="2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110" y="4485159"/>
            <a:ext cx="145703" cy="116532"/>
          </a:xfrm>
          <a:prstGeom prst="rect">
            <a:avLst/>
          </a:prstGeom>
        </p:spPr>
      </p:pic>
      <p:sp>
        <p:nvSpPr>
          <p:cNvPr id="30" name="Text 27"/>
          <p:cNvSpPr/>
          <p:nvPr/>
        </p:nvSpPr>
        <p:spPr>
          <a:xfrm>
            <a:off x="902345" y="4455393"/>
            <a:ext cx="805874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居家养老的第一步，不是增加智能设备，而是重新认识家庭风险。家最熟悉，也可能成为最容易忽视危险的地方。</a:t>
            </a:r>
            <a:endParaRPr lang="zh-CN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6386"/>
            <a:ext cx="8096845" cy="3068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家庭中的六类高风险区域</a:t>
            </a:r>
            <a:endParaRPr lang="zh-CN" sz="19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849437"/>
            <a:ext cx="260747" cy="26074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1214065"/>
            <a:ext cx="3996482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卫生间</a:t>
            </a:r>
            <a:endParaRPr lang="zh-CN" sz="950" dirty="0"/>
          </a:p>
        </p:txBody>
      </p:sp>
      <p:sp>
        <p:nvSpPr>
          <p:cNvPr id="5" name="Text 2"/>
          <p:cNvSpPr/>
          <p:nvPr/>
        </p:nvSpPr>
        <p:spPr>
          <a:xfrm>
            <a:off x="523577" y="1417290"/>
            <a:ext cx="3996482" cy="6868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地面湿滑</a:t>
            </a:r>
            <a:endParaRPr lang="zh-CN" sz="800" dirty="0"/>
          </a:p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起坐困难</a:t>
            </a:r>
            <a:endParaRPr lang="zh-CN" sz="800" dirty="0"/>
          </a:p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缺少扶手</a:t>
            </a:r>
            <a:endParaRPr lang="zh-CN" sz="800" dirty="0"/>
          </a:p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倒地后难以呼叫</a:t>
            </a:r>
            <a:endParaRPr lang="zh-CN" sz="8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23941" y="849437"/>
            <a:ext cx="260747" cy="26074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623941" y="1214065"/>
            <a:ext cx="3996482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卧室</a:t>
            </a:r>
            <a:endParaRPr lang="zh-CN" sz="950" dirty="0"/>
          </a:p>
        </p:txBody>
      </p:sp>
      <p:sp>
        <p:nvSpPr>
          <p:cNvPr id="8" name="Text 4"/>
          <p:cNvSpPr/>
          <p:nvPr/>
        </p:nvSpPr>
        <p:spPr>
          <a:xfrm>
            <a:off x="4623941" y="1417290"/>
            <a:ext cx="3996482" cy="6868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起夜频繁</a:t>
            </a:r>
            <a:endParaRPr lang="zh-CN" sz="800" dirty="0"/>
          </a:p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床高度不合适</a:t>
            </a:r>
            <a:endParaRPr lang="zh-CN" sz="800" dirty="0"/>
          </a:p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下床缺少支撑</a:t>
            </a:r>
            <a:endParaRPr lang="zh-CN" sz="800" dirty="0"/>
          </a:p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夜间照明不足</a:t>
            </a:r>
            <a:endParaRPr lang="zh-CN" sz="8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270373"/>
            <a:ext cx="260747" cy="26074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23577" y="2635002"/>
            <a:ext cx="3996482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厨房</a:t>
            </a:r>
            <a:endParaRPr lang="zh-CN" sz="950" dirty="0"/>
          </a:p>
        </p:txBody>
      </p:sp>
      <p:sp>
        <p:nvSpPr>
          <p:cNvPr id="11" name="Text 6"/>
          <p:cNvSpPr/>
          <p:nvPr/>
        </p:nvSpPr>
        <p:spPr>
          <a:xfrm>
            <a:off x="523577" y="2838227"/>
            <a:ext cx="3996482" cy="6868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燃气和电器风险</a:t>
            </a:r>
            <a:endParaRPr lang="zh-CN" sz="800" dirty="0"/>
          </a:p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高处取物困难</a:t>
            </a:r>
            <a:endParaRPr lang="zh-CN" sz="800" dirty="0"/>
          </a:p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地面湿滑</a:t>
            </a:r>
            <a:endParaRPr lang="zh-CN" sz="800" dirty="0"/>
          </a:p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忘记关火</a:t>
            </a:r>
            <a:endParaRPr lang="zh-CN" sz="8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23941" y="2270373"/>
            <a:ext cx="260747" cy="260747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623941" y="2635002"/>
            <a:ext cx="3996482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客厅</a:t>
            </a:r>
            <a:endParaRPr lang="zh-CN" sz="950" dirty="0"/>
          </a:p>
        </p:txBody>
      </p:sp>
      <p:sp>
        <p:nvSpPr>
          <p:cNvPr id="14" name="Text 8"/>
          <p:cNvSpPr/>
          <p:nvPr/>
        </p:nvSpPr>
        <p:spPr>
          <a:xfrm>
            <a:off x="4623941" y="2838227"/>
            <a:ext cx="3996482" cy="6868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家具边角突出</a:t>
            </a:r>
            <a:endParaRPr lang="zh-CN" sz="800" dirty="0"/>
          </a:p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电线绊倒风险</a:t>
            </a:r>
            <a:endParaRPr lang="zh-CN" sz="800" dirty="0"/>
          </a:p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起身困难</a:t>
            </a:r>
            <a:endParaRPr lang="zh-CN" sz="800" dirty="0"/>
          </a:p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长时间久坐</a:t>
            </a:r>
            <a:endParaRPr lang="zh-CN" sz="80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3691310"/>
            <a:ext cx="260747" cy="260747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523577" y="4055938"/>
            <a:ext cx="3996482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玄关与楼梯</a:t>
            </a:r>
            <a:endParaRPr lang="zh-CN" sz="950" dirty="0"/>
          </a:p>
        </p:txBody>
      </p:sp>
      <p:sp>
        <p:nvSpPr>
          <p:cNvPr id="17" name="Text 10"/>
          <p:cNvSpPr/>
          <p:nvPr/>
        </p:nvSpPr>
        <p:spPr>
          <a:xfrm>
            <a:off x="523577" y="4259163"/>
            <a:ext cx="3996482" cy="5078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换鞋时失衡</a:t>
            </a:r>
            <a:endParaRPr lang="zh-CN" sz="800" dirty="0"/>
          </a:p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门槛和台阶高差</a:t>
            </a:r>
            <a:endParaRPr lang="zh-CN" sz="800" dirty="0"/>
          </a:p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缺少连续扶手</a:t>
            </a:r>
            <a:endParaRPr lang="zh-CN" sz="800" dirty="0"/>
          </a:p>
        </p:txBody>
      </p:sp>
      <p:pic>
        <p:nvPicPr>
          <p:cNvPr id="18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23941" y="3691310"/>
            <a:ext cx="260747" cy="260747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4623941" y="4055938"/>
            <a:ext cx="3996482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阳台</a:t>
            </a:r>
            <a:endParaRPr lang="zh-CN" sz="950" dirty="0"/>
          </a:p>
        </p:txBody>
      </p:sp>
      <p:sp>
        <p:nvSpPr>
          <p:cNvPr id="20" name="Text 12"/>
          <p:cNvSpPr/>
          <p:nvPr/>
        </p:nvSpPr>
        <p:spPr>
          <a:xfrm>
            <a:off x="4623941" y="4259163"/>
            <a:ext cx="3996482" cy="5078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地面高差</a:t>
            </a:r>
            <a:endParaRPr lang="zh-CN" sz="800" dirty="0"/>
          </a:p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晾晒取物困难</a:t>
            </a:r>
            <a:endParaRPr lang="zh-CN" sz="800" dirty="0"/>
          </a:p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护栏和门窗安全</a:t>
            </a:r>
            <a:endParaRPr lang="zh-CN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433313"/>
            <a:ext cx="4667845" cy="7099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仅靠家属和社区人员，难以覆盖全部时间</a:t>
            </a:r>
            <a:endParaRPr lang="zh-CN" sz="2200" dirty="0"/>
          </a:p>
        </p:txBody>
      </p:sp>
      <p:sp>
        <p:nvSpPr>
          <p:cNvPr id="4" name="Shape 1"/>
          <p:cNvSpPr/>
          <p:nvPr/>
        </p:nvSpPr>
        <p:spPr>
          <a:xfrm>
            <a:off x="3865662" y="1310060"/>
            <a:ext cx="2360563" cy="3400127"/>
          </a:xfrm>
          <a:prstGeom prst="roundRect">
            <a:avLst>
              <a:gd name="adj" fmla="val 3681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3986287" y="1421309"/>
            <a:ext cx="2119313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照护现实的困境</a:t>
            </a:r>
            <a:endParaRPr lang="zh-CN" sz="1100" dirty="0"/>
          </a:p>
        </p:txBody>
      </p:sp>
      <p:sp>
        <p:nvSpPr>
          <p:cNvPr id="6" name="Text 3"/>
          <p:cNvSpPr/>
          <p:nvPr/>
        </p:nvSpPr>
        <p:spPr>
          <a:xfrm>
            <a:off x="3986287" y="1710035"/>
            <a:ext cx="2119313" cy="8588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28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子女需要工作，无法全天陪伴</a:t>
            </a:r>
            <a:endParaRPr lang="zh-CN" sz="950" dirty="0"/>
          </a:p>
          <a:p>
            <a:pPr algn="l" marL="193040" indent="-193040">
              <a:lnSpc>
                <a:spcPct val="128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部分老人独居或空巢</a:t>
            </a:r>
            <a:endParaRPr lang="zh-CN" sz="950" dirty="0"/>
          </a:p>
          <a:p>
            <a:pPr algn="l" marL="193040" indent="-193040">
              <a:lnSpc>
                <a:spcPct val="128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社区巡访有固定频次</a:t>
            </a:r>
            <a:endParaRPr lang="zh-CN" sz="950" dirty="0"/>
          </a:p>
          <a:p>
            <a:pPr algn="l" marL="193040" indent="-193040">
              <a:lnSpc>
                <a:spcPct val="128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夜间和凌晨容易出现服务空白</a:t>
            </a:r>
            <a:endParaRPr lang="zh-CN" sz="950" dirty="0"/>
          </a:p>
        </p:txBody>
      </p:sp>
      <p:sp>
        <p:nvSpPr>
          <p:cNvPr id="7" name="Text 4"/>
          <p:cNvSpPr/>
          <p:nvPr/>
        </p:nvSpPr>
        <p:spPr>
          <a:xfrm>
            <a:off x="6438454" y="1421309"/>
            <a:ext cx="2186732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智能产品的真正价值</a:t>
            </a:r>
            <a:endParaRPr lang="zh-CN" sz="1100" dirty="0"/>
          </a:p>
        </p:txBody>
      </p:sp>
      <p:sp>
        <p:nvSpPr>
          <p:cNvPr id="8" name="Text 5"/>
          <p:cNvSpPr/>
          <p:nvPr/>
        </p:nvSpPr>
        <p:spPr>
          <a:xfrm>
            <a:off x="6438454" y="1710035"/>
            <a:ext cx="2643932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不是替代照护人员，而是填补时间空白：</a:t>
            </a:r>
            <a:endParaRPr lang="zh-CN" sz="9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83697" y="2024397"/>
            <a:ext cx="180975" cy="18097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830616" y="2020639"/>
            <a:ext cx="1794570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持续感知</a:t>
            </a:r>
            <a:endParaRPr lang="zh-CN" sz="1100" dirty="0"/>
          </a:p>
        </p:txBody>
      </p:sp>
      <p:sp>
        <p:nvSpPr>
          <p:cNvPr id="11" name="Text 7"/>
          <p:cNvSpPr/>
          <p:nvPr/>
        </p:nvSpPr>
        <p:spPr>
          <a:xfrm>
            <a:off x="6830616" y="2309366"/>
            <a:ext cx="1794570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不间断监测老人状态</a:t>
            </a:r>
            <a:endParaRPr lang="zh-CN" sz="95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83697" y="2721136"/>
            <a:ext cx="180975" cy="18097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830616" y="2717378"/>
            <a:ext cx="1794570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及时发现</a:t>
            </a:r>
            <a:endParaRPr lang="zh-CN" sz="1100" dirty="0"/>
          </a:p>
        </p:txBody>
      </p:sp>
      <p:sp>
        <p:nvSpPr>
          <p:cNvPr id="14" name="Text 9"/>
          <p:cNvSpPr/>
          <p:nvPr/>
        </p:nvSpPr>
        <p:spPr>
          <a:xfrm>
            <a:off x="6830616" y="3006105"/>
            <a:ext cx="1794570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第一时间识别异常情况</a:t>
            </a:r>
            <a:endParaRPr lang="zh-CN" sz="95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83697" y="3417875"/>
            <a:ext cx="180975" cy="180975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830616" y="3414117"/>
            <a:ext cx="1794570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主动提醒</a:t>
            </a:r>
            <a:endParaRPr lang="zh-CN" sz="1100" dirty="0"/>
          </a:p>
        </p:txBody>
      </p:sp>
      <p:sp>
        <p:nvSpPr>
          <p:cNvPr id="17" name="Text 11"/>
          <p:cNvSpPr/>
          <p:nvPr/>
        </p:nvSpPr>
        <p:spPr>
          <a:xfrm>
            <a:off x="6830616" y="3702844"/>
            <a:ext cx="1794570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服药、起夜等关键节点提醒</a:t>
            </a:r>
            <a:endParaRPr lang="zh-CN" sz="950" dirty="0"/>
          </a:p>
        </p:txBody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83697" y="4114614"/>
            <a:ext cx="180975" cy="180975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6830616" y="4110856"/>
            <a:ext cx="1794570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快速呼叫</a:t>
            </a:r>
            <a:endParaRPr lang="zh-CN" sz="1100" dirty="0"/>
          </a:p>
        </p:txBody>
      </p:sp>
      <p:sp>
        <p:nvSpPr>
          <p:cNvPr id="20" name="Text 13"/>
          <p:cNvSpPr/>
          <p:nvPr/>
        </p:nvSpPr>
        <p:spPr>
          <a:xfrm>
            <a:off x="6830616" y="4399583"/>
            <a:ext cx="1794570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一键连接家属与服务人员</a:t>
            </a:r>
            <a:endParaRPr lang="zh-CN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889620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居家养老需求为什么特别碎片化？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536353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每一位老人的情况都不相同，这决定了居家养老产品不能只做一套固定方案。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893019"/>
            <a:ext cx="836563" cy="83656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2893219"/>
            <a:ext cx="190142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身体能力差异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523577" y="3164235"/>
            <a:ext cx="1901428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自理、半自理、失能老人的产品需求截然不同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8642" y="1893019"/>
            <a:ext cx="836637" cy="83663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588642" y="2893293"/>
            <a:ext cx="190150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家庭结构差异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2588642" y="3164309"/>
            <a:ext cx="190150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独居、夫妻同住、与子女同住各有特点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3781" y="1893019"/>
            <a:ext cx="836637" cy="83663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653781" y="2893293"/>
            <a:ext cx="190150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住宅条件差异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4653781" y="3164309"/>
            <a:ext cx="190150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老旧住宅、电梯房、农村自建房改造难度不同</a:t>
            </a:r>
            <a:endParaRPr lang="zh-CN" sz="10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8920" y="1893019"/>
            <a:ext cx="836637" cy="836637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718920" y="2893293"/>
            <a:ext cx="190150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技术接受度差异</a:t>
            </a:r>
            <a:endParaRPr lang="zh-CN" sz="1200" dirty="0"/>
          </a:p>
        </p:txBody>
      </p:sp>
      <p:sp>
        <p:nvSpPr>
          <p:cNvPr id="15" name="Text 9"/>
          <p:cNvSpPr/>
          <p:nvPr/>
        </p:nvSpPr>
        <p:spPr>
          <a:xfrm>
            <a:off x="6718920" y="3164309"/>
            <a:ext cx="190150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有人用智能手机，有人只愿意按实体按键</a:t>
            </a:r>
            <a:endParaRPr lang="zh-CN" sz="1000" dirty="0"/>
          </a:p>
        </p:txBody>
      </p:sp>
      <p:sp>
        <p:nvSpPr>
          <p:cNvPr id="16" name="Shape 10"/>
          <p:cNvSpPr/>
          <p:nvPr/>
        </p:nvSpPr>
        <p:spPr>
          <a:xfrm>
            <a:off x="523577" y="3730377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472" y="3917454"/>
            <a:ext cx="163637" cy="130894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949003" y="3893939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设计要求：不能只做一套固定产品，需要建立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可组合、可增减、可扩展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的产品生态。</a:t>
            </a:r>
            <a:endParaRPr lang="zh-CN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94944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"让家成为最好的养老院"到底是什么意思？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429295" y="1530697"/>
            <a:ext cx="4077295" cy="2663354"/>
          </a:xfrm>
          <a:prstGeom prst="roundRect">
            <a:avLst>
              <a:gd name="adj" fmla="val 3539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60189" y="1661592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机构的专业能力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560189" y="1984995"/>
            <a:ext cx="3815507" cy="1740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安全监测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健康照护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紧急响应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生活辅助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用药管理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服务连接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情感支持</a:t>
            </a:r>
            <a:endParaRPr lang="zh-CN" sz="1000" dirty="0"/>
          </a:p>
        </p:txBody>
      </p:sp>
      <p:sp>
        <p:nvSpPr>
          <p:cNvPr id="6" name="Text 4"/>
          <p:cNvSpPr/>
          <p:nvPr/>
        </p:nvSpPr>
        <p:spPr>
          <a:xfrm>
            <a:off x="4736455" y="1661592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家庭本身的温度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4736455" y="1984995"/>
            <a:ext cx="3888730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家的温暖与熟悉感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生活自主权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个人隐私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人格尊严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4736455" y="3139827"/>
            <a:ext cx="3888730" cy="14288"/>
          </a:xfrm>
          <a:prstGeom prst="roundRect">
            <a:avLst>
              <a:gd name="adj" fmla="val 49998"/>
            </a:avLst>
          </a:prstGeom>
          <a:solidFill>
            <a:srgbClr val="432338">
              <a:alpha val="50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4736455" y="3334048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理想居家养老</a:t>
            </a:r>
            <a:endParaRPr lang="zh-CN" sz="1200" dirty="0"/>
          </a:p>
        </p:txBody>
      </p:sp>
      <p:sp>
        <p:nvSpPr>
          <p:cNvPr id="10" name="Text 8"/>
          <p:cNvSpPr/>
          <p:nvPr/>
        </p:nvSpPr>
        <p:spPr>
          <a:xfrm>
            <a:off x="4736455" y="3657451"/>
            <a:ext cx="388873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通过智能产品生态，让家庭获得机构的部分专业能力，同时保留家庭生活本身的温度与自主性。</a:t>
            </a:r>
            <a:endParaRPr lang="zh-CN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本项目需要设计三个层次的产品生态</a:t>
            </a:r>
            <a:endParaRPr lang="zh-CN" sz="1200" dirty="0"/>
          </a:p>
        </p:txBody>
      </p:sp>
      <p:sp>
        <p:nvSpPr>
          <p:cNvPr id="3" name="Shape 1"/>
          <p:cNvSpPr/>
          <p:nvPr/>
        </p:nvSpPr>
        <p:spPr>
          <a:xfrm>
            <a:off x="523577" y="617860"/>
            <a:ext cx="2677120" cy="443954"/>
          </a:xfrm>
          <a:prstGeom prst="roundRect">
            <a:avLst>
              <a:gd name="adj" fmla="val 619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3750" y="688032"/>
            <a:ext cx="2536775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生态一</a:t>
            </a:r>
            <a:endParaRPr lang="zh-CN" sz="600" dirty="0"/>
          </a:p>
        </p:txBody>
      </p:sp>
      <p:sp>
        <p:nvSpPr>
          <p:cNvPr id="5" name="Text 3"/>
          <p:cNvSpPr/>
          <p:nvPr/>
        </p:nvSpPr>
        <p:spPr>
          <a:xfrm>
            <a:off x="593750" y="797272"/>
            <a:ext cx="2536775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家庭养老床位智能产品组合</a:t>
            </a:r>
            <a:endParaRPr lang="zh-CN" sz="600" dirty="0"/>
          </a:p>
        </p:txBody>
      </p:sp>
      <p:sp>
        <p:nvSpPr>
          <p:cNvPr id="6" name="Text 4"/>
          <p:cNvSpPr/>
          <p:nvPr/>
        </p:nvSpPr>
        <p:spPr>
          <a:xfrm>
            <a:off x="593750" y="913061"/>
            <a:ext cx="253677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以床位为中心，连接监测、呼叫、照护和服务，构建家庭照护的核心底座。</a:t>
            </a:r>
            <a:endParaRPr lang="zh-CN" sz="500" dirty="0"/>
          </a:p>
        </p:txBody>
      </p:sp>
      <p:sp>
        <p:nvSpPr>
          <p:cNvPr id="7" name="Shape 5"/>
          <p:cNvSpPr/>
          <p:nvPr/>
        </p:nvSpPr>
        <p:spPr>
          <a:xfrm>
            <a:off x="3233365" y="617860"/>
            <a:ext cx="2677195" cy="443954"/>
          </a:xfrm>
          <a:prstGeom prst="roundRect">
            <a:avLst>
              <a:gd name="adj" fmla="val 619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303538" y="688032"/>
            <a:ext cx="2536850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生态二</a:t>
            </a:r>
            <a:endParaRPr lang="zh-CN" sz="600" dirty="0"/>
          </a:p>
        </p:txBody>
      </p:sp>
      <p:sp>
        <p:nvSpPr>
          <p:cNvPr id="9" name="Text 7"/>
          <p:cNvSpPr/>
          <p:nvPr/>
        </p:nvSpPr>
        <p:spPr>
          <a:xfrm>
            <a:off x="3303538" y="797272"/>
            <a:ext cx="2536850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居家适老化微改造智能套餐</a:t>
            </a:r>
            <a:endParaRPr lang="zh-CN" sz="600" dirty="0"/>
          </a:p>
        </p:txBody>
      </p:sp>
      <p:sp>
        <p:nvSpPr>
          <p:cNvPr id="10" name="Text 8"/>
          <p:cNvSpPr/>
          <p:nvPr/>
        </p:nvSpPr>
        <p:spPr>
          <a:xfrm>
            <a:off x="3303538" y="913061"/>
            <a:ext cx="2536850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围绕起夜、如厕、取物、跌倒、照明和紧急呼叫，形成可组合的标准套餐。</a:t>
            </a:r>
            <a:endParaRPr lang="zh-CN" sz="500" dirty="0"/>
          </a:p>
        </p:txBody>
      </p:sp>
      <p:sp>
        <p:nvSpPr>
          <p:cNvPr id="11" name="Shape 9"/>
          <p:cNvSpPr/>
          <p:nvPr/>
        </p:nvSpPr>
        <p:spPr>
          <a:xfrm>
            <a:off x="5943228" y="617860"/>
            <a:ext cx="2677195" cy="443954"/>
          </a:xfrm>
          <a:prstGeom prst="roundRect">
            <a:avLst>
              <a:gd name="adj" fmla="val 619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013400" y="688032"/>
            <a:ext cx="2536850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生态三</a:t>
            </a:r>
            <a:endParaRPr lang="zh-CN" sz="600" dirty="0"/>
          </a:p>
        </p:txBody>
      </p:sp>
      <p:sp>
        <p:nvSpPr>
          <p:cNvPr id="13" name="Text 11"/>
          <p:cNvSpPr/>
          <p:nvPr/>
        </p:nvSpPr>
        <p:spPr>
          <a:xfrm>
            <a:off x="6013400" y="797272"/>
            <a:ext cx="2536850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社区服务站点智能家具系统</a:t>
            </a:r>
            <a:endParaRPr lang="zh-CN" sz="600" dirty="0"/>
          </a:p>
        </p:txBody>
      </p:sp>
      <p:sp>
        <p:nvSpPr>
          <p:cNvPr id="14" name="Text 12"/>
          <p:cNvSpPr/>
          <p:nvPr/>
        </p:nvSpPr>
        <p:spPr>
          <a:xfrm>
            <a:off x="6013400" y="913061"/>
            <a:ext cx="2536850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让家具成为服务终端，让空间产生服务数据，让家庭与社区形成连接。</a:t>
            </a:r>
            <a:endParaRPr lang="zh-CN" sz="500" dirty="0"/>
          </a:p>
        </p:txBody>
      </p:sp>
      <p:pic>
        <p:nvPicPr>
          <p:cNvPr id="1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41599" y="1098575"/>
            <a:ext cx="5460802" cy="4104531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4071839" y="3078856"/>
            <a:ext cx="995892" cy="4283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居家社区养老产品生态</a:t>
            </a:r>
            <a:endParaRPr lang="zh-CN" sz="1350" dirty="0"/>
          </a:p>
        </p:txBody>
      </p:sp>
      <p:sp>
        <p:nvSpPr>
          <p:cNvPr id="17" name="Text 14"/>
          <p:cNvSpPr/>
          <p:nvPr/>
        </p:nvSpPr>
        <p:spPr>
          <a:xfrm>
            <a:off x="5561628" y="4238958"/>
            <a:ext cx="1481566" cy="214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居家适老微改造</a:t>
            </a:r>
            <a:endParaRPr lang="zh-CN" sz="1350" dirty="0"/>
          </a:p>
        </p:txBody>
      </p:sp>
      <p:sp>
        <p:nvSpPr>
          <p:cNvPr id="18" name="Text 15"/>
          <p:cNvSpPr/>
          <p:nvPr/>
        </p:nvSpPr>
        <p:spPr>
          <a:xfrm>
            <a:off x="5561628" y="4517914"/>
            <a:ext cx="1481566" cy="136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夜间、如厕与防跌套餐</a:t>
            </a:r>
            <a:endParaRPr lang="zh-CN" sz="1100" dirty="0"/>
          </a:p>
        </p:txBody>
      </p:sp>
      <p:sp>
        <p:nvSpPr>
          <p:cNvPr id="19" name="Text 16"/>
          <p:cNvSpPr/>
          <p:nvPr/>
        </p:nvSpPr>
        <p:spPr>
          <a:xfrm>
            <a:off x="2088152" y="4238958"/>
            <a:ext cx="1481566" cy="214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社区智能家具生态</a:t>
            </a:r>
            <a:endParaRPr lang="zh-CN" sz="1350" dirty="0"/>
          </a:p>
        </p:txBody>
      </p:sp>
      <p:sp>
        <p:nvSpPr>
          <p:cNvPr id="20" name="Text 17"/>
          <p:cNvSpPr/>
          <p:nvPr/>
        </p:nvSpPr>
        <p:spPr>
          <a:xfrm>
            <a:off x="2088152" y="4517914"/>
            <a:ext cx="1481566" cy="136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家具作为服务终端</a:t>
            </a:r>
            <a:endParaRPr lang="zh-CN" sz="1100" dirty="0"/>
          </a:p>
        </p:txBody>
      </p:sp>
      <p:sp>
        <p:nvSpPr>
          <p:cNvPr id="21" name="Text 18"/>
          <p:cNvSpPr/>
          <p:nvPr/>
        </p:nvSpPr>
        <p:spPr>
          <a:xfrm>
            <a:off x="3804648" y="1546812"/>
            <a:ext cx="1522049" cy="214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家庭养老床位生态</a:t>
            </a:r>
            <a:endParaRPr lang="zh-CN" sz="1350" dirty="0"/>
          </a:p>
        </p:txBody>
      </p:sp>
      <p:sp>
        <p:nvSpPr>
          <p:cNvPr id="22" name="Text 19"/>
          <p:cNvSpPr/>
          <p:nvPr/>
        </p:nvSpPr>
        <p:spPr>
          <a:xfrm>
            <a:off x="3804648" y="1825768"/>
            <a:ext cx="1522049" cy="136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监测、呼叫与照护底座</a:t>
            </a:r>
            <a:endParaRPr lang="zh-CN" sz="1100" dirty="0"/>
          </a:p>
        </p:txBody>
      </p:sp>
      <p:sp>
        <p:nvSpPr>
          <p:cNvPr id="23" name="Text 20"/>
          <p:cNvSpPr/>
          <p:nvPr/>
        </p:nvSpPr>
        <p:spPr>
          <a:xfrm>
            <a:off x="523577" y="5239866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三类生态共同解决家庭内部安全、家庭生活便利、社区服务延伸和县域平台接入四大核心问题。</a:t>
            </a:r>
            <a:endParaRPr lang="zh-CN" sz="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2026-08-01T09:55:11Z</dcterms:created>
  <dcterms:modified xsi:type="dcterms:W3CDTF">2026-08-01T09:55:11Z</dcterms:modified>
</cp:coreProperties>
</file>