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notesMasterIdLst>
    <p:notesMasterId r:id="rId47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2.png"/><Relationship Id="rId5" Type="http://schemas.openxmlformats.org/officeDocument/2006/relationships/image" Target="../media/image-10-3.svg"/><Relationship Id="rId6" Type="http://schemas.openxmlformats.org/officeDocument/2006/relationships/image" Target="../media/image-10-2.png"/><Relationship Id="rId7" Type="http://schemas.openxmlformats.org/officeDocument/2006/relationships/image" Target="../media/image-10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svg"/><Relationship Id="rId3" Type="http://schemas.openxmlformats.org/officeDocument/2006/relationships/image" Target="../media/image-13-3.png"/><Relationship Id="rId4" Type="http://schemas.openxmlformats.org/officeDocument/2006/relationships/image" Target="../media/image-13-4.svg"/><Relationship Id="rId5" Type="http://schemas.openxmlformats.org/officeDocument/2006/relationships/image" Target="../media/image-13-5.png"/><Relationship Id="rId6" Type="http://schemas.openxmlformats.org/officeDocument/2006/relationships/image" Target="../media/image-13-6.svg"/><Relationship Id="rId7" Type="http://schemas.openxmlformats.org/officeDocument/2006/relationships/image" Target="../media/image-13-7.png"/><Relationship Id="rId8" Type="http://schemas.openxmlformats.org/officeDocument/2006/relationships/image" Target="../media/image-13-8.svg"/><Relationship Id="rId9" Type="http://schemas.openxmlformats.org/officeDocument/2006/relationships/image" Target="../media/image-13-9.png"/><Relationship Id="rId10" Type="http://schemas.openxmlformats.org/officeDocument/2006/relationships/image" Target="../media/image-13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9-1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1.png"/><Relationship Id="rId4" Type="http://schemas.openxmlformats.org/officeDocument/2006/relationships/image" Target="../media/image-15-2.svg"/><Relationship Id="rId5" Type="http://schemas.openxmlformats.org/officeDocument/2006/relationships/image" Target="../media/image-15-1.png"/><Relationship Id="rId6" Type="http://schemas.openxmlformats.org/officeDocument/2006/relationships/image" Target="../media/image-15-2.svg"/><Relationship Id="rId7" Type="http://schemas.openxmlformats.org/officeDocument/2006/relationships/image" Target="../media/image-15-1.png"/><Relationship Id="rId8" Type="http://schemas.openxmlformats.org/officeDocument/2006/relationships/image" Target="../media/image-15-2.svg"/><Relationship Id="rId9" Type="http://schemas.openxmlformats.org/officeDocument/2006/relationships/image" Target="../media/image-15-1.png"/><Relationship Id="rId10" Type="http://schemas.openxmlformats.org/officeDocument/2006/relationships/image" Target="../media/image-15-2.svg"/><Relationship Id="rId11" Type="http://schemas.openxmlformats.org/officeDocument/2006/relationships/image" Target="../media/image-15-1.png"/><Relationship Id="rId12" Type="http://schemas.openxmlformats.org/officeDocument/2006/relationships/image" Target="../media/image-15-2.svg"/><Relationship Id="rId13" Type="http://schemas.openxmlformats.org/officeDocument/2006/relationships/image" Target="../media/image-15-13.pn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image" Target="../media/image-17-2.jpeg"/><Relationship Id="rId3" Type="http://schemas.openxmlformats.org/officeDocument/2006/relationships/image" Target="../media/image-17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svg"/><Relationship Id="rId4" Type="http://schemas.openxmlformats.org/officeDocument/2006/relationships/image" Target="../media/image-21-4.png"/><Relationship Id="rId5" Type="http://schemas.openxmlformats.org/officeDocument/2006/relationships/image" Target="../media/image-21-5.png"/><Relationship Id="rId6" Type="http://schemas.openxmlformats.org/officeDocument/2006/relationships/image" Target="../media/image-21-6.svg"/><Relationship Id="rId7" Type="http://schemas.openxmlformats.org/officeDocument/2006/relationships/image" Target="../media/image-21-7.png"/><Relationship Id="rId8" Type="http://schemas.openxmlformats.org/officeDocument/2006/relationships/image" Target="../media/image-21-8.png"/><Relationship Id="rId9" Type="http://schemas.openxmlformats.org/officeDocument/2006/relationships/image" Target="../media/image-21-9.svg"/><Relationship Id="rId10" Type="http://schemas.openxmlformats.org/officeDocument/2006/relationships/image" Target="../media/image-21-10.png"/><Relationship Id="rId11" Type="http://schemas.openxmlformats.org/officeDocument/2006/relationships/image" Target="../media/image-21-11.png"/><Relationship Id="rId12" Type="http://schemas.openxmlformats.org/officeDocument/2006/relationships/image" Target="../media/image-21-12.svg"/><Relationship Id="rId13" Type="http://schemas.openxmlformats.org/officeDocument/2006/relationships/image" Target="../media/image-21-13.png"/><Relationship Id="rId14" Type="http://schemas.openxmlformats.org/officeDocument/2006/relationships/image" Target="../media/image-21-14.png"/><Relationship Id="rId15" Type="http://schemas.openxmlformats.org/officeDocument/2006/relationships/image" Target="../media/image-21-15.svg"/><Relationship Id="rId16" Type="http://schemas.openxmlformats.org/officeDocument/2006/relationships/image" Target="../media/image-21-16.png"/><Relationship Id="rId17" Type="http://schemas.openxmlformats.org/officeDocument/2006/relationships/image" Target="../media/image-21-17.png"/><Relationship Id="rId18" Type="http://schemas.openxmlformats.org/officeDocument/2006/relationships/image" Target="../media/image-21-18.svg"/><Relationship Id="rId19" Type="http://schemas.openxmlformats.org/officeDocument/2006/relationships/slideLayout" Target="../slideLayouts/slideLayout2.xml"/><Relationship Id="rId20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svg"/><Relationship Id="rId3" Type="http://schemas.openxmlformats.org/officeDocument/2006/relationships/image" Target="../media/image-24-1.png"/><Relationship Id="rId4" Type="http://schemas.openxmlformats.org/officeDocument/2006/relationships/image" Target="../media/image-24-2.svg"/><Relationship Id="rId5" Type="http://schemas.openxmlformats.org/officeDocument/2006/relationships/image" Target="../media/image-24-1.png"/><Relationship Id="rId6" Type="http://schemas.openxmlformats.org/officeDocument/2006/relationships/image" Target="../media/image-24-2.svg"/><Relationship Id="rId7" Type="http://schemas.openxmlformats.org/officeDocument/2006/relationships/image" Target="../media/image-24-1.png"/><Relationship Id="rId8" Type="http://schemas.openxmlformats.org/officeDocument/2006/relationships/image" Target="../media/image-24-2.svg"/><Relationship Id="rId9" Type="http://schemas.openxmlformats.org/officeDocument/2006/relationships/image" Target="../media/image-24-1.png"/><Relationship Id="rId10" Type="http://schemas.openxmlformats.org/officeDocument/2006/relationships/image" Target="../media/image-24-2.svg"/><Relationship Id="rId11" Type="http://schemas.openxmlformats.org/officeDocument/2006/relationships/image" Target="../media/image-24-1.png"/><Relationship Id="rId12" Type="http://schemas.openxmlformats.org/officeDocument/2006/relationships/image" Target="../media/image-24-2.svg"/><Relationship Id="rId13" Type="http://schemas.openxmlformats.org/officeDocument/2006/relationships/image" Target="../media/image-24-13.png"/><Relationship Id="rId14" Type="http://schemas.openxmlformats.org/officeDocument/2006/relationships/image" Target="../media/image-24-14.svg"/><Relationship Id="rId15" Type="http://schemas.openxmlformats.org/officeDocument/2006/relationships/image" Target="../media/image-24-13.png"/><Relationship Id="rId16" Type="http://schemas.openxmlformats.org/officeDocument/2006/relationships/image" Target="../media/image-24-14.svg"/><Relationship Id="rId17" Type="http://schemas.openxmlformats.org/officeDocument/2006/relationships/image" Target="../media/image-24-13.png"/><Relationship Id="rId18" Type="http://schemas.openxmlformats.org/officeDocument/2006/relationships/image" Target="../media/image-24-14.svg"/><Relationship Id="rId19" Type="http://schemas.openxmlformats.org/officeDocument/2006/relationships/image" Target="../media/image-24-13.png"/><Relationship Id="rId20" Type="http://schemas.openxmlformats.org/officeDocument/2006/relationships/image" Target="../media/image-24-14.svg"/><Relationship Id="rId21" Type="http://schemas.openxmlformats.org/officeDocument/2006/relationships/image" Target="../media/image-24-21.png"/><Relationship Id="rId22" Type="http://schemas.openxmlformats.org/officeDocument/2006/relationships/slideLayout" Target="../slideLayouts/slideLayout2.xml"/><Relationship Id="rId2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svg"/><Relationship Id="rId3" Type="http://schemas.openxmlformats.org/officeDocument/2006/relationships/image" Target="../media/image-26-3.png"/><Relationship Id="rId4" Type="http://schemas.openxmlformats.org/officeDocument/2006/relationships/image" Target="../media/image-26-4.svg"/><Relationship Id="rId5" Type="http://schemas.openxmlformats.org/officeDocument/2006/relationships/image" Target="../media/image-26-5.png"/><Relationship Id="rId6" Type="http://schemas.openxmlformats.org/officeDocument/2006/relationships/image" Target="../media/image-26-6.svg"/><Relationship Id="rId7" Type="http://schemas.openxmlformats.org/officeDocument/2006/relationships/image" Target="../media/image-26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svg"/><Relationship Id="rId3" Type="http://schemas.openxmlformats.org/officeDocument/2006/relationships/image" Target="../media/image-28-1.png"/><Relationship Id="rId4" Type="http://schemas.openxmlformats.org/officeDocument/2006/relationships/image" Target="../media/image-28-2.svg"/><Relationship Id="rId5" Type="http://schemas.openxmlformats.org/officeDocument/2006/relationships/image" Target="../media/image-28-1.png"/><Relationship Id="rId6" Type="http://schemas.openxmlformats.org/officeDocument/2006/relationships/image" Target="../media/image-28-2.svg"/><Relationship Id="rId7" Type="http://schemas.openxmlformats.org/officeDocument/2006/relationships/image" Target="../media/image-28-1.png"/><Relationship Id="rId8" Type="http://schemas.openxmlformats.org/officeDocument/2006/relationships/image" Target="../media/image-28-2.svg"/><Relationship Id="rId9" Type="http://schemas.openxmlformats.org/officeDocument/2006/relationships/image" Target="../media/image-28-1.png"/><Relationship Id="rId10" Type="http://schemas.openxmlformats.org/officeDocument/2006/relationships/image" Target="../media/image-28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2.png"/><Relationship Id="rId2" Type="http://schemas.openxmlformats.org/officeDocument/2006/relationships/image" Target="../media/image-10-3.svg"/><Relationship Id="rId3" Type="http://schemas.openxmlformats.org/officeDocument/2006/relationships/image" Target="../media/image-10-2.png"/><Relationship Id="rId4" Type="http://schemas.openxmlformats.org/officeDocument/2006/relationships/image" Target="../media/image-10-3.svg"/><Relationship Id="rId5" Type="http://schemas.openxmlformats.org/officeDocument/2006/relationships/image" Target="../media/image-10-2.png"/><Relationship Id="rId6" Type="http://schemas.openxmlformats.org/officeDocument/2006/relationships/image" Target="../media/image-10-3.svg"/><Relationship Id="rId7" Type="http://schemas.openxmlformats.org/officeDocument/2006/relationships/image" Target="../media/image-10-2.png"/><Relationship Id="rId8" Type="http://schemas.openxmlformats.org/officeDocument/2006/relationships/image" Target="../media/image-10-3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1.png"/><Relationship Id="rId4" Type="http://schemas.openxmlformats.org/officeDocument/2006/relationships/image" Target="../media/image-3-2.svg"/><Relationship Id="rId5" Type="http://schemas.openxmlformats.org/officeDocument/2006/relationships/image" Target="../media/image-3-1.png"/><Relationship Id="rId6" Type="http://schemas.openxmlformats.org/officeDocument/2006/relationships/image" Target="../media/image-3-2.svg"/><Relationship Id="rId7" Type="http://schemas.openxmlformats.org/officeDocument/2006/relationships/image" Target="../media/image-3-1.png"/><Relationship Id="rId8" Type="http://schemas.openxmlformats.org/officeDocument/2006/relationships/image" Target="../media/image-3-2.svg"/><Relationship Id="rId9" Type="http://schemas.openxmlformats.org/officeDocument/2006/relationships/image" Target="../media/image-3-1.png"/><Relationship Id="rId10" Type="http://schemas.openxmlformats.org/officeDocument/2006/relationships/image" Target="../media/image-3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image" Target="../media/image-32-2.svg"/><Relationship Id="rId3" Type="http://schemas.openxmlformats.org/officeDocument/2006/relationships/image" Target="../media/image-32-3.png"/><Relationship Id="rId4" Type="http://schemas.openxmlformats.org/officeDocument/2006/relationships/image" Target="../media/image-32-4.svg"/><Relationship Id="rId5" Type="http://schemas.openxmlformats.org/officeDocument/2006/relationships/image" Target="../media/image-32-5.png"/><Relationship Id="rId6" Type="http://schemas.openxmlformats.org/officeDocument/2006/relationships/image" Target="../media/image-32-6.svg"/><Relationship Id="rId7" Type="http://schemas.openxmlformats.org/officeDocument/2006/relationships/image" Target="../media/image-32-7.png"/><Relationship Id="rId8" Type="http://schemas.openxmlformats.org/officeDocument/2006/relationships/image" Target="../media/image-32-8.svg"/><Relationship Id="rId9" Type="http://schemas.openxmlformats.org/officeDocument/2006/relationships/image" Target="../media/image-32-9.png"/><Relationship Id="rId10" Type="http://schemas.openxmlformats.org/officeDocument/2006/relationships/image" Target="../media/image-32-10.svg"/><Relationship Id="rId11" Type="http://schemas.openxmlformats.org/officeDocument/2006/relationships/image" Target="../media/image-32-11.png"/><Relationship Id="rId12" Type="http://schemas.openxmlformats.org/officeDocument/2006/relationships/image" Target="../media/image-32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image" Target="../media/image-33-2.png"/><Relationship Id="rId3" Type="http://schemas.openxmlformats.org/officeDocument/2006/relationships/image" Target="../media/image-33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eg"/><Relationship Id="rId2" Type="http://schemas.openxmlformats.org/officeDocument/2006/relationships/image" Target="../media/image-34-2.jpeg"/><Relationship Id="rId3" Type="http://schemas.openxmlformats.org/officeDocument/2006/relationships/image" Target="../media/image-9-1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image" Target="../media/image-35-2.svg"/><Relationship Id="rId3" Type="http://schemas.openxmlformats.org/officeDocument/2006/relationships/image" Target="../media/image-35-3.png"/><Relationship Id="rId4" Type="http://schemas.openxmlformats.org/officeDocument/2006/relationships/image" Target="../media/image-35-4.svg"/><Relationship Id="rId5" Type="http://schemas.openxmlformats.org/officeDocument/2006/relationships/image" Target="../media/image-35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image" Target="../media/image-37-2.svg"/><Relationship Id="rId3" Type="http://schemas.openxmlformats.org/officeDocument/2006/relationships/image" Target="../media/image-37-1.png"/><Relationship Id="rId4" Type="http://schemas.openxmlformats.org/officeDocument/2006/relationships/image" Target="../media/image-37-2.svg"/><Relationship Id="rId5" Type="http://schemas.openxmlformats.org/officeDocument/2006/relationships/image" Target="../media/image-37-1.png"/><Relationship Id="rId6" Type="http://schemas.openxmlformats.org/officeDocument/2006/relationships/image" Target="../media/image-37-2.svg"/><Relationship Id="rId7" Type="http://schemas.openxmlformats.org/officeDocument/2006/relationships/image" Target="../media/image-37-1.png"/><Relationship Id="rId8" Type="http://schemas.openxmlformats.org/officeDocument/2006/relationships/image" Target="../media/image-37-2.svg"/><Relationship Id="rId9" Type="http://schemas.openxmlformats.org/officeDocument/2006/relationships/image" Target="../media/image-37-1.png"/><Relationship Id="rId10" Type="http://schemas.openxmlformats.org/officeDocument/2006/relationships/image" Target="../media/image-37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png"/><Relationship Id="rId2" Type="http://schemas.openxmlformats.org/officeDocument/2006/relationships/image" Target="../media/image-38-2.png"/><Relationship Id="rId3" Type="http://schemas.openxmlformats.org/officeDocument/2006/relationships/image" Target="../media/image-38-3.png"/><Relationship Id="rId4" Type="http://schemas.openxmlformats.org/officeDocument/2006/relationships/image" Target="../media/image-38-4.png"/><Relationship Id="rId5" Type="http://schemas.openxmlformats.org/officeDocument/2006/relationships/image" Target="../media/image-9-1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3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image" Target="../media/image-41-2.svg"/><Relationship Id="rId3" Type="http://schemas.openxmlformats.org/officeDocument/2006/relationships/image" Target="../media/image-41-3.png"/><Relationship Id="rId4" Type="http://schemas.openxmlformats.org/officeDocument/2006/relationships/image" Target="../media/image-41-4.svg"/><Relationship Id="rId5" Type="http://schemas.openxmlformats.org/officeDocument/2006/relationships/image" Target="../media/image-41-5.png"/><Relationship Id="rId6" Type="http://schemas.openxmlformats.org/officeDocument/2006/relationships/image" Target="../media/image-41-6.svg"/><Relationship Id="rId7" Type="http://schemas.openxmlformats.org/officeDocument/2006/relationships/image" Target="../media/image-41-7.png"/><Relationship Id="rId8" Type="http://schemas.openxmlformats.org/officeDocument/2006/relationships/image" Target="../media/image-41-8.svg"/><Relationship Id="rId9" Type="http://schemas.openxmlformats.org/officeDocument/2006/relationships/image" Target="../media/image-41-9.png"/><Relationship Id="rId10" Type="http://schemas.openxmlformats.org/officeDocument/2006/relationships/image" Target="../media/image-41-10.svg"/><Relationship Id="rId11" Type="http://schemas.openxmlformats.org/officeDocument/2006/relationships/image" Target="../media/image-41-11.png"/><Relationship Id="rId12" Type="http://schemas.openxmlformats.org/officeDocument/2006/relationships/image" Target="../media/image-41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png"/><Relationship Id="rId2" Type="http://schemas.openxmlformats.org/officeDocument/2006/relationships/image" Target="../media/image-42-2.svg"/><Relationship Id="rId3" Type="http://schemas.openxmlformats.org/officeDocument/2006/relationships/image" Target="../media/image-42-1.png"/><Relationship Id="rId4" Type="http://schemas.openxmlformats.org/officeDocument/2006/relationships/image" Target="../media/image-42-2.svg"/><Relationship Id="rId5" Type="http://schemas.openxmlformats.org/officeDocument/2006/relationships/image" Target="../media/image-42-1.png"/><Relationship Id="rId6" Type="http://schemas.openxmlformats.org/officeDocument/2006/relationships/image" Target="../media/image-42-2.svg"/><Relationship Id="rId7" Type="http://schemas.openxmlformats.org/officeDocument/2006/relationships/image" Target="../media/image-42-1.png"/><Relationship Id="rId8" Type="http://schemas.openxmlformats.org/officeDocument/2006/relationships/image" Target="../media/image-42-2.svg"/><Relationship Id="rId9" Type="http://schemas.openxmlformats.org/officeDocument/2006/relationships/image" Target="../media/image-42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png"/><Relationship Id="rId2" Type="http://schemas.openxmlformats.org/officeDocument/2006/relationships/image" Target="../media/image-43-1.png"/><Relationship Id="rId3" Type="http://schemas.openxmlformats.org/officeDocument/2006/relationships/image" Target="../media/image-43-1.png"/><Relationship Id="rId4" Type="http://schemas.openxmlformats.org/officeDocument/2006/relationships/image" Target="../media/image-43-1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png"/><Relationship Id="rId2" Type="http://schemas.openxmlformats.org/officeDocument/2006/relationships/image" Target="../media/image-45-2.svg"/><Relationship Id="rId3" Type="http://schemas.openxmlformats.org/officeDocument/2006/relationships/image" Target="../media/image-45-1.png"/><Relationship Id="rId4" Type="http://schemas.openxmlformats.org/officeDocument/2006/relationships/image" Target="../media/image-45-2.svg"/><Relationship Id="rId5" Type="http://schemas.openxmlformats.org/officeDocument/2006/relationships/image" Target="../media/image-45-1.png"/><Relationship Id="rId6" Type="http://schemas.openxmlformats.org/officeDocument/2006/relationships/image" Target="../media/image-45-2.svg"/><Relationship Id="rId7" Type="http://schemas.openxmlformats.org/officeDocument/2006/relationships/image" Target="../media/image-45-1.png"/><Relationship Id="rId8" Type="http://schemas.openxmlformats.org/officeDocument/2006/relationships/image" Target="../media/image-45-2.svg"/><Relationship Id="rId9" Type="http://schemas.openxmlformats.org/officeDocument/2006/relationships/image" Target="../media/image-45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3.png"/><Relationship Id="rId6" Type="http://schemas.openxmlformats.org/officeDocument/2006/relationships/image" Target="../media/image-7-4.svg"/><Relationship Id="rId7" Type="http://schemas.openxmlformats.org/officeDocument/2006/relationships/image" Target="../media/image-7-3.png"/><Relationship Id="rId8" Type="http://schemas.openxmlformats.org/officeDocument/2006/relationships/image" Target="../media/image-7-4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810866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居家社区养老智能产品生态核心知识体系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294977" y="2777058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从六大生活场景到家庭养老床位、产品家族与社区服务联动</a:t>
            </a:r>
            <a:endParaRPr lang="zh-CN" sz="1000" dirty="0"/>
          </a:p>
        </p:txBody>
      </p:sp>
      <p:sp>
        <p:nvSpPr>
          <p:cNvPr id="5" name="Shape 2"/>
          <p:cNvSpPr/>
          <p:nvPr/>
        </p:nvSpPr>
        <p:spPr>
          <a:xfrm>
            <a:off x="523577" y="3133725"/>
            <a:ext cx="2146325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02084" y="3172941"/>
            <a:ext cx="2446511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</a:t>
            </a:r>
            <a:endParaRPr lang="zh-CN" sz="800" dirty="0"/>
          </a:p>
        </p:txBody>
      </p:sp>
      <p:sp>
        <p:nvSpPr>
          <p:cNvPr id="7" name="Shape 4"/>
          <p:cNvSpPr/>
          <p:nvPr/>
        </p:nvSpPr>
        <p:spPr>
          <a:xfrm>
            <a:off x="2735312" y="3133725"/>
            <a:ext cx="994618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8" name="Text 5"/>
          <p:cNvSpPr/>
          <p:nvPr/>
        </p:nvSpPr>
        <p:spPr>
          <a:xfrm>
            <a:off x="2813819" y="3172941"/>
            <a:ext cx="1294805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项目六｜知识讲解</a:t>
            </a:r>
            <a:endParaRPr lang="zh-CN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577" y="488379"/>
            <a:ext cx="889918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4" name="Text 1"/>
          <p:cNvSpPr/>
          <p:nvPr/>
        </p:nvSpPr>
        <p:spPr>
          <a:xfrm>
            <a:off x="602084" y="527596"/>
            <a:ext cx="119010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场景详解｜取物</a:t>
            </a:r>
            <a:endParaRPr lang="zh-CN" sz="800" dirty="0"/>
          </a:p>
        </p:txBody>
      </p:sp>
      <p:sp>
        <p:nvSpPr>
          <p:cNvPr id="5" name="Text 2"/>
          <p:cNvSpPr/>
          <p:nvPr/>
        </p:nvSpPr>
        <p:spPr>
          <a:xfrm>
            <a:off x="523577" y="739527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取物场景：高处和低处都可能造成危险</a:t>
            </a:r>
            <a:endParaRPr lang="zh-CN" sz="2400" dirty="0"/>
          </a:p>
        </p:txBody>
      </p:sp>
      <p:sp>
        <p:nvSpPr>
          <p:cNvPr id="6" name="Text 3"/>
          <p:cNvSpPr/>
          <p:nvPr/>
        </p:nvSpPr>
        <p:spPr>
          <a:xfrm>
            <a:off x="523577" y="1836613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高处取物风险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523577" y="2160017"/>
            <a:ext cx="2174230" cy="4645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踩凳子、踮脚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身体后仰失去平衡</a:t>
            </a:r>
            <a:endParaRPr lang="zh-CN" sz="1000" dirty="0"/>
          </a:p>
        </p:txBody>
      </p:sp>
      <p:sp>
        <p:nvSpPr>
          <p:cNvPr id="8" name="Text 5"/>
          <p:cNvSpPr/>
          <p:nvPr/>
        </p:nvSpPr>
        <p:spPr>
          <a:xfrm>
            <a:off x="523577" y="2755478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低处取物风险</a:t>
            </a:r>
            <a:endParaRPr lang="zh-CN" sz="1200" dirty="0"/>
          </a:p>
        </p:txBody>
      </p:sp>
      <p:sp>
        <p:nvSpPr>
          <p:cNvPr id="9" name="Text 6"/>
          <p:cNvSpPr/>
          <p:nvPr/>
        </p:nvSpPr>
        <p:spPr>
          <a:xfrm>
            <a:off x="523577" y="3078882"/>
            <a:ext cx="2174230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深度弯腰、下蹲后难以起身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体位突然变化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柜门遮挡通道</a:t>
            </a:r>
            <a:endParaRPr lang="zh-CN" sz="1000" dirty="0"/>
          </a:p>
        </p:txBody>
      </p:sp>
      <p:sp>
        <p:nvSpPr>
          <p:cNvPr id="10" name="Text 7"/>
          <p:cNvSpPr/>
          <p:nvPr/>
        </p:nvSpPr>
        <p:spPr>
          <a:xfrm>
            <a:off x="3021955" y="1836613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适老化取物设计策略</a:t>
            </a:r>
            <a:endParaRPr lang="zh-CN" sz="12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71068" y="2180481"/>
            <a:ext cx="196304" cy="19630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47380" y="2176388"/>
            <a:ext cx="17488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常用品放在易取高度</a:t>
            </a:r>
            <a:endParaRPr lang="zh-CN" sz="1200" dirty="0"/>
          </a:p>
        </p:txBody>
      </p:sp>
      <p:sp>
        <p:nvSpPr>
          <p:cNvPr id="13" name="Text 9"/>
          <p:cNvSpPr/>
          <p:nvPr/>
        </p:nvSpPr>
        <p:spPr>
          <a:xfrm>
            <a:off x="3447380" y="2499792"/>
            <a:ext cx="17488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减少高处储物与深层底柜</a:t>
            </a:r>
            <a:endParaRPr lang="zh-CN" sz="100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1068" y="2975074"/>
            <a:ext cx="196304" cy="19630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447380" y="2970981"/>
            <a:ext cx="17488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使用抽拉式结构</a:t>
            </a:r>
            <a:endParaRPr lang="zh-CN" sz="1200" dirty="0"/>
          </a:p>
        </p:txBody>
      </p:sp>
      <p:sp>
        <p:nvSpPr>
          <p:cNvPr id="16" name="Text 11"/>
          <p:cNvSpPr/>
          <p:nvPr/>
        </p:nvSpPr>
        <p:spPr>
          <a:xfrm>
            <a:off x="3447380" y="3294385"/>
            <a:ext cx="174880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配置坐姿取物空间，减少弯腰动作</a:t>
            </a:r>
            <a:endParaRPr lang="zh-CN" sz="100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71068" y="3979069"/>
            <a:ext cx="196304" cy="19630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447380" y="3974976"/>
            <a:ext cx="17488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稳定换鞋凳＋起身扶手</a:t>
            </a:r>
            <a:endParaRPr lang="zh-CN" sz="1200" dirty="0"/>
          </a:p>
        </p:txBody>
      </p:sp>
      <p:sp>
        <p:nvSpPr>
          <p:cNvPr id="19" name="Text 13"/>
          <p:cNvSpPr/>
          <p:nvPr/>
        </p:nvSpPr>
        <p:spPr>
          <a:xfrm>
            <a:off x="3447380" y="4298379"/>
            <a:ext cx="17488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必要时采用升降储物装置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621953"/>
            <a:ext cx="889918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661169"/>
            <a:ext cx="119010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场景详解｜照明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87310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照明设计不仅是"把灯变亮"</a:t>
            </a:r>
            <a:endParaRPr lang="zh-CN" sz="2400" dirty="0"/>
          </a:p>
        </p:txBody>
      </p:sp>
      <p:sp>
        <p:nvSpPr>
          <p:cNvPr id="5" name="Shape 3"/>
          <p:cNvSpPr/>
          <p:nvPr/>
        </p:nvSpPr>
        <p:spPr>
          <a:xfrm>
            <a:off x="429295" y="1454348"/>
            <a:ext cx="4077295" cy="3067124"/>
          </a:xfrm>
          <a:prstGeom prst="roundRect">
            <a:avLst>
              <a:gd name="adj" fmla="val 3073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60189" y="1585243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老人视觉变化</a:t>
            </a:r>
            <a:endParaRPr lang="zh-CN" sz="1200" dirty="0"/>
          </a:p>
        </p:txBody>
      </p:sp>
      <p:sp>
        <p:nvSpPr>
          <p:cNvPr id="7" name="Shape 5"/>
          <p:cNvSpPr/>
          <p:nvPr/>
        </p:nvSpPr>
        <p:spPr>
          <a:xfrm>
            <a:off x="560189" y="1997050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8" name="Text 6"/>
          <p:cNvSpPr/>
          <p:nvPr/>
        </p:nvSpPr>
        <p:spPr>
          <a:xfrm>
            <a:off x="756493" y="1925017"/>
            <a:ext cx="361920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适应明暗速度变慢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560189" y="2468240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756493" y="2396207"/>
            <a:ext cx="361920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对比度辨识下降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560189" y="2939430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2" name="Text 10"/>
          <p:cNvSpPr/>
          <p:nvPr/>
        </p:nvSpPr>
        <p:spPr>
          <a:xfrm>
            <a:off x="756493" y="2867397"/>
            <a:ext cx="361920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眩光敏感增强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560189" y="3410620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756493" y="3338587"/>
            <a:ext cx="361920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颜色识别能力下降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560189" y="3881810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756493" y="3809777"/>
            <a:ext cx="361920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夜间视力降低</a:t>
            </a:r>
            <a:endParaRPr lang="zh-CN" sz="1000" dirty="0"/>
          </a:p>
        </p:txBody>
      </p:sp>
      <p:sp>
        <p:nvSpPr>
          <p:cNvPr id="17" name="Text 15"/>
          <p:cNvSpPr/>
          <p:nvPr/>
        </p:nvSpPr>
        <p:spPr>
          <a:xfrm>
            <a:off x="4736455" y="1585243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适老照明五类需求</a:t>
            </a:r>
            <a:endParaRPr lang="zh-CN" sz="1200" dirty="0"/>
          </a:p>
        </p:txBody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6455" y="1925017"/>
            <a:ext cx="327273" cy="327273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5227365" y="1925017"/>
            <a:ext cx="33978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基础 + 任务照明</a:t>
            </a:r>
            <a:endParaRPr lang="zh-CN" sz="1200" dirty="0"/>
          </a:p>
        </p:txBody>
      </p:sp>
      <p:sp>
        <p:nvSpPr>
          <p:cNvPr id="20" name="Text 17"/>
          <p:cNvSpPr/>
          <p:nvPr/>
        </p:nvSpPr>
        <p:spPr>
          <a:xfrm>
            <a:off x="5227365" y="2248421"/>
            <a:ext cx="33978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亮度充足但不刺眼</a:t>
            </a:r>
            <a:endParaRPr lang="zh-CN" sz="1000" dirty="0"/>
          </a:p>
        </p:txBody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6455" y="2719611"/>
            <a:ext cx="327273" cy="327273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5227365" y="2719611"/>
            <a:ext cx="33978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路径引导照明</a:t>
            </a:r>
            <a:endParaRPr lang="zh-CN" sz="1200" dirty="0"/>
          </a:p>
        </p:txBody>
      </p:sp>
      <p:sp>
        <p:nvSpPr>
          <p:cNvPr id="23" name="Text 19"/>
          <p:cNvSpPr/>
          <p:nvPr/>
        </p:nvSpPr>
        <p:spPr>
          <a:xfrm>
            <a:off x="5227365" y="3043014"/>
            <a:ext cx="33978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空间之间避免突然明暗变化</a:t>
            </a:r>
            <a:endParaRPr lang="zh-CN" sz="1000" dirty="0"/>
          </a:p>
        </p:txBody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36455" y="3514204"/>
            <a:ext cx="327273" cy="327273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5227365" y="3514204"/>
            <a:ext cx="33978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夜间低亮照明</a:t>
            </a:r>
            <a:endParaRPr lang="zh-CN" sz="1200" dirty="0"/>
          </a:p>
        </p:txBody>
      </p:sp>
      <p:sp>
        <p:nvSpPr>
          <p:cNvPr id="26" name="Text 21"/>
          <p:cNvSpPr/>
          <p:nvPr/>
        </p:nvSpPr>
        <p:spPr>
          <a:xfrm>
            <a:off x="5227365" y="3837608"/>
            <a:ext cx="33978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断网时仍能正常开灯</a:t>
            </a:r>
            <a:endParaRPr lang="zh-CN" sz="1000" dirty="0"/>
          </a:p>
        </p:txBody>
      </p:sp>
      <p:sp>
        <p:nvSpPr>
          <p:cNvPr id="27" name="Text 22"/>
          <p:cNvSpPr/>
          <p:nvPr/>
        </p:nvSpPr>
        <p:spPr>
          <a:xfrm>
            <a:off x="4736455" y="4194274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灯光控制方式保持一致，高频位置保留实体控制开关。</a:t>
            </a:r>
            <a:endParaRPr lang="zh-CN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739825"/>
            <a:ext cx="1099319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779041"/>
            <a:ext cx="1399505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场景详解｜紧急呼叫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99097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紧急呼叫的关键不是"能按"，而是"按了以后有人管"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70311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常见触发方式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523577" y="2042889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9234" y="2178546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实体按键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2533352" y="2042889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69009" y="2178546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拉绳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523577" y="2637606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2773263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腕带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2533352" y="2637606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69009" y="2773263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语音唤醒</a:t>
            </a:r>
            <a:endParaRPr lang="zh-CN" sz="1200" dirty="0"/>
          </a:p>
        </p:txBody>
      </p:sp>
      <p:sp>
        <p:nvSpPr>
          <p:cNvPr id="14" name="Shape 12"/>
          <p:cNvSpPr/>
          <p:nvPr/>
        </p:nvSpPr>
        <p:spPr>
          <a:xfrm>
            <a:off x="523577" y="3232324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9234" y="3367980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跌倒自动触发</a:t>
            </a:r>
            <a:endParaRPr lang="zh-CN" sz="1200" dirty="0"/>
          </a:p>
        </p:txBody>
      </p:sp>
      <p:sp>
        <p:nvSpPr>
          <p:cNvPr id="16" name="Shape 14"/>
          <p:cNvSpPr/>
          <p:nvPr/>
        </p:nvSpPr>
        <p:spPr>
          <a:xfrm>
            <a:off x="2533352" y="3232324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669009" y="3367980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异常行为触发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4736455" y="170311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完整呼叫闭环</a:t>
            </a:r>
            <a:endParaRPr lang="zh-CN" sz="1200" dirty="0"/>
          </a:p>
        </p:txBody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6455" y="2042889"/>
            <a:ext cx="3888730" cy="1676921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4998115" y="3405050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推送并确认</a:t>
            </a:r>
            <a:endParaRPr lang="zh-CN" sz="650" dirty="0"/>
          </a:p>
        </p:txBody>
      </p:sp>
      <p:sp>
        <p:nvSpPr>
          <p:cNvPr id="21" name="Text 18"/>
          <p:cNvSpPr/>
          <p:nvPr/>
        </p:nvSpPr>
        <p:spPr>
          <a:xfrm>
            <a:off x="4998115" y="3016870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平台识别</a:t>
            </a:r>
            <a:endParaRPr lang="zh-CN" sz="650" dirty="0"/>
          </a:p>
        </p:txBody>
      </p:sp>
      <p:sp>
        <p:nvSpPr>
          <p:cNvPr id="22" name="Text 19"/>
          <p:cNvSpPr/>
          <p:nvPr/>
        </p:nvSpPr>
        <p:spPr>
          <a:xfrm>
            <a:off x="4998115" y="2632611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网关接收</a:t>
            </a:r>
            <a:endParaRPr lang="zh-CN" sz="650" dirty="0"/>
          </a:p>
        </p:txBody>
      </p:sp>
      <p:sp>
        <p:nvSpPr>
          <p:cNvPr id="23" name="Text 20"/>
          <p:cNvSpPr/>
          <p:nvPr/>
        </p:nvSpPr>
        <p:spPr>
          <a:xfrm>
            <a:off x="4998115" y="2244431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老人触发</a:t>
            </a:r>
            <a:endParaRPr lang="zh-CN" sz="650" dirty="0"/>
          </a:p>
        </p:txBody>
      </p:sp>
      <p:sp>
        <p:nvSpPr>
          <p:cNvPr id="24" name="Text 21"/>
          <p:cNvSpPr/>
          <p:nvPr/>
        </p:nvSpPr>
        <p:spPr>
          <a:xfrm>
            <a:off x="4736455" y="3867076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还必须考虑：误触处理、无应答升级、断网备用通信、断电备用电源、设备定期自检和服务责任人。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90674"/>
            <a:ext cx="440829" cy="152326"/>
          </a:xfrm>
          <a:prstGeom prst="roundRect">
            <a:avLst>
              <a:gd name="adj" fmla="val 22108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83704" y="420737"/>
            <a:ext cx="777776" cy="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需求转化</a:t>
            </a:r>
            <a:endParaRPr lang="zh-CN" sz="600" dirty="0"/>
          </a:p>
        </p:txBody>
      </p:sp>
      <p:sp>
        <p:nvSpPr>
          <p:cNvPr id="4" name="Text 2"/>
          <p:cNvSpPr/>
          <p:nvPr/>
        </p:nvSpPr>
        <p:spPr>
          <a:xfrm>
            <a:off x="523577" y="573658"/>
            <a:ext cx="8096845" cy="294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场景分析如何转化为产品需求？</a:t>
            </a:r>
            <a:endParaRPr lang="zh-CN" sz="1850" dirty="0"/>
          </a:p>
        </p:txBody>
      </p:sp>
      <p:sp>
        <p:nvSpPr>
          <p:cNvPr id="5" name="Text 3"/>
          <p:cNvSpPr/>
          <p:nvPr/>
        </p:nvSpPr>
        <p:spPr>
          <a:xfrm>
            <a:off x="523577" y="983456"/>
            <a:ext cx="8554045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以"老人凌晨从床上起身去卫生间"为例，演示完整的五步转化方法。</a:t>
            </a:r>
            <a:endParaRPr lang="zh-CN" sz="750" dirty="0"/>
          </a:p>
        </p:txBody>
      </p:sp>
      <p:sp>
        <p:nvSpPr>
          <p:cNvPr id="6" name="Shape 4"/>
          <p:cNvSpPr/>
          <p:nvPr/>
        </p:nvSpPr>
        <p:spPr>
          <a:xfrm>
            <a:off x="623813" y="1361629"/>
            <a:ext cx="100161" cy="450949"/>
          </a:xfrm>
          <a:prstGeom prst="roundRect">
            <a:avLst>
              <a:gd name="adj" fmla="val 420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23577" y="1295846"/>
            <a:ext cx="300633" cy="30063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8736" y="1371005"/>
            <a:ext cx="150316" cy="15031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00931" y="1311473"/>
            <a:ext cx="771949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描述真实行为</a:t>
            </a:r>
            <a:endParaRPr lang="zh-CN" sz="900" dirty="0"/>
          </a:p>
        </p:txBody>
      </p:sp>
      <p:sp>
        <p:nvSpPr>
          <p:cNvPr id="10" name="Text 7"/>
          <p:cNvSpPr/>
          <p:nvPr/>
        </p:nvSpPr>
        <p:spPr>
          <a:xfrm>
            <a:off x="900931" y="1504876"/>
            <a:ext cx="7719492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老人凌晨从床上起身去卫生间</a:t>
            </a:r>
            <a:endParaRPr lang="zh-CN" sz="750" dirty="0"/>
          </a:p>
        </p:txBody>
      </p:sp>
      <p:sp>
        <p:nvSpPr>
          <p:cNvPr id="11" name="Shape 8"/>
          <p:cNvSpPr/>
          <p:nvPr/>
        </p:nvSpPr>
        <p:spPr>
          <a:xfrm>
            <a:off x="774129" y="2039689"/>
            <a:ext cx="100161" cy="450949"/>
          </a:xfrm>
          <a:prstGeom prst="roundRect">
            <a:avLst>
              <a:gd name="adj" fmla="val 420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73894" y="1973907"/>
            <a:ext cx="300633" cy="30063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9052" y="2049066"/>
            <a:ext cx="150316" cy="15031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051247" y="1989534"/>
            <a:ext cx="7569175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识别困难和风险</a:t>
            </a:r>
            <a:endParaRPr lang="zh-CN" sz="900" dirty="0"/>
          </a:p>
        </p:txBody>
      </p:sp>
      <p:sp>
        <p:nvSpPr>
          <p:cNvPr id="15" name="Text 11"/>
          <p:cNvSpPr/>
          <p:nvPr/>
        </p:nvSpPr>
        <p:spPr>
          <a:xfrm>
            <a:off x="1051247" y="2182937"/>
            <a:ext cx="7569175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下床无支撑、路径黑暗、返回时间异常</a:t>
            </a:r>
            <a:endParaRPr lang="zh-CN" sz="750" dirty="0"/>
          </a:p>
        </p:txBody>
      </p:sp>
      <p:sp>
        <p:nvSpPr>
          <p:cNvPr id="16" name="Shape 12"/>
          <p:cNvSpPr/>
          <p:nvPr/>
        </p:nvSpPr>
        <p:spPr>
          <a:xfrm>
            <a:off x="924446" y="2717750"/>
            <a:ext cx="100161" cy="450949"/>
          </a:xfrm>
          <a:prstGeom prst="roundRect">
            <a:avLst>
              <a:gd name="adj" fmla="val 420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824210" y="2651968"/>
            <a:ext cx="300633" cy="30063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9368" y="2727127"/>
            <a:ext cx="150316" cy="15031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201564" y="2667595"/>
            <a:ext cx="7418859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定义目标结果</a:t>
            </a:r>
            <a:endParaRPr lang="zh-CN" sz="900" dirty="0"/>
          </a:p>
        </p:txBody>
      </p:sp>
      <p:sp>
        <p:nvSpPr>
          <p:cNvPr id="20" name="Text 15"/>
          <p:cNvSpPr/>
          <p:nvPr/>
        </p:nvSpPr>
        <p:spPr>
          <a:xfrm>
            <a:off x="1201564" y="2860997"/>
            <a:ext cx="7418859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老人能够安全完成起夜，异常时被及时发现</a:t>
            </a:r>
            <a:endParaRPr lang="zh-CN" sz="750" dirty="0"/>
          </a:p>
        </p:txBody>
      </p:sp>
      <p:sp>
        <p:nvSpPr>
          <p:cNvPr id="21" name="Shape 16"/>
          <p:cNvSpPr/>
          <p:nvPr/>
        </p:nvSpPr>
        <p:spPr>
          <a:xfrm>
            <a:off x="1074837" y="3395811"/>
            <a:ext cx="100161" cy="450949"/>
          </a:xfrm>
          <a:prstGeom prst="roundRect">
            <a:avLst>
              <a:gd name="adj" fmla="val 420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974601" y="3330029"/>
            <a:ext cx="300633" cy="30063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9759" y="3405188"/>
            <a:ext cx="150316" cy="15031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351955" y="3345656"/>
            <a:ext cx="7268468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匹配产品与空间措施</a:t>
            </a:r>
            <a:endParaRPr lang="zh-CN" sz="900" dirty="0"/>
          </a:p>
        </p:txBody>
      </p:sp>
      <p:sp>
        <p:nvSpPr>
          <p:cNvPr id="25" name="Text 19"/>
          <p:cNvSpPr/>
          <p:nvPr/>
        </p:nvSpPr>
        <p:spPr>
          <a:xfrm>
            <a:off x="1351955" y="3539058"/>
            <a:ext cx="726846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床边扶手、离床检测、起夜灯、卫生间呼叫</a:t>
            </a:r>
            <a:endParaRPr lang="zh-CN" sz="750" dirty="0"/>
          </a:p>
        </p:txBody>
      </p:sp>
      <p:sp>
        <p:nvSpPr>
          <p:cNvPr id="26" name="Shape 20"/>
          <p:cNvSpPr/>
          <p:nvPr/>
        </p:nvSpPr>
        <p:spPr>
          <a:xfrm>
            <a:off x="924446" y="4073872"/>
            <a:ext cx="100161" cy="450949"/>
          </a:xfrm>
          <a:prstGeom prst="roundRect">
            <a:avLst>
              <a:gd name="adj" fmla="val 420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824210" y="4008090"/>
            <a:ext cx="300633" cy="30063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9368" y="4083248"/>
            <a:ext cx="150316" cy="150316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1201564" y="4023717"/>
            <a:ext cx="7418859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定义服务响应</a:t>
            </a:r>
            <a:endParaRPr lang="zh-CN" sz="900" dirty="0"/>
          </a:p>
        </p:txBody>
      </p:sp>
      <p:sp>
        <p:nvSpPr>
          <p:cNvPr id="30" name="Text 23"/>
          <p:cNvSpPr/>
          <p:nvPr/>
        </p:nvSpPr>
        <p:spPr>
          <a:xfrm>
            <a:off x="1201564" y="4217119"/>
            <a:ext cx="7418859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长时间未返回时通知家属或社区人员</a:t>
            </a:r>
            <a:endParaRPr lang="zh-CN" sz="750" dirty="0"/>
          </a:p>
        </p:txBody>
      </p:sp>
      <p:sp>
        <p:nvSpPr>
          <p:cNvPr id="31" name="Text 24"/>
          <p:cNvSpPr/>
          <p:nvPr/>
        </p:nvSpPr>
        <p:spPr>
          <a:xfrm>
            <a:off x="523577" y="4611216"/>
            <a:ext cx="8554045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输出成果：</a:t>
            </a:r>
            <a:pPr algn="l" indent="0" marL="0">
              <a:lnSpc>
                <a:spcPct val="118000"/>
              </a:lnSpc>
              <a:buNone/>
            </a:pPr>
            <a:r>
              <a:rPr lang="zh-CN" altLang="en-US" sz="7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场景—行为—风险—需求—产品—服务映射表</a:t>
            </a:r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，形成可执行的产品设计依据。</a:t>
            </a:r>
            <a:endParaRPr lang="zh-CN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674191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713408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系统框架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92533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完整适老化方案由三层共同构成</a:t>
            </a:r>
            <a:endParaRPr lang="zh-CN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9774" y="1506587"/>
            <a:ext cx="1335956" cy="74220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455664" y="1854324"/>
            <a:ext cx="184026" cy="2300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346624" y="1637481"/>
            <a:ext cx="51429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服务响应层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3346624" y="1908497"/>
            <a:ext cx="51429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家属、社区、上门服务、急救</a:t>
            </a:r>
            <a:endParaRPr lang="zh-CN" sz="1000" dirty="0"/>
          </a:p>
        </p:txBody>
      </p:sp>
      <p:sp>
        <p:nvSpPr>
          <p:cNvPr id="9" name="Shape 6"/>
          <p:cNvSpPr/>
          <p:nvPr/>
        </p:nvSpPr>
        <p:spPr>
          <a:xfrm>
            <a:off x="3248397" y="2259137"/>
            <a:ext cx="5339358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759" y="2281461"/>
            <a:ext cx="2671911" cy="74220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455664" y="2537520"/>
            <a:ext cx="184026" cy="2300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4014564" y="2412355"/>
            <a:ext cx="447496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智能产品层</a:t>
            </a:r>
            <a:endParaRPr lang="zh-CN" sz="1200" dirty="0"/>
          </a:p>
        </p:txBody>
      </p:sp>
      <p:sp>
        <p:nvSpPr>
          <p:cNvPr id="13" name="Text 9"/>
          <p:cNvSpPr/>
          <p:nvPr/>
        </p:nvSpPr>
        <p:spPr>
          <a:xfrm>
            <a:off x="4014564" y="2683371"/>
            <a:ext cx="447496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感知设备、自动照明、智能药盒、跌倒检测、呼叫终端、家庭网关</a:t>
            </a:r>
            <a:endParaRPr lang="zh-CN" sz="1000" dirty="0"/>
          </a:p>
        </p:txBody>
      </p:sp>
      <p:sp>
        <p:nvSpPr>
          <p:cNvPr id="14" name="Shape 10"/>
          <p:cNvSpPr/>
          <p:nvPr/>
        </p:nvSpPr>
        <p:spPr>
          <a:xfrm>
            <a:off x="3916338" y="3034010"/>
            <a:ext cx="4671417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18" y="3056334"/>
            <a:ext cx="4007867" cy="74220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455738" y="3312393"/>
            <a:ext cx="184026" cy="2300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4682579" y="3187229"/>
            <a:ext cx="38069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物理改造层</a:t>
            </a:r>
            <a:endParaRPr lang="zh-CN" sz="1200" dirty="0"/>
          </a:p>
        </p:txBody>
      </p:sp>
      <p:sp>
        <p:nvSpPr>
          <p:cNvPr id="18" name="Text 13"/>
          <p:cNvSpPr/>
          <p:nvPr/>
        </p:nvSpPr>
        <p:spPr>
          <a:xfrm>
            <a:off x="4682579" y="3458245"/>
            <a:ext cx="38069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扶手、防滑、消除高差、家具圆角、通道整理、照明基础</a:t>
            </a:r>
            <a:endParaRPr lang="zh-CN" sz="1000" dirty="0"/>
          </a:p>
        </p:txBody>
      </p:sp>
      <p:sp>
        <p:nvSpPr>
          <p:cNvPr id="19" name="Shape 14"/>
          <p:cNvSpPr/>
          <p:nvPr/>
        </p:nvSpPr>
        <p:spPr>
          <a:xfrm>
            <a:off x="523577" y="3945806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72" y="4132883"/>
            <a:ext cx="163637" cy="13089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49003" y="4109368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没有物理安全，智能系统只能不断报警；没有真人响应，报警也无法形成服务价值。三层缺一不可。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81000"/>
            <a:ext cx="709166" cy="158502"/>
          </a:xfrm>
          <a:prstGeom prst="roundRect">
            <a:avLst>
              <a:gd name="adj" fmla="val 22114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86160" y="412254"/>
            <a:ext cx="1041202" cy="95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物理改造｜扶手</a:t>
            </a:r>
            <a:endParaRPr lang="zh-CN" sz="650" dirty="0"/>
          </a:p>
        </p:txBody>
      </p:sp>
      <p:sp>
        <p:nvSpPr>
          <p:cNvPr id="4" name="Text 2"/>
          <p:cNvSpPr/>
          <p:nvPr/>
        </p:nvSpPr>
        <p:spPr>
          <a:xfrm>
            <a:off x="523577" y="572691"/>
            <a:ext cx="8096845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扶手设计：扶在哪里比安装多少更重要</a:t>
            </a:r>
            <a:endParaRPr lang="zh-CN" sz="1900" dirty="0"/>
          </a:p>
        </p:txBody>
      </p:sp>
      <p:sp>
        <p:nvSpPr>
          <p:cNvPr id="5" name="Text 3"/>
          <p:cNvSpPr/>
          <p:nvPr/>
        </p:nvSpPr>
        <p:spPr>
          <a:xfrm>
            <a:off x="523577" y="1087264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扶手需要服务于具体动作</a:t>
            </a:r>
            <a:endParaRPr lang="zh-CN" sz="950" dirty="0"/>
          </a:p>
        </p:txBody>
      </p:sp>
      <p:sp>
        <p:nvSpPr>
          <p:cNvPr id="6" name="Shape 4"/>
          <p:cNvSpPr/>
          <p:nvPr/>
        </p:nvSpPr>
        <p:spPr>
          <a:xfrm>
            <a:off x="523577" y="1334095"/>
            <a:ext cx="1918990" cy="371401"/>
          </a:xfrm>
          <a:prstGeom prst="roundRect">
            <a:avLst>
              <a:gd name="adj" fmla="val 117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2594" y="1443112"/>
            <a:ext cx="1700957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站立起身</a:t>
            </a:r>
            <a:endParaRPr lang="zh-CN" sz="950" dirty="0"/>
          </a:p>
        </p:txBody>
      </p:sp>
      <p:sp>
        <p:nvSpPr>
          <p:cNvPr id="8" name="Shape 6"/>
          <p:cNvSpPr/>
          <p:nvPr/>
        </p:nvSpPr>
        <p:spPr>
          <a:xfrm>
            <a:off x="2525688" y="1334095"/>
            <a:ext cx="1919064" cy="371401"/>
          </a:xfrm>
          <a:prstGeom prst="roundRect">
            <a:avLst>
              <a:gd name="adj" fmla="val 117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34704" y="1443112"/>
            <a:ext cx="1701031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转身坐下</a:t>
            </a:r>
            <a:endParaRPr lang="zh-CN" sz="950" dirty="0"/>
          </a:p>
        </p:txBody>
      </p:sp>
      <p:sp>
        <p:nvSpPr>
          <p:cNvPr id="10" name="Shape 8"/>
          <p:cNvSpPr/>
          <p:nvPr/>
        </p:nvSpPr>
        <p:spPr>
          <a:xfrm>
            <a:off x="523577" y="1788616"/>
            <a:ext cx="1918990" cy="371401"/>
          </a:xfrm>
          <a:prstGeom prst="roundRect">
            <a:avLst>
              <a:gd name="adj" fmla="val 117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2594" y="1897633"/>
            <a:ext cx="1700957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进入淋浴</a:t>
            </a:r>
            <a:endParaRPr lang="zh-CN" sz="950" dirty="0"/>
          </a:p>
        </p:txBody>
      </p:sp>
      <p:sp>
        <p:nvSpPr>
          <p:cNvPr id="12" name="Shape 10"/>
          <p:cNvSpPr/>
          <p:nvPr/>
        </p:nvSpPr>
        <p:spPr>
          <a:xfrm>
            <a:off x="2525688" y="1788616"/>
            <a:ext cx="1919064" cy="371401"/>
          </a:xfrm>
          <a:prstGeom prst="roundRect">
            <a:avLst>
              <a:gd name="adj" fmla="val 117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34704" y="1897633"/>
            <a:ext cx="1701031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上下床铺</a:t>
            </a:r>
            <a:endParaRPr lang="zh-CN" sz="950" dirty="0"/>
          </a:p>
        </p:txBody>
      </p:sp>
      <p:sp>
        <p:nvSpPr>
          <p:cNvPr id="14" name="Shape 12"/>
          <p:cNvSpPr/>
          <p:nvPr/>
        </p:nvSpPr>
        <p:spPr>
          <a:xfrm>
            <a:off x="523577" y="2243138"/>
            <a:ext cx="3921175" cy="371401"/>
          </a:xfrm>
          <a:prstGeom prst="roundRect">
            <a:avLst>
              <a:gd name="adj" fmla="val 117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2594" y="2352154"/>
            <a:ext cx="3703141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换鞋借力</a:t>
            </a:r>
            <a:endParaRPr lang="zh-CN" sz="950" dirty="0"/>
          </a:p>
        </p:txBody>
      </p:sp>
      <p:sp>
        <p:nvSpPr>
          <p:cNvPr id="16" name="Text 14"/>
          <p:cNvSpPr/>
          <p:nvPr/>
        </p:nvSpPr>
        <p:spPr>
          <a:xfrm>
            <a:off x="523577" y="2708002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常见类型</a:t>
            </a:r>
            <a:endParaRPr lang="zh-CN" sz="950" dirty="0"/>
          </a:p>
        </p:txBody>
      </p:sp>
      <p:sp>
        <p:nvSpPr>
          <p:cNvPr id="17" name="Text 15"/>
          <p:cNvSpPr/>
          <p:nvPr/>
        </p:nvSpPr>
        <p:spPr>
          <a:xfrm>
            <a:off x="523577" y="2944490"/>
            <a:ext cx="3921175" cy="3289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一字扶手、L形扶手、垂直扶手</a:t>
            </a:r>
            <a:endParaRPr lang="zh-CN" sz="800" dirty="0"/>
          </a:p>
          <a:p>
            <a:pPr algn="l" marL="162560" indent="-162560">
              <a:lnSpc>
                <a:spcPct val="120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上翻扶手、床边扶手、走廊连续扶手</a:t>
            </a:r>
            <a:endParaRPr lang="zh-CN" sz="800" dirty="0"/>
          </a:p>
        </p:txBody>
      </p:sp>
      <p:sp>
        <p:nvSpPr>
          <p:cNvPr id="18" name="Shape 16"/>
          <p:cNvSpPr/>
          <p:nvPr/>
        </p:nvSpPr>
        <p:spPr>
          <a:xfrm>
            <a:off x="4628852" y="1004143"/>
            <a:ext cx="4071491" cy="3758357"/>
          </a:xfrm>
          <a:prstGeom prst="roundRect">
            <a:avLst>
              <a:gd name="adj" fmla="val 199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4733106" y="1087264"/>
            <a:ext cx="3862983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设计检查六项</a:t>
            </a:r>
            <a:endParaRPr lang="zh-CN" sz="950" dirty="0"/>
          </a:p>
        </p:txBody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72248" y="1339304"/>
            <a:ext cx="156418" cy="156418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5072063" y="1334095"/>
            <a:ext cx="3524027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老人能否自然抓握</a:t>
            </a:r>
            <a:endParaRPr lang="zh-CN" sz="800" dirty="0"/>
          </a:p>
        </p:txBody>
      </p:sp>
      <p:pic>
        <p:nvPicPr>
          <p:cNvPr id="2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2248" y="1823665"/>
            <a:ext cx="156418" cy="156418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5072063" y="1818456"/>
            <a:ext cx="3524027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位置是否匹配动作</a:t>
            </a:r>
            <a:endParaRPr lang="zh-CN" sz="800" dirty="0"/>
          </a:p>
        </p:txBody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72248" y="2308027"/>
            <a:ext cx="156418" cy="156418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5072063" y="2302818"/>
            <a:ext cx="3524027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安装基层是否可靠</a:t>
            </a:r>
            <a:endParaRPr lang="zh-CN" sz="800" dirty="0"/>
          </a:p>
        </p:txBody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72248" y="2792388"/>
            <a:ext cx="156418" cy="156418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5072063" y="2787179"/>
            <a:ext cx="3524027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表面是否防滑</a:t>
            </a:r>
            <a:endParaRPr lang="zh-CN" sz="800" dirty="0"/>
          </a:p>
        </p:txBody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72248" y="3276749"/>
            <a:ext cx="156418" cy="156418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5072063" y="3271540"/>
            <a:ext cx="3524027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是否妨碍转身</a:t>
            </a:r>
            <a:endParaRPr lang="zh-CN" sz="800" dirty="0"/>
          </a:p>
        </p:txBody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72248" y="3761110"/>
            <a:ext cx="156418" cy="156418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5072063" y="3755901"/>
            <a:ext cx="3524027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视觉上是否容易识别</a:t>
            </a:r>
            <a:endParaRPr lang="zh-CN" sz="800" dirty="0"/>
          </a:p>
        </p:txBody>
      </p:sp>
      <p:sp>
        <p:nvSpPr>
          <p:cNvPr id="32" name="Shape 24"/>
          <p:cNvSpPr/>
          <p:nvPr/>
        </p:nvSpPr>
        <p:spPr>
          <a:xfrm>
            <a:off x="4733106" y="4167485"/>
            <a:ext cx="3862983" cy="501551"/>
          </a:xfrm>
          <a:prstGeom prst="roundRect">
            <a:avLst>
              <a:gd name="adj" fmla="val 8736"/>
            </a:avLst>
          </a:prstGeom>
          <a:solidFill>
            <a:srgbClr val="B6D6FC"/>
          </a:solidFill>
          <a:ln/>
        </p:spPr>
      </p:sp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37361" y="4311328"/>
            <a:ext cx="130373" cy="104254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5071988" y="4268316"/>
            <a:ext cx="3419847" cy="2998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具体直径、高度和承重数值应依据现场评估及现行标准确定，不作为固定教材参数。</a:t>
            </a:r>
            <a:endParaRPr lang="zh-CN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583406"/>
            <a:ext cx="889918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622622"/>
            <a:ext cx="119010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物理改造｜防滑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83455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防滑设计要从材料延伸到排水和维护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54669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防滑不能只依赖一块防滑垫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23577" y="1870100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需要同时检查地面材料、干湿区分离、排水坡向、积水位置、门槛高差、拖鞋类型、清洁方式和材料老化状态。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523577" y="241979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重点空间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523577" y="2759571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9234" y="2895228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淋浴区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2533352" y="2759571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69009" y="2895228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马桶区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523577" y="3354288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9234" y="3489945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厨房</a:t>
            </a:r>
            <a:endParaRPr lang="zh-CN" sz="1200" dirty="0"/>
          </a:p>
        </p:txBody>
      </p:sp>
      <p:sp>
        <p:nvSpPr>
          <p:cNvPr id="14" name="Shape 12"/>
          <p:cNvSpPr/>
          <p:nvPr/>
        </p:nvSpPr>
        <p:spPr>
          <a:xfrm>
            <a:off x="2533352" y="3354288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69009" y="3489945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阳台</a:t>
            </a:r>
            <a:endParaRPr lang="zh-CN" sz="1200" dirty="0"/>
          </a:p>
        </p:txBody>
      </p:sp>
      <p:sp>
        <p:nvSpPr>
          <p:cNvPr id="16" name="Shape 14"/>
          <p:cNvSpPr/>
          <p:nvPr/>
        </p:nvSpPr>
        <p:spPr>
          <a:xfrm>
            <a:off x="523577" y="3949005"/>
            <a:ext cx="3888730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9234" y="4084662"/>
            <a:ext cx="36174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入户玄关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4736455" y="154669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三角检查模型</a:t>
            </a:r>
            <a:endParaRPr lang="zh-CN" sz="1200" dirty="0"/>
          </a:p>
        </p:txBody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6455" y="1886471"/>
            <a:ext cx="3888730" cy="21704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264667"/>
            <a:ext cx="889918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1303883"/>
            <a:ext cx="119010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物理改造｜通道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51581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防撞、门槛和电线是最容易被忽视的风险</a:t>
            </a:r>
            <a:endParaRPr lang="zh-CN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097063"/>
            <a:ext cx="1502048" cy="92831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23577" y="3189015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防撞措施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523577" y="3460031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家具圆角、柔性防撞条、减少低矮突出物，避免透明家具边缘难以识别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46" y="2097063"/>
            <a:ext cx="1502048" cy="92831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77046" y="3189015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高差处理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3277046" y="3460031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取消不必要门槛、使用缓坡过渡、标识不可取消台阶，确保轮椅和助行器通过</a:t>
            </a:r>
            <a:endParaRPr lang="zh-CN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16" y="2097063"/>
            <a:ext cx="1502122" cy="92831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030516" y="3189015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电线整理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6030516" y="3460031"/>
            <a:ext cx="25899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避免电线穿过通道、使用固定走线槽、减少多插排串联，标注设备电源</a:t>
            </a:r>
            <a:endParaRPr lang="zh-CN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645244"/>
            <a:ext cx="1099319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684461"/>
            <a:ext cx="1399505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智能产品｜照明系统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89639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智能照明系统如何形成连续路径？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608534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感知入口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523577" y="1948309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9234" y="2083966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护理床离床检测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2533352" y="1948309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69009" y="2083966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床边红外/雷达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523577" y="2543026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2678683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门磁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2533352" y="2543026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69009" y="2678683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人体存在传感器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523577" y="3154114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系统要求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523577" y="3477518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渐亮而非瞬间强光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路径连续，避免暗区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避免宠物和窗帘频繁误触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保留实体开关，网关故障时灯具仍可单独操作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4736455" y="1608534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卧室—走廊—卫生间联动流程</a:t>
            </a:r>
            <a:endParaRPr lang="zh-CN" sz="1200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6455" y="1948309"/>
            <a:ext cx="3888730" cy="1749921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322224" y="2066151"/>
            <a:ext cx="680525" cy="98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坐起检测</a:t>
            </a:r>
            <a:endParaRPr lang="zh-CN" sz="600" dirty="0"/>
          </a:p>
        </p:txBody>
      </p:sp>
      <p:sp>
        <p:nvSpPr>
          <p:cNvPr id="19" name="Text 16"/>
          <p:cNvSpPr/>
          <p:nvPr/>
        </p:nvSpPr>
        <p:spPr>
          <a:xfrm>
            <a:off x="5322224" y="2194976"/>
            <a:ext cx="680525" cy="84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床边感应识别老人坐起</a:t>
            </a:r>
            <a:endParaRPr lang="zh-CN" sz="500" dirty="0"/>
          </a:p>
        </p:txBody>
      </p:sp>
      <p:sp>
        <p:nvSpPr>
          <p:cNvPr id="20" name="Text 17"/>
          <p:cNvSpPr/>
          <p:nvPr/>
        </p:nvSpPr>
        <p:spPr>
          <a:xfrm>
            <a:off x="5995271" y="3378591"/>
            <a:ext cx="684264" cy="98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床下低亮</a:t>
            </a:r>
            <a:endParaRPr lang="zh-CN" sz="600" dirty="0"/>
          </a:p>
        </p:txBody>
      </p:sp>
      <p:sp>
        <p:nvSpPr>
          <p:cNvPr id="21" name="Text 18"/>
          <p:cNvSpPr/>
          <p:nvPr/>
        </p:nvSpPr>
        <p:spPr>
          <a:xfrm>
            <a:off x="5995271" y="3507417"/>
            <a:ext cx="684264" cy="84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床下灯低亮提醒安全</a:t>
            </a:r>
            <a:endParaRPr lang="zh-CN" sz="500" dirty="0"/>
          </a:p>
        </p:txBody>
      </p:sp>
      <p:sp>
        <p:nvSpPr>
          <p:cNvPr id="22" name="Text 19"/>
          <p:cNvSpPr/>
          <p:nvPr/>
        </p:nvSpPr>
        <p:spPr>
          <a:xfrm>
            <a:off x="6660839" y="2053063"/>
            <a:ext cx="680525" cy="98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走廊渐亮</a:t>
            </a:r>
            <a:endParaRPr lang="zh-CN" sz="600" dirty="0"/>
          </a:p>
        </p:txBody>
      </p:sp>
      <p:sp>
        <p:nvSpPr>
          <p:cNvPr id="23" name="Text 20"/>
          <p:cNvSpPr/>
          <p:nvPr/>
        </p:nvSpPr>
        <p:spPr>
          <a:xfrm>
            <a:off x="6660839" y="2181889"/>
            <a:ext cx="680525" cy="84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下床后走廊灯平滑亮起</a:t>
            </a:r>
            <a:endParaRPr lang="zh-CN" sz="500" dirty="0"/>
          </a:p>
        </p:txBody>
      </p:sp>
      <p:sp>
        <p:nvSpPr>
          <p:cNvPr id="24" name="Text 21"/>
          <p:cNvSpPr/>
          <p:nvPr/>
        </p:nvSpPr>
        <p:spPr>
          <a:xfrm>
            <a:off x="7333885" y="3336584"/>
            <a:ext cx="680525" cy="98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卫浴任务灯</a:t>
            </a:r>
            <a:endParaRPr lang="zh-CN" sz="600" dirty="0"/>
          </a:p>
        </p:txBody>
      </p:sp>
      <p:sp>
        <p:nvSpPr>
          <p:cNvPr id="25" name="Text 22"/>
          <p:cNvSpPr/>
          <p:nvPr/>
        </p:nvSpPr>
        <p:spPr>
          <a:xfrm>
            <a:off x="7333885" y="3465410"/>
            <a:ext cx="680525" cy="1682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进入卫生间任务照明开启</a:t>
            </a:r>
            <a:endParaRPr lang="zh-CN" sz="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933971"/>
            <a:ext cx="1099319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973187"/>
            <a:ext cx="1399505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智能产品｜呼叫系统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18511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紧急呼叫系统由三个层次组成</a:t>
            </a:r>
            <a:endParaRPr lang="zh-CN" sz="2400" dirty="0"/>
          </a:p>
        </p:txBody>
      </p:sp>
      <p:sp>
        <p:nvSpPr>
          <p:cNvPr id="5" name="Shape 3"/>
          <p:cNvSpPr/>
          <p:nvPr/>
        </p:nvSpPr>
        <p:spPr>
          <a:xfrm>
            <a:off x="523577" y="1766367"/>
            <a:ext cx="2611636" cy="1772394"/>
          </a:xfrm>
          <a:prstGeom prst="roundRect">
            <a:avLst>
              <a:gd name="adj" fmla="val 310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9234" y="1902023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终端层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173039"/>
            <a:ext cx="2340322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床头按键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卫生间拉绳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腕带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语音设备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跌倒检测终端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3266108" y="1766367"/>
            <a:ext cx="2611710" cy="1772394"/>
          </a:xfrm>
          <a:prstGeom prst="roundRect">
            <a:avLst>
              <a:gd name="adj" fmla="val 310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01764" y="1902023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传输层</a:t>
            </a:r>
            <a:endParaRPr lang="zh-CN" sz="1200" dirty="0"/>
          </a:p>
        </p:txBody>
      </p:sp>
      <p:sp>
        <p:nvSpPr>
          <p:cNvPr id="10" name="Text 8"/>
          <p:cNvSpPr/>
          <p:nvPr/>
        </p:nvSpPr>
        <p:spPr>
          <a:xfrm>
            <a:off x="3401764" y="2173039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家庭局域连接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移动通信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有线网络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备用通信链路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6008712" y="1766367"/>
            <a:ext cx="2611710" cy="1772394"/>
          </a:xfrm>
          <a:prstGeom prst="roundRect">
            <a:avLst>
              <a:gd name="adj" fmla="val 310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44369" y="1902023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响应层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6144369" y="2173039"/>
            <a:ext cx="234039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社区服务端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平台值守端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上门人员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急救资源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523577" y="3686026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873103"/>
            <a:ext cx="163637" cy="130894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949003" y="3849588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系统设计重点：老人身份明确、呼叫位置明确、告警级别明确、接收责任明确、处置结果可追踪。</a:t>
            </a:r>
            <a:endParaRPr lang="zh-CN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59941"/>
            <a:ext cx="287759" cy="99343"/>
          </a:xfrm>
          <a:prstGeom prst="roundRect">
            <a:avLst>
              <a:gd name="adj" fmla="val 22139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62794" y="379512"/>
            <a:ext cx="666527" cy="60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知识全景</a:t>
            </a:r>
            <a:endParaRPr lang="zh-CN" sz="400" dirty="0"/>
          </a:p>
        </p:txBody>
      </p:sp>
      <p:sp>
        <p:nvSpPr>
          <p:cNvPr id="4" name="Text 2"/>
          <p:cNvSpPr/>
          <p:nvPr/>
        </p:nvSpPr>
        <p:spPr>
          <a:xfrm>
            <a:off x="523577" y="472306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一张知识地图看懂居家养老产品生态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713854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本次知识学习沿着一条完整链路展开，从居家社区养老模式出发，经由老人生活场景与真实需求，穿越物理适老化改造与智能产品配置，最终抵达家庭养老床位系统、产品家族矩阵与社区服务连接。</a:t>
            </a:r>
            <a:endParaRPr lang="zh-CN" sz="5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29196"/>
            <a:ext cx="6553200" cy="36576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23577" y="4523556"/>
            <a:ext cx="2677120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3750" y="4593729"/>
            <a:ext cx="253677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产品不孤立</a:t>
            </a:r>
            <a:endParaRPr lang="zh-CN" sz="600" dirty="0"/>
          </a:p>
        </p:txBody>
      </p:sp>
      <p:sp>
        <p:nvSpPr>
          <p:cNvPr id="9" name="Text 6"/>
          <p:cNvSpPr/>
          <p:nvPr/>
        </p:nvSpPr>
        <p:spPr>
          <a:xfrm>
            <a:off x="593750" y="4709517"/>
            <a:ext cx="253677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每件产品都是生态中的一个节点</a:t>
            </a:r>
            <a:endParaRPr lang="zh-CN" sz="500" dirty="0"/>
          </a:p>
        </p:txBody>
      </p:sp>
      <p:sp>
        <p:nvSpPr>
          <p:cNvPr id="10" name="Shape 7"/>
          <p:cNvSpPr/>
          <p:nvPr/>
        </p:nvSpPr>
        <p:spPr>
          <a:xfrm>
            <a:off x="3233365" y="4523556"/>
            <a:ext cx="2677195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303538" y="4593729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家庭不封闭</a:t>
            </a:r>
            <a:endParaRPr lang="zh-CN" sz="600" dirty="0"/>
          </a:p>
        </p:txBody>
      </p:sp>
      <p:sp>
        <p:nvSpPr>
          <p:cNvPr id="12" name="Text 9"/>
          <p:cNvSpPr/>
          <p:nvPr/>
        </p:nvSpPr>
        <p:spPr>
          <a:xfrm>
            <a:off x="3303538" y="4709517"/>
            <a:ext cx="25368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设备最终必须接入真实服务</a:t>
            </a:r>
            <a:endParaRPr lang="zh-CN" sz="500" dirty="0"/>
          </a:p>
        </p:txBody>
      </p:sp>
      <p:sp>
        <p:nvSpPr>
          <p:cNvPr id="13" name="Shape 10"/>
          <p:cNvSpPr/>
          <p:nvPr/>
        </p:nvSpPr>
        <p:spPr>
          <a:xfrm>
            <a:off x="5943228" y="4523556"/>
            <a:ext cx="2677195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013400" y="4593729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数据非目的</a:t>
            </a:r>
            <a:endParaRPr lang="zh-CN" sz="600" dirty="0"/>
          </a:p>
        </p:txBody>
      </p:sp>
      <p:sp>
        <p:nvSpPr>
          <p:cNvPr id="15" name="Text 12"/>
          <p:cNvSpPr/>
          <p:nvPr/>
        </p:nvSpPr>
        <p:spPr>
          <a:xfrm>
            <a:off x="6013400" y="4709517"/>
            <a:ext cx="25368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检测之后必须有人响应</a:t>
            </a:r>
            <a:endParaRPr lang="zh-CN" sz="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4554"/>
            <a:ext cx="944017" cy="170855"/>
          </a:xfrm>
          <a:prstGeom prst="roundRect">
            <a:avLst>
              <a:gd name="adj" fmla="val 22124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91071" y="398264"/>
            <a:ext cx="1266230" cy="1034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智能产品｜呼叫布点</a:t>
            </a:r>
            <a:endParaRPr lang="zh-CN" sz="700" dirty="0"/>
          </a:p>
        </p:txBody>
      </p:sp>
      <p:sp>
        <p:nvSpPr>
          <p:cNvPr id="4" name="Text 2"/>
          <p:cNvSpPr/>
          <p:nvPr/>
        </p:nvSpPr>
        <p:spPr>
          <a:xfrm>
            <a:off x="523577" y="574030"/>
            <a:ext cx="8096845" cy="330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呼叫终端布点需要覆盖"倒地后的可达性"</a:t>
            </a:r>
            <a:endParaRPr lang="zh-CN" sz="2050" dirty="0"/>
          </a:p>
        </p:txBody>
      </p:sp>
      <p:sp>
        <p:nvSpPr>
          <p:cNvPr id="5" name="Shape 3"/>
          <p:cNvSpPr/>
          <p:nvPr/>
        </p:nvSpPr>
        <p:spPr>
          <a:xfrm>
            <a:off x="442540" y="1049834"/>
            <a:ext cx="4073277" cy="3729112"/>
          </a:xfrm>
          <a:prstGeom prst="roundRect">
            <a:avLst>
              <a:gd name="adj" fmla="val 2172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54980" y="1146497"/>
            <a:ext cx="3848398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重点布点位置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554980" y="1420639"/>
            <a:ext cx="1875830" cy="399827"/>
          </a:xfrm>
          <a:prstGeom prst="roundRect">
            <a:avLst>
              <a:gd name="adj" fmla="val 1181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72182" y="1537841"/>
            <a:ext cx="1641425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卧室床头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2527474" y="1420639"/>
            <a:ext cx="1875904" cy="399827"/>
          </a:xfrm>
          <a:prstGeom prst="roundRect">
            <a:avLst>
              <a:gd name="adj" fmla="val 1181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44676" y="1537841"/>
            <a:ext cx="1641500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卫生间马桶侧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554980" y="1917129"/>
            <a:ext cx="1875830" cy="399827"/>
          </a:xfrm>
          <a:prstGeom prst="roundRect">
            <a:avLst>
              <a:gd name="adj" fmla="val 1181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72182" y="2034332"/>
            <a:ext cx="1641425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淋浴区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2527474" y="1917129"/>
            <a:ext cx="1875904" cy="399827"/>
          </a:xfrm>
          <a:prstGeom prst="roundRect">
            <a:avLst>
              <a:gd name="adj" fmla="val 1181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44676" y="2034332"/>
            <a:ext cx="1641500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客厅常坐位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554980" y="2413620"/>
            <a:ext cx="1875830" cy="399827"/>
          </a:xfrm>
          <a:prstGeom prst="roundRect">
            <a:avLst>
              <a:gd name="adj" fmla="val 1181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72182" y="2530822"/>
            <a:ext cx="1641425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厨房操作区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2527474" y="2413620"/>
            <a:ext cx="1875904" cy="399827"/>
          </a:xfrm>
          <a:prstGeom prst="roundRect">
            <a:avLst>
              <a:gd name="adj" fmla="val 1181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644676" y="2530822"/>
            <a:ext cx="1641500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玄关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4713982" y="1146497"/>
            <a:ext cx="391120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四种姿态触达测试</a:t>
            </a:r>
            <a:endParaRPr lang="zh-CN" sz="1000" dirty="0"/>
          </a:p>
        </p:txBody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3982" y="1420639"/>
            <a:ext cx="3911203" cy="2182937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4713982" y="3712294"/>
            <a:ext cx="391120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冗余设计原则</a:t>
            </a:r>
            <a:endParaRPr lang="zh-CN" sz="1000" dirty="0"/>
          </a:p>
        </p:txBody>
      </p:sp>
      <p:sp>
        <p:nvSpPr>
          <p:cNvPr id="22" name="Text 19"/>
          <p:cNvSpPr/>
          <p:nvPr/>
        </p:nvSpPr>
        <p:spPr>
          <a:xfrm>
            <a:off x="4713982" y="3974381"/>
            <a:ext cx="3911203" cy="7707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实体按钮＋拉绳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家庭网络＋移动通信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市电＋备用电池</a:t>
            </a:r>
            <a:endParaRPr lang="zh-CN" sz="850" dirty="0"/>
          </a:p>
          <a:p>
            <a:pPr algn="l" marL="172720" indent="-172720">
              <a:lnSpc>
                <a:spcPct val="124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自动检测＋人工呼叫</a:t>
            </a:r>
            <a:endParaRPr lang="zh-CN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560263"/>
            <a:ext cx="785217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599480"/>
            <a:ext cx="108540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家庭养老床位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81141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什么是家庭养老床位？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39265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家庭养老床位不是在家中放一张护理床，而是将部分专业照护能力延伸到老人家庭，形成可记录、可响应、可管理的综合照护系统。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523577" y="2059930"/>
            <a:ext cx="25006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老人能力评估</a:t>
            </a:r>
            <a:endParaRPr lang="zh-CN" sz="12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55082" y="1749326"/>
            <a:ext cx="2833836" cy="2833836"/>
          </a:xfrm>
          <a:prstGeom prst="rect">
            <a:avLst/>
          </a:prstGeom>
        </p:spPr>
      </p:pic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8101" y="2209354"/>
            <a:ext cx="195858" cy="19585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19812" y="2059930"/>
            <a:ext cx="25006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家庭环境改造</a:t>
            </a:r>
            <a:endParaRPr lang="zh-CN" sz="12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082" y="1749326"/>
            <a:ext cx="2833836" cy="2833836"/>
          </a:xfrm>
          <a:prstGeom prst="rect">
            <a:avLst/>
          </a:prstGeom>
        </p:spPr>
      </p:pic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9966" y="2209354"/>
            <a:ext cx="195858" cy="19585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50707" y="3069952"/>
            <a:ext cx="23697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护理床与照护家具</a:t>
            </a:r>
            <a:endParaRPr lang="zh-CN" sz="12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5082" y="1749326"/>
            <a:ext cx="2833836" cy="2833836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65862" y="3068315"/>
            <a:ext cx="195858" cy="19585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119812" y="4079974"/>
            <a:ext cx="25006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安全与健康监测</a:t>
            </a:r>
            <a:endParaRPr lang="zh-CN" sz="1200" dirty="0"/>
          </a:p>
        </p:txBody>
      </p:sp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55082" y="1749326"/>
            <a:ext cx="2833836" cy="2833836"/>
          </a:xfrm>
          <a:prstGeom prst="rect">
            <a:avLst/>
          </a:prstGeom>
        </p:spPr>
      </p:pic>
      <p:pic>
        <p:nvPicPr>
          <p:cNvPr id="17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69966" y="3927202"/>
            <a:ext cx="195858" cy="195858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523577" y="4079974"/>
            <a:ext cx="25006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远程服务平台</a:t>
            </a:r>
            <a:endParaRPr lang="zh-CN" sz="1200" dirty="0"/>
          </a:p>
        </p:txBody>
      </p:sp>
      <p:pic>
        <p:nvPicPr>
          <p:cNvPr id="19" name="Image 8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55082" y="1749326"/>
            <a:ext cx="2833836" cy="2833836"/>
          </a:xfrm>
          <a:prstGeom prst="rect">
            <a:avLst/>
          </a:prstGeom>
        </p:spPr>
      </p:pic>
      <p:pic>
        <p:nvPicPr>
          <p:cNvPr id="20" name="Image 9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978101" y="3927202"/>
            <a:ext cx="195858" cy="195858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523577" y="3069952"/>
            <a:ext cx="23697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上门照护与定期回访</a:t>
            </a:r>
            <a:endParaRPr lang="zh-CN" sz="1200" dirty="0"/>
          </a:p>
        </p:txBody>
      </p:sp>
      <p:pic>
        <p:nvPicPr>
          <p:cNvPr id="22" name="Image 10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55082" y="1749326"/>
            <a:ext cx="2833836" cy="2833836"/>
          </a:xfrm>
          <a:prstGeom prst="rect">
            <a:avLst/>
          </a:prstGeom>
        </p:spPr>
      </p:pic>
      <p:pic>
        <p:nvPicPr>
          <p:cNvPr id="23" name="Image 11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82206" y="3068315"/>
            <a:ext cx="195858" cy="19585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99604"/>
            <a:ext cx="1030560" cy="186333"/>
          </a:xfrm>
          <a:prstGeom prst="roundRect">
            <a:avLst>
              <a:gd name="adj" fmla="val 22131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97173" y="436364"/>
            <a:ext cx="1340569" cy="112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家庭养老床位｜架构</a:t>
            </a:r>
            <a:endParaRPr lang="zh-CN" sz="750" dirty="0"/>
          </a:p>
        </p:txBody>
      </p:sp>
      <p:sp>
        <p:nvSpPr>
          <p:cNvPr id="4" name="Text 2"/>
          <p:cNvSpPr/>
          <p:nvPr/>
        </p:nvSpPr>
        <p:spPr>
          <a:xfrm>
            <a:off x="523577" y="631924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"一床一网一平台"是家庭养老床位的系统骨架</a:t>
            </a:r>
            <a:endParaRPr lang="zh-CN" sz="22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65473"/>
            <a:ext cx="2698924" cy="49091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6286" y="1771427"/>
            <a:ext cx="245350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一床</a:t>
            </a:r>
            <a:endParaRPr lang="zh-CN" sz="1100" dirty="0"/>
          </a:p>
        </p:txBody>
      </p:sp>
      <p:sp>
        <p:nvSpPr>
          <p:cNvPr id="7" name="Text 4"/>
          <p:cNvSpPr/>
          <p:nvPr/>
        </p:nvSpPr>
        <p:spPr>
          <a:xfrm>
            <a:off x="646286" y="2020863"/>
            <a:ext cx="2453506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承载休息、起坐、体位调节和部分无感监测，是照护入口</a:t>
            </a:r>
            <a:endParaRPr lang="zh-CN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501" y="1165473"/>
            <a:ext cx="2698924" cy="49091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345210" y="1771427"/>
            <a:ext cx="245350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一网</a:t>
            </a:r>
            <a:endParaRPr lang="zh-CN" sz="1100" dirty="0"/>
          </a:p>
        </p:txBody>
      </p:sp>
      <p:sp>
        <p:nvSpPr>
          <p:cNvPr id="10" name="Text 6"/>
          <p:cNvSpPr/>
          <p:nvPr/>
        </p:nvSpPr>
        <p:spPr>
          <a:xfrm>
            <a:off x="3345210" y="2020863"/>
            <a:ext cx="2453506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连接护理床、照明、药盒、呼叫和环境传感器，是设备协同中心</a:t>
            </a:r>
            <a:endParaRPr lang="zh-CN" sz="9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425" y="1165473"/>
            <a:ext cx="2698924" cy="49091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044133" y="1771427"/>
            <a:ext cx="245350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一平台</a:t>
            </a:r>
            <a:endParaRPr lang="zh-CN" sz="1100" dirty="0"/>
          </a:p>
        </p:txBody>
      </p:sp>
      <p:sp>
        <p:nvSpPr>
          <p:cNvPr id="13" name="Text 8"/>
          <p:cNvSpPr/>
          <p:nvPr/>
        </p:nvSpPr>
        <p:spPr>
          <a:xfrm>
            <a:off x="6044133" y="2020863"/>
            <a:ext cx="2453506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管理老人档案、设备状态、告警、服务工单和长期记录，是服务调度中心</a:t>
            </a:r>
            <a:endParaRPr lang="zh-CN" sz="950" dirty="0"/>
          </a:p>
        </p:txBody>
      </p:sp>
      <p:sp>
        <p:nvSpPr>
          <p:cNvPr id="14" name="Text 9"/>
          <p:cNvSpPr/>
          <p:nvPr/>
        </p:nvSpPr>
        <p:spPr>
          <a:xfrm>
            <a:off x="523577" y="2768278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外部连接五端</a:t>
            </a:r>
            <a:endParaRPr lang="zh-CN" sz="1100" dirty="0"/>
          </a:p>
        </p:txBody>
      </p:sp>
      <p:sp>
        <p:nvSpPr>
          <p:cNvPr id="15" name="Shape 10"/>
          <p:cNvSpPr/>
          <p:nvPr/>
        </p:nvSpPr>
        <p:spPr>
          <a:xfrm>
            <a:off x="523577" y="3078138"/>
            <a:ext cx="1891829" cy="435397"/>
          </a:xfrm>
          <a:prstGeom prst="roundRect">
            <a:avLst>
              <a:gd name="adj" fmla="val 1183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651049" y="3205609"/>
            <a:ext cx="16368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老人端</a:t>
            </a:r>
            <a:endParaRPr lang="zh-CN" sz="1100" dirty="0"/>
          </a:p>
        </p:txBody>
      </p:sp>
      <p:sp>
        <p:nvSpPr>
          <p:cNvPr id="17" name="Shape 12"/>
          <p:cNvSpPr/>
          <p:nvPr/>
        </p:nvSpPr>
        <p:spPr>
          <a:xfrm>
            <a:off x="2530450" y="3078138"/>
            <a:ext cx="1891829" cy="435397"/>
          </a:xfrm>
          <a:prstGeom prst="roundRect">
            <a:avLst>
              <a:gd name="adj" fmla="val 1183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2657921" y="3205609"/>
            <a:ext cx="16368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家属端</a:t>
            </a:r>
            <a:endParaRPr lang="zh-CN" sz="1100" dirty="0"/>
          </a:p>
        </p:txBody>
      </p:sp>
      <p:sp>
        <p:nvSpPr>
          <p:cNvPr id="19" name="Shape 14"/>
          <p:cNvSpPr/>
          <p:nvPr/>
        </p:nvSpPr>
        <p:spPr>
          <a:xfrm>
            <a:off x="523577" y="3628579"/>
            <a:ext cx="1891829" cy="435397"/>
          </a:xfrm>
          <a:prstGeom prst="roundRect">
            <a:avLst>
              <a:gd name="adj" fmla="val 1183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651049" y="3756050"/>
            <a:ext cx="16368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社区端</a:t>
            </a:r>
            <a:endParaRPr lang="zh-CN" sz="1100" dirty="0"/>
          </a:p>
        </p:txBody>
      </p:sp>
      <p:sp>
        <p:nvSpPr>
          <p:cNvPr id="21" name="Shape 16"/>
          <p:cNvSpPr/>
          <p:nvPr/>
        </p:nvSpPr>
        <p:spPr>
          <a:xfrm>
            <a:off x="2530450" y="3628579"/>
            <a:ext cx="1891829" cy="435397"/>
          </a:xfrm>
          <a:prstGeom prst="roundRect">
            <a:avLst>
              <a:gd name="adj" fmla="val 1183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2657921" y="3756050"/>
            <a:ext cx="16368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服务人员端</a:t>
            </a:r>
            <a:endParaRPr lang="zh-CN" sz="1100" dirty="0"/>
          </a:p>
        </p:txBody>
      </p:sp>
      <p:sp>
        <p:nvSpPr>
          <p:cNvPr id="23" name="Shape 18"/>
          <p:cNvSpPr/>
          <p:nvPr/>
        </p:nvSpPr>
        <p:spPr>
          <a:xfrm>
            <a:off x="523577" y="4179019"/>
            <a:ext cx="3898702" cy="435397"/>
          </a:xfrm>
          <a:prstGeom prst="roundRect">
            <a:avLst>
              <a:gd name="adj" fmla="val 1183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651049" y="4306491"/>
            <a:ext cx="3643759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管理端</a:t>
            </a:r>
            <a:endParaRPr lang="zh-CN" sz="1100" dirty="0"/>
          </a:p>
        </p:txBody>
      </p:sp>
      <p:sp>
        <p:nvSpPr>
          <p:cNvPr id="25" name="Text 20"/>
          <p:cNvSpPr/>
          <p:nvPr/>
        </p:nvSpPr>
        <p:spPr>
          <a:xfrm>
            <a:off x="4910510" y="2886149"/>
            <a:ext cx="3714676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床位成为居家照护入口；网关成为设备协同中心；平台成为服务调度中心。三者缺一不可，共同构成完整系统骨架。</a:t>
            </a:r>
            <a:endParaRPr lang="zh-CN" sz="950" dirty="0"/>
          </a:p>
        </p:txBody>
      </p:sp>
      <p:sp>
        <p:nvSpPr>
          <p:cNvPr id="26" name="Shape 21"/>
          <p:cNvSpPr/>
          <p:nvPr/>
        </p:nvSpPr>
        <p:spPr>
          <a:xfrm>
            <a:off x="4726484" y="2782639"/>
            <a:ext cx="14288" cy="587276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6192"/>
            <a:ext cx="865212" cy="142949"/>
          </a:xfrm>
          <a:prstGeom prst="roundRect">
            <a:avLst>
              <a:gd name="adj" fmla="val 22116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79983" y="394395"/>
            <a:ext cx="1209601" cy="86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核心产品｜护理床结构</a:t>
            </a:r>
            <a:endParaRPr lang="zh-CN" sz="550" dirty="0"/>
          </a:p>
        </p:txBody>
      </p:sp>
      <p:sp>
        <p:nvSpPr>
          <p:cNvPr id="4" name="Text 2"/>
          <p:cNvSpPr/>
          <p:nvPr/>
        </p:nvSpPr>
        <p:spPr>
          <a:xfrm>
            <a:off x="523577" y="536153"/>
            <a:ext cx="8096845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智能护理床由哪些结构组成？</a:t>
            </a:r>
            <a:endParaRPr lang="zh-CN" sz="17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14251"/>
            <a:ext cx="6553200" cy="3657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23577" y="4647902"/>
            <a:ext cx="855404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五大系统协同工作，使护理床不仅是休息家具，更成为居家照护的智能入口。各系统的具体参数以产品说明书和检测资料为准。</a:t>
            </a:r>
            <a:endParaRPr lang="zh-CN" sz="7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73038"/>
            <a:ext cx="1072381" cy="177105"/>
          </a:xfrm>
          <a:prstGeom prst="roundRect">
            <a:avLst>
              <a:gd name="adj" fmla="val 22120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93527" y="408012"/>
            <a:ext cx="1389683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核心产品｜护理床选型</a:t>
            </a:r>
            <a:endParaRPr lang="zh-CN" sz="700" dirty="0"/>
          </a:p>
        </p:txBody>
      </p:sp>
      <p:sp>
        <p:nvSpPr>
          <p:cNvPr id="4" name="Text 2"/>
          <p:cNvSpPr/>
          <p:nvPr/>
        </p:nvSpPr>
        <p:spPr>
          <a:xfrm>
            <a:off x="523577" y="591666"/>
            <a:ext cx="8096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护理床选型首先看安全，不是看功能数量</a:t>
            </a:r>
            <a:endParaRPr lang="zh-CN" sz="2150" dirty="0"/>
          </a:p>
        </p:txBody>
      </p:sp>
      <p:sp>
        <p:nvSpPr>
          <p:cNvPr id="5" name="Text 3"/>
          <p:cNvSpPr/>
          <p:nvPr/>
        </p:nvSpPr>
        <p:spPr>
          <a:xfrm>
            <a:off x="523577" y="1194122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选型安全检查清单</a:t>
            </a:r>
            <a:endParaRPr lang="zh-CN" sz="10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7258" y="1488021"/>
            <a:ext cx="174873" cy="17487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02419" y="1482254"/>
            <a:ext cx="352737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床体是否稳定，额定承载是否满足使用者</a:t>
            </a:r>
            <a:endParaRPr lang="zh-CN" sz="9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258" y="2051186"/>
            <a:ext cx="174873" cy="17487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02419" y="2045419"/>
            <a:ext cx="352737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升降过程中是否存在夹伤风险</a:t>
            </a:r>
            <a:endParaRPr lang="zh-CN" sz="9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7258" y="2614352"/>
            <a:ext cx="174873" cy="1748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02419" y="2608585"/>
            <a:ext cx="352737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护栏是否便于老人上下床</a:t>
            </a:r>
            <a:endParaRPr lang="zh-CN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7258" y="3177518"/>
            <a:ext cx="174873" cy="17487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02419" y="3171751"/>
            <a:ext cx="352737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脚轮锁定是否可靠</a:t>
            </a:r>
            <a:endParaRPr lang="zh-CN" sz="9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7258" y="3740683"/>
            <a:ext cx="174873" cy="174873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02419" y="3734916"/>
            <a:ext cx="352737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断电后能否安全处理</a:t>
            </a:r>
            <a:endParaRPr lang="zh-CN" sz="900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7258" y="4303849"/>
            <a:ext cx="174873" cy="174873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902419" y="4298082"/>
            <a:ext cx="352737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维修和零部件是否可持续供应</a:t>
            </a:r>
            <a:endParaRPr lang="zh-CN" sz="900" dirty="0"/>
          </a:p>
        </p:txBody>
      </p:sp>
      <p:sp>
        <p:nvSpPr>
          <p:cNvPr id="18" name="Shape 10"/>
          <p:cNvSpPr/>
          <p:nvPr/>
        </p:nvSpPr>
        <p:spPr>
          <a:xfrm>
            <a:off x="4635029" y="1090315"/>
            <a:ext cx="4074096" cy="3680073"/>
          </a:xfrm>
          <a:prstGeom prst="roundRect">
            <a:avLst>
              <a:gd name="adj" fmla="val 2281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9" name="Text 11"/>
          <p:cNvSpPr/>
          <p:nvPr/>
        </p:nvSpPr>
        <p:spPr>
          <a:xfrm>
            <a:off x="4751561" y="1194122"/>
            <a:ext cx="3841031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场景匹配选型</a:t>
            </a:r>
            <a:endParaRPr lang="zh-CN" sz="1050" dirty="0"/>
          </a:p>
        </p:txBody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51561" y="1482254"/>
            <a:ext cx="1868612" cy="713184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4939531" y="1613074"/>
            <a:ext cx="1549822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自理老人</a:t>
            </a:r>
            <a:endParaRPr lang="zh-CN" sz="1050" dirty="0"/>
          </a:p>
        </p:txBody>
      </p:sp>
      <p:sp>
        <p:nvSpPr>
          <p:cNvPr id="22" name="Text 13"/>
          <p:cNvSpPr/>
          <p:nvPr/>
        </p:nvSpPr>
        <p:spPr>
          <a:xfrm>
            <a:off x="4939531" y="1888257"/>
            <a:ext cx="1549822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更关注上下床便利</a:t>
            </a:r>
            <a:endParaRPr lang="zh-CN" sz="900" dirty="0"/>
          </a:p>
        </p:txBody>
      </p:sp>
      <p:pic>
        <p:nvPicPr>
          <p:cNvPr id="23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723980" y="1482254"/>
            <a:ext cx="1868612" cy="713184"/>
          </a:xfrm>
          <a:prstGeom prst="rect">
            <a:avLst/>
          </a:prstGeom>
        </p:spPr>
      </p:pic>
      <p:sp>
        <p:nvSpPr>
          <p:cNvPr id="24" name="Text 14"/>
          <p:cNvSpPr/>
          <p:nvPr/>
        </p:nvSpPr>
        <p:spPr>
          <a:xfrm>
            <a:off x="6911950" y="1613074"/>
            <a:ext cx="1549822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半失能老人</a:t>
            </a:r>
            <a:endParaRPr lang="zh-CN" sz="1050" dirty="0"/>
          </a:p>
        </p:txBody>
      </p:sp>
      <p:sp>
        <p:nvSpPr>
          <p:cNvPr id="25" name="Text 15"/>
          <p:cNvSpPr/>
          <p:nvPr/>
        </p:nvSpPr>
        <p:spPr>
          <a:xfrm>
            <a:off x="6911950" y="1888257"/>
            <a:ext cx="1549822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更关注体位调节</a:t>
            </a:r>
            <a:endParaRPr lang="zh-CN" sz="900" dirty="0"/>
          </a:p>
        </p:txBody>
      </p:sp>
      <p:pic>
        <p:nvPicPr>
          <p:cNvPr id="26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51561" y="2299246"/>
            <a:ext cx="1868612" cy="713184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4939531" y="2430066"/>
            <a:ext cx="1549822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失能老人</a:t>
            </a:r>
            <a:endParaRPr lang="zh-CN" sz="1050" dirty="0"/>
          </a:p>
        </p:txBody>
      </p:sp>
      <p:sp>
        <p:nvSpPr>
          <p:cNvPr id="28" name="Text 17"/>
          <p:cNvSpPr/>
          <p:nvPr/>
        </p:nvSpPr>
        <p:spPr>
          <a:xfrm>
            <a:off x="4939531" y="2705249"/>
            <a:ext cx="1549822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更关注护理操作和压疮预防</a:t>
            </a:r>
            <a:endParaRPr lang="zh-CN" sz="900" dirty="0"/>
          </a:p>
        </p:txBody>
      </p:sp>
      <p:pic>
        <p:nvPicPr>
          <p:cNvPr id="29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723980" y="2299246"/>
            <a:ext cx="1868612" cy="713184"/>
          </a:xfrm>
          <a:prstGeom prst="rect">
            <a:avLst/>
          </a:prstGeom>
        </p:spPr>
      </p:pic>
      <p:sp>
        <p:nvSpPr>
          <p:cNvPr id="30" name="Text 18"/>
          <p:cNvSpPr/>
          <p:nvPr/>
        </p:nvSpPr>
        <p:spPr>
          <a:xfrm>
            <a:off x="6911950" y="2430066"/>
            <a:ext cx="1549822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家庭照护者</a:t>
            </a:r>
            <a:endParaRPr lang="zh-CN" sz="1050" dirty="0"/>
          </a:p>
        </p:txBody>
      </p:sp>
      <p:sp>
        <p:nvSpPr>
          <p:cNvPr id="31" name="Text 19"/>
          <p:cNvSpPr/>
          <p:nvPr/>
        </p:nvSpPr>
        <p:spPr>
          <a:xfrm>
            <a:off x="6911950" y="2705249"/>
            <a:ext cx="1549822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还需考虑护理劳动强度</a:t>
            </a:r>
            <a:endParaRPr lang="zh-CN" sz="900" dirty="0"/>
          </a:p>
        </p:txBody>
      </p:sp>
      <p:sp>
        <p:nvSpPr>
          <p:cNvPr id="32" name="Shape 20"/>
          <p:cNvSpPr/>
          <p:nvPr/>
        </p:nvSpPr>
        <p:spPr>
          <a:xfrm>
            <a:off x="4751561" y="3129186"/>
            <a:ext cx="3841031" cy="597694"/>
          </a:xfrm>
          <a:prstGeom prst="roundRect">
            <a:avLst>
              <a:gd name="adj" fmla="val 8193"/>
            </a:avLst>
          </a:prstGeom>
          <a:solidFill>
            <a:srgbClr val="B6D6FC"/>
          </a:solidFill>
          <a:ln/>
        </p:spPr>
      </p:sp>
      <p:pic>
        <p:nvPicPr>
          <p:cNvPr id="33" name="Image 1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68094" y="3296617"/>
            <a:ext cx="145703" cy="116532"/>
          </a:xfrm>
          <a:prstGeom prst="rect">
            <a:avLst/>
          </a:prstGeom>
        </p:spPr>
      </p:pic>
      <p:sp>
        <p:nvSpPr>
          <p:cNvPr id="34" name="Text 21"/>
          <p:cNvSpPr/>
          <p:nvPr/>
        </p:nvSpPr>
        <p:spPr>
          <a:xfrm>
            <a:off x="5130329" y="3251671"/>
            <a:ext cx="3345731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推力、承重、噪声、升降角度等数据应依据产品说明书和检测资料核验，正式出版前核验现行有效性及适用范围。</a:t>
            </a:r>
            <a:endParaRPr lang="zh-CN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59941"/>
            <a:ext cx="1184597" cy="195709"/>
          </a:xfrm>
          <a:prstGeom prst="roundRect">
            <a:avLst>
              <a:gd name="adj" fmla="val 22124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0894" y="398562"/>
            <a:ext cx="1487165" cy="1184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核心产品｜护理床交互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606326"/>
            <a:ext cx="8096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护理床交互必须让老人"看得懂、按得准、能恢复"</a:t>
            </a:r>
            <a:endParaRPr lang="zh-CN" sz="2350" dirty="0"/>
          </a:p>
        </p:txBody>
      </p:sp>
      <p:sp>
        <p:nvSpPr>
          <p:cNvPr id="5" name="Text 3"/>
          <p:cNvSpPr/>
          <p:nvPr/>
        </p:nvSpPr>
        <p:spPr>
          <a:xfrm>
            <a:off x="523577" y="1302395"/>
            <a:ext cx="389126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适老化交互要求</a:t>
            </a:r>
            <a:endParaRPr lang="zh-CN" sz="1150" dirty="0"/>
          </a:p>
        </p:txBody>
      </p:sp>
      <p:sp>
        <p:nvSpPr>
          <p:cNvPr id="6" name="Shape 4"/>
          <p:cNvSpPr/>
          <p:nvPr/>
        </p:nvSpPr>
        <p:spPr>
          <a:xfrm>
            <a:off x="523577" y="1634505"/>
            <a:ext cx="289917" cy="289917"/>
          </a:xfrm>
          <a:prstGeom prst="roundRect">
            <a:avLst>
              <a:gd name="adj" fmla="val 186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40296" y="1678781"/>
            <a:ext cx="3474541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图标与文字同时出现</a:t>
            </a:r>
            <a:endParaRPr lang="zh-CN" sz="1150" dirty="0"/>
          </a:p>
        </p:txBody>
      </p:sp>
      <p:sp>
        <p:nvSpPr>
          <p:cNvPr id="8" name="Shape 6"/>
          <p:cNvSpPr/>
          <p:nvPr/>
        </p:nvSpPr>
        <p:spPr>
          <a:xfrm>
            <a:off x="523577" y="2178100"/>
            <a:ext cx="289917" cy="289917"/>
          </a:xfrm>
          <a:prstGeom prst="roundRect">
            <a:avLst>
              <a:gd name="adj" fmla="val 186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0296" y="2222376"/>
            <a:ext cx="3474541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高频功能单独设置</a:t>
            </a:r>
            <a:endParaRPr lang="zh-CN" sz="1150" dirty="0"/>
          </a:p>
        </p:txBody>
      </p:sp>
      <p:sp>
        <p:nvSpPr>
          <p:cNvPr id="10" name="Shape 8"/>
          <p:cNvSpPr/>
          <p:nvPr/>
        </p:nvSpPr>
        <p:spPr>
          <a:xfrm>
            <a:off x="523577" y="2721694"/>
            <a:ext cx="289917" cy="289917"/>
          </a:xfrm>
          <a:prstGeom prst="roundRect">
            <a:avLst>
              <a:gd name="adj" fmla="val 186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40296" y="2765971"/>
            <a:ext cx="3474541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按钮之间保留足够间距</a:t>
            </a:r>
            <a:endParaRPr lang="zh-CN" sz="1150" dirty="0"/>
          </a:p>
        </p:txBody>
      </p:sp>
      <p:sp>
        <p:nvSpPr>
          <p:cNvPr id="12" name="Shape 10"/>
          <p:cNvSpPr/>
          <p:nvPr/>
        </p:nvSpPr>
        <p:spPr>
          <a:xfrm>
            <a:off x="523577" y="3265289"/>
            <a:ext cx="289917" cy="289917"/>
          </a:xfrm>
          <a:prstGeom prst="roundRect">
            <a:avLst>
              <a:gd name="adj" fmla="val 186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40296" y="3309565"/>
            <a:ext cx="3474541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操作后有声音或灯光反馈</a:t>
            </a:r>
            <a:endParaRPr lang="zh-CN" sz="1150" dirty="0"/>
          </a:p>
        </p:txBody>
      </p:sp>
      <p:sp>
        <p:nvSpPr>
          <p:cNvPr id="14" name="Shape 12"/>
          <p:cNvSpPr/>
          <p:nvPr/>
        </p:nvSpPr>
        <p:spPr>
          <a:xfrm>
            <a:off x="523577" y="3808884"/>
            <a:ext cx="289917" cy="289917"/>
          </a:xfrm>
          <a:prstGeom prst="roundRect">
            <a:avLst>
              <a:gd name="adj" fmla="val 186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40296" y="3853160"/>
            <a:ext cx="3474541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危险动作需要确认</a:t>
            </a:r>
            <a:endParaRPr lang="zh-CN" sz="1150" dirty="0"/>
          </a:p>
        </p:txBody>
      </p:sp>
      <p:sp>
        <p:nvSpPr>
          <p:cNvPr id="16" name="Shape 14"/>
          <p:cNvSpPr/>
          <p:nvPr/>
        </p:nvSpPr>
        <p:spPr>
          <a:xfrm>
            <a:off x="523577" y="4352479"/>
            <a:ext cx="289917" cy="289917"/>
          </a:xfrm>
          <a:prstGeom prst="roundRect">
            <a:avLst>
              <a:gd name="adj" fmla="val 186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40296" y="4396755"/>
            <a:ext cx="3474541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误操作后能快速恢复安全体位</a:t>
            </a:r>
            <a:endParaRPr lang="zh-CN" sz="1150" dirty="0"/>
          </a:p>
        </p:txBody>
      </p:sp>
      <p:sp>
        <p:nvSpPr>
          <p:cNvPr id="18" name="Text 16"/>
          <p:cNvSpPr/>
          <p:nvPr/>
        </p:nvSpPr>
        <p:spPr>
          <a:xfrm>
            <a:off x="4733925" y="1302395"/>
            <a:ext cx="389126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控制方式</a:t>
            </a:r>
            <a:endParaRPr lang="zh-CN" sz="1150" dirty="0"/>
          </a:p>
        </p:txBody>
      </p:sp>
      <p:sp>
        <p:nvSpPr>
          <p:cNvPr id="19" name="Shape 17"/>
          <p:cNvSpPr/>
          <p:nvPr/>
        </p:nvSpPr>
        <p:spPr>
          <a:xfrm>
            <a:off x="4733925" y="1634505"/>
            <a:ext cx="1882229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67498" y="1768078"/>
            <a:ext cx="16150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大字有线手柄</a:t>
            </a:r>
            <a:endParaRPr lang="zh-CN" sz="1150" dirty="0"/>
          </a:p>
        </p:txBody>
      </p:sp>
      <p:sp>
        <p:nvSpPr>
          <p:cNvPr id="21" name="Shape 19"/>
          <p:cNvSpPr/>
          <p:nvPr/>
        </p:nvSpPr>
        <p:spPr>
          <a:xfrm>
            <a:off x="6742956" y="1634505"/>
            <a:ext cx="1882229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76529" y="1768078"/>
            <a:ext cx="16150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无线遥控</a:t>
            </a:r>
            <a:endParaRPr lang="zh-CN" sz="1150" dirty="0"/>
          </a:p>
        </p:txBody>
      </p:sp>
      <p:sp>
        <p:nvSpPr>
          <p:cNvPr id="23" name="Shape 21"/>
          <p:cNvSpPr/>
          <p:nvPr/>
        </p:nvSpPr>
        <p:spPr>
          <a:xfrm>
            <a:off x="4733925" y="2217911"/>
            <a:ext cx="1882229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67498" y="2351484"/>
            <a:ext cx="16150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实体快捷键</a:t>
            </a:r>
            <a:endParaRPr lang="zh-CN" sz="1150" dirty="0"/>
          </a:p>
        </p:txBody>
      </p:sp>
      <p:sp>
        <p:nvSpPr>
          <p:cNvPr id="25" name="Shape 23"/>
          <p:cNvSpPr/>
          <p:nvPr/>
        </p:nvSpPr>
        <p:spPr>
          <a:xfrm>
            <a:off x="6742956" y="2217911"/>
            <a:ext cx="1882229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76529" y="2351484"/>
            <a:ext cx="16150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语音操作</a:t>
            </a:r>
            <a:endParaRPr lang="zh-CN" sz="1150" dirty="0"/>
          </a:p>
        </p:txBody>
      </p:sp>
      <p:sp>
        <p:nvSpPr>
          <p:cNvPr id="27" name="Shape 25"/>
          <p:cNvSpPr/>
          <p:nvPr/>
        </p:nvSpPr>
        <p:spPr>
          <a:xfrm>
            <a:off x="4733925" y="2801317"/>
            <a:ext cx="3891260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67498" y="2934891"/>
            <a:ext cx="3624114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家属远程辅助</a:t>
            </a:r>
            <a:endParaRPr lang="zh-CN" sz="1150" dirty="0"/>
          </a:p>
        </p:txBody>
      </p:sp>
      <p:sp>
        <p:nvSpPr>
          <p:cNvPr id="29" name="Text 27"/>
          <p:cNvSpPr/>
          <p:nvPr/>
        </p:nvSpPr>
        <p:spPr>
          <a:xfrm>
            <a:off x="4733925" y="3400574"/>
            <a:ext cx="389126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常用操作场景</a:t>
            </a:r>
            <a:endParaRPr lang="zh-CN" sz="1150" dirty="0"/>
          </a:p>
        </p:txBody>
      </p:sp>
      <p:sp>
        <p:nvSpPr>
          <p:cNvPr id="30" name="Text 28"/>
          <p:cNvSpPr/>
          <p:nvPr/>
        </p:nvSpPr>
        <p:spPr>
          <a:xfrm>
            <a:off x="4733925" y="3716834"/>
            <a:ext cx="3891260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起坐、就餐、休息、护理、起夜、平躺复位——每个场景对应独立的预设按键，操作步骤控制在最少次数。</a:t>
            </a:r>
            <a:endParaRPr lang="zh-CN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87623"/>
            <a:ext cx="995586" cy="180231"/>
          </a:xfrm>
          <a:prstGeom prst="roundRect">
            <a:avLst>
              <a:gd name="adj" fmla="val 22117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94717" y="423193"/>
            <a:ext cx="1310506" cy="10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核心产品｜健康监测</a:t>
            </a:r>
            <a:endParaRPr lang="zh-CN" sz="700" dirty="0"/>
          </a:p>
        </p:txBody>
      </p:sp>
      <p:sp>
        <p:nvSpPr>
          <p:cNvPr id="4" name="Text 2"/>
          <p:cNvSpPr/>
          <p:nvPr/>
        </p:nvSpPr>
        <p:spPr>
          <a:xfrm>
            <a:off x="523577" y="610791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生命体征监测要尽量减少老人主动操作</a:t>
            </a:r>
            <a:endParaRPr lang="zh-CN" sz="2150" dirty="0"/>
          </a:p>
        </p:txBody>
      </p:sp>
      <p:sp>
        <p:nvSpPr>
          <p:cNvPr id="5" name="Shape 3"/>
          <p:cNvSpPr/>
          <p:nvPr/>
        </p:nvSpPr>
        <p:spPr>
          <a:xfrm>
            <a:off x="438150" y="1120899"/>
            <a:ext cx="4074542" cy="3634904"/>
          </a:xfrm>
          <a:prstGeom prst="roundRect">
            <a:avLst>
              <a:gd name="adj" fmla="val 2350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56766" y="1228353"/>
            <a:ext cx="383731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适合居家场景的监测方式</a:t>
            </a:r>
            <a:endParaRPr lang="zh-CN" sz="105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766" y="1523777"/>
            <a:ext cx="296540" cy="2965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56766" y="1954709"/>
            <a:ext cx="383731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床垫压力感知</a:t>
            </a:r>
            <a:endParaRPr lang="zh-CN" sz="1050" dirty="0"/>
          </a:p>
        </p:txBody>
      </p:sp>
      <p:sp>
        <p:nvSpPr>
          <p:cNvPr id="9" name="Text 6"/>
          <p:cNvSpPr/>
          <p:nvPr/>
        </p:nvSpPr>
        <p:spPr>
          <a:xfrm>
            <a:off x="556766" y="2236663"/>
            <a:ext cx="3837310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非接触，老人无需任何操作</a:t>
            </a:r>
            <a:endParaRPr lang="zh-CN" sz="9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6766" y="2632472"/>
            <a:ext cx="296540" cy="2965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56766" y="3063404"/>
            <a:ext cx="383731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呼吸心率趋势监测</a:t>
            </a:r>
            <a:endParaRPr lang="zh-CN" sz="1050" dirty="0"/>
          </a:p>
        </p:txBody>
      </p:sp>
      <p:sp>
        <p:nvSpPr>
          <p:cNvPr id="12" name="Text 8"/>
          <p:cNvSpPr/>
          <p:nvPr/>
        </p:nvSpPr>
        <p:spPr>
          <a:xfrm>
            <a:off x="556766" y="3345359"/>
            <a:ext cx="3837310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睡眠状态无感采集</a:t>
            </a:r>
            <a:endParaRPr lang="zh-CN" sz="9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6766" y="3741167"/>
            <a:ext cx="296540" cy="2965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56766" y="4172099"/>
            <a:ext cx="383731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可穿戴设备</a:t>
            </a:r>
            <a:endParaRPr lang="zh-CN" sz="1050" dirty="0"/>
          </a:p>
        </p:txBody>
      </p:sp>
      <p:sp>
        <p:nvSpPr>
          <p:cNvPr id="15" name="Text 10"/>
          <p:cNvSpPr/>
          <p:nvPr/>
        </p:nvSpPr>
        <p:spPr>
          <a:xfrm>
            <a:off x="556766" y="4454054"/>
            <a:ext cx="3837310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适合主动配合度较好的老人</a:t>
            </a:r>
            <a:endParaRPr lang="zh-CN" sz="900" dirty="0"/>
          </a:p>
        </p:txBody>
      </p:sp>
      <p:sp>
        <p:nvSpPr>
          <p:cNvPr id="16" name="Text 11"/>
          <p:cNvSpPr/>
          <p:nvPr/>
        </p:nvSpPr>
        <p:spPr>
          <a:xfrm>
            <a:off x="4721498" y="1228353"/>
            <a:ext cx="39036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无感监测优势</a:t>
            </a:r>
            <a:endParaRPr lang="zh-CN" sz="1050" dirty="0"/>
          </a:p>
        </p:txBody>
      </p:sp>
      <p:sp>
        <p:nvSpPr>
          <p:cNvPr id="17" name="Text 12"/>
          <p:cNvSpPr/>
          <p:nvPr/>
        </p:nvSpPr>
        <p:spPr>
          <a:xfrm>
            <a:off x="4721498" y="1510308"/>
            <a:ext cx="3903687" cy="836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老人无需每天佩戴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减少忘记充电问题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不增加操作负担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适合长期趋势观察</a:t>
            </a:r>
            <a:endParaRPr lang="zh-CN" sz="900" dirty="0"/>
          </a:p>
        </p:txBody>
      </p:sp>
      <p:sp>
        <p:nvSpPr>
          <p:cNvPr id="18" name="Text 13"/>
          <p:cNvSpPr/>
          <p:nvPr/>
        </p:nvSpPr>
        <p:spPr>
          <a:xfrm>
            <a:off x="4721498" y="2453804"/>
            <a:ext cx="39036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设计边界</a:t>
            </a:r>
            <a:endParaRPr lang="zh-CN" sz="1050" dirty="0"/>
          </a:p>
        </p:txBody>
      </p:sp>
      <p:sp>
        <p:nvSpPr>
          <p:cNvPr id="19" name="Shape 14"/>
          <p:cNvSpPr/>
          <p:nvPr/>
        </p:nvSpPr>
        <p:spPr>
          <a:xfrm>
            <a:off x="4721498" y="2749228"/>
            <a:ext cx="3903687" cy="614363"/>
          </a:xfrm>
          <a:prstGeom prst="roundRect">
            <a:avLst>
              <a:gd name="adj" fmla="val 8111"/>
            </a:avLst>
          </a:prstGeom>
          <a:solidFill>
            <a:srgbClr val="FCF2B5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0114" y="2917478"/>
            <a:ext cx="148233" cy="11861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106963" y="2875583"/>
            <a:ext cx="3399606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监测数据用于趋势提示和风险发现，不能替代医疗诊断。异常信息需要人工复核，重要健康问题应交由专业人员处理。</a:t>
            </a:r>
            <a:endParaRPr lang="zh-CN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1801"/>
            <a:ext cx="738485" cy="133573"/>
          </a:xfrm>
          <a:prstGeom prst="roundRect">
            <a:avLst>
              <a:gd name="adj" fmla="val 22125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76337" y="388144"/>
            <a:ext cx="1090166" cy="80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核心产品｜离床检测</a:t>
            </a:r>
            <a:endParaRPr lang="zh-CN" sz="550" dirty="0"/>
          </a:p>
        </p:txBody>
      </p:sp>
      <p:sp>
        <p:nvSpPr>
          <p:cNvPr id="4" name="Text 2"/>
          <p:cNvSpPr/>
          <p:nvPr/>
        </p:nvSpPr>
        <p:spPr>
          <a:xfrm>
            <a:off x="523577" y="518964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离床检测可以成为整个夜间场景的触发器</a:t>
            </a:r>
            <a:endParaRPr lang="zh-CN" sz="1600" dirty="0"/>
          </a:p>
        </p:txBody>
      </p:sp>
      <p:sp>
        <p:nvSpPr>
          <p:cNvPr id="5" name="Text 3"/>
          <p:cNvSpPr/>
          <p:nvPr/>
        </p:nvSpPr>
        <p:spPr>
          <a:xfrm>
            <a:off x="523577" y="925339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离床检测可用于判断</a:t>
            </a:r>
            <a:endParaRPr lang="zh-CN" sz="800" dirty="0"/>
          </a:p>
        </p:txBody>
      </p:sp>
      <p:sp>
        <p:nvSpPr>
          <p:cNvPr id="6" name="Shape 4"/>
          <p:cNvSpPr/>
          <p:nvPr/>
        </p:nvSpPr>
        <p:spPr>
          <a:xfrm>
            <a:off x="523577" y="1121122"/>
            <a:ext cx="1941016" cy="314623"/>
          </a:xfrm>
          <a:prstGeom prst="roundRect">
            <a:avLst>
              <a:gd name="adj" fmla="val 1174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16223" y="1213768"/>
            <a:ext cx="175572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是否坐起</a:t>
            </a:r>
            <a:endParaRPr lang="zh-CN" sz="800" dirty="0"/>
          </a:p>
        </p:txBody>
      </p:sp>
      <p:sp>
        <p:nvSpPr>
          <p:cNvPr id="8" name="Shape 6"/>
          <p:cNvSpPr/>
          <p:nvPr/>
        </p:nvSpPr>
        <p:spPr>
          <a:xfrm>
            <a:off x="2523679" y="1121122"/>
            <a:ext cx="1941016" cy="314623"/>
          </a:xfrm>
          <a:prstGeom prst="roundRect">
            <a:avLst>
              <a:gd name="adj" fmla="val 1174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16324" y="1213768"/>
            <a:ext cx="175572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是否离床</a:t>
            </a:r>
            <a:endParaRPr lang="zh-CN" sz="800" dirty="0"/>
          </a:p>
        </p:txBody>
      </p:sp>
      <p:sp>
        <p:nvSpPr>
          <p:cNvPr id="10" name="Shape 8"/>
          <p:cNvSpPr/>
          <p:nvPr/>
        </p:nvSpPr>
        <p:spPr>
          <a:xfrm>
            <a:off x="523577" y="1494830"/>
            <a:ext cx="1941016" cy="314623"/>
          </a:xfrm>
          <a:prstGeom prst="roundRect">
            <a:avLst>
              <a:gd name="adj" fmla="val 1174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6223" y="1587475"/>
            <a:ext cx="175572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离床时长</a:t>
            </a:r>
            <a:endParaRPr lang="zh-CN" sz="800" dirty="0"/>
          </a:p>
        </p:txBody>
      </p:sp>
      <p:sp>
        <p:nvSpPr>
          <p:cNvPr id="12" name="Shape 10"/>
          <p:cNvSpPr/>
          <p:nvPr/>
        </p:nvSpPr>
        <p:spPr>
          <a:xfrm>
            <a:off x="2523679" y="1494830"/>
            <a:ext cx="1941016" cy="314623"/>
          </a:xfrm>
          <a:prstGeom prst="roundRect">
            <a:avLst>
              <a:gd name="adj" fmla="val 1174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16324" y="1587475"/>
            <a:ext cx="175572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是否返回</a:t>
            </a:r>
            <a:endParaRPr lang="zh-CN" sz="800" dirty="0"/>
          </a:p>
        </p:txBody>
      </p:sp>
      <p:sp>
        <p:nvSpPr>
          <p:cNvPr id="14" name="Shape 12"/>
          <p:cNvSpPr/>
          <p:nvPr/>
        </p:nvSpPr>
        <p:spPr>
          <a:xfrm>
            <a:off x="523577" y="1868537"/>
            <a:ext cx="3941118" cy="314623"/>
          </a:xfrm>
          <a:prstGeom prst="roundRect">
            <a:avLst>
              <a:gd name="adj" fmla="val 1174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6223" y="1961183"/>
            <a:ext cx="3755827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夜间频率变化</a:t>
            </a:r>
            <a:endParaRPr lang="zh-CN" sz="800" dirty="0"/>
          </a:p>
        </p:txBody>
      </p:sp>
      <p:sp>
        <p:nvSpPr>
          <p:cNvPr id="16" name="Text 14"/>
          <p:cNvSpPr/>
          <p:nvPr/>
        </p:nvSpPr>
        <p:spPr>
          <a:xfrm>
            <a:off x="523577" y="2249612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异常分支处理原则</a:t>
            </a:r>
            <a:endParaRPr lang="zh-CN" sz="800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918" y="2445395"/>
            <a:ext cx="3824362" cy="226977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3243734" y="4194077"/>
            <a:ext cx="950652" cy="172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升级服务</a:t>
            </a:r>
            <a:endParaRPr lang="zh-CN" sz="1050" dirty="0"/>
          </a:p>
        </p:txBody>
      </p:sp>
      <p:sp>
        <p:nvSpPr>
          <p:cNvPr id="19" name="Text 16"/>
          <p:cNvSpPr/>
          <p:nvPr/>
        </p:nvSpPr>
        <p:spPr>
          <a:xfrm>
            <a:off x="2045652" y="4194077"/>
            <a:ext cx="950652" cy="172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通知家属</a:t>
            </a:r>
            <a:endParaRPr lang="zh-CN" sz="1050" dirty="0"/>
          </a:p>
        </p:txBody>
      </p:sp>
      <p:sp>
        <p:nvSpPr>
          <p:cNvPr id="20" name="Text 17"/>
          <p:cNvSpPr/>
          <p:nvPr/>
        </p:nvSpPr>
        <p:spPr>
          <a:xfrm>
            <a:off x="828036" y="4194077"/>
            <a:ext cx="950652" cy="1722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温和提醒</a:t>
            </a:r>
            <a:endParaRPr lang="zh-CN" sz="1050" dirty="0"/>
          </a:p>
        </p:txBody>
      </p:sp>
      <p:sp>
        <p:nvSpPr>
          <p:cNvPr id="21" name="Text 18"/>
          <p:cNvSpPr/>
          <p:nvPr/>
        </p:nvSpPr>
        <p:spPr>
          <a:xfrm>
            <a:off x="4684068" y="925339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典型夜间联动流程</a:t>
            </a:r>
            <a:endParaRPr lang="zh-CN" sz="800" dirty="0"/>
          </a:p>
        </p:txBody>
      </p:sp>
      <p:sp>
        <p:nvSpPr>
          <p:cNvPr id="22" name="Text 19"/>
          <p:cNvSpPr/>
          <p:nvPr/>
        </p:nvSpPr>
        <p:spPr>
          <a:xfrm>
            <a:off x="4684068" y="1121122"/>
            <a:ext cx="175840" cy="1099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650" dirty="0"/>
          </a:p>
        </p:txBody>
      </p:sp>
      <p:sp>
        <p:nvSpPr>
          <p:cNvPr id="23" name="Shape 20"/>
          <p:cNvSpPr/>
          <p:nvPr/>
        </p:nvSpPr>
        <p:spPr>
          <a:xfrm>
            <a:off x="4684068" y="1261021"/>
            <a:ext cx="394111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4" name="Text 21"/>
          <p:cNvSpPr/>
          <p:nvPr/>
        </p:nvSpPr>
        <p:spPr>
          <a:xfrm>
            <a:off x="4684068" y="1323975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检测坐起 → 床边灯开启</a:t>
            </a:r>
            <a:endParaRPr lang="zh-CN" sz="800" dirty="0"/>
          </a:p>
        </p:txBody>
      </p:sp>
      <p:sp>
        <p:nvSpPr>
          <p:cNvPr id="25" name="Text 22"/>
          <p:cNvSpPr/>
          <p:nvPr/>
        </p:nvSpPr>
        <p:spPr>
          <a:xfrm>
            <a:off x="4684068" y="1578322"/>
            <a:ext cx="175840" cy="1099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650" dirty="0"/>
          </a:p>
        </p:txBody>
      </p:sp>
      <p:sp>
        <p:nvSpPr>
          <p:cNvPr id="26" name="Shape 23"/>
          <p:cNvSpPr/>
          <p:nvPr/>
        </p:nvSpPr>
        <p:spPr>
          <a:xfrm>
            <a:off x="4684068" y="1718221"/>
            <a:ext cx="394111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7" name="Text 24"/>
          <p:cNvSpPr/>
          <p:nvPr/>
        </p:nvSpPr>
        <p:spPr>
          <a:xfrm>
            <a:off x="4684068" y="1781175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检测离床 → 路径照明启动</a:t>
            </a:r>
            <a:endParaRPr lang="zh-CN" sz="800" dirty="0"/>
          </a:p>
        </p:txBody>
      </p:sp>
      <p:sp>
        <p:nvSpPr>
          <p:cNvPr id="28" name="Text 25"/>
          <p:cNvSpPr/>
          <p:nvPr/>
        </p:nvSpPr>
        <p:spPr>
          <a:xfrm>
            <a:off x="4684068" y="2035522"/>
            <a:ext cx="175840" cy="1099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650" dirty="0"/>
          </a:p>
        </p:txBody>
      </p:sp>
      <p:sp>
        <p:nvSpPr>
          <p:cNvPr id="29" name="Shape 26"/>
          <p:cNvSpPr/>
          <p:nvPr/>
        </p:nvSpPr>
        <p:spPr>
          <a:xfrm>
            <a:off x="4684068" y="2175421"/>
            <a:ext cx="394111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0" name="Text 27"/>
          <p:cNvSpPr/>
          <p:nvPr/>
        </p:nvSpPr>
        <p:spPr>
          <a:xfrm>
            <a:off x="4684068" y="2238375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卫生间设备进入待命</a:t>
            </a:r>
            <a:endParaRPr lang="zh-CN" sz="800" dirty="0"/>
          </a:p>
        </p:txBody>
      </p:sp>
      <p:sp>
        <p:nvSpPr>
          <p:cNvPr id="31" name="Text 28"/>
          <p:cNvSpPr/>
          <p:nvPr/>
        </p:nvSpPr>
        <p:spPr>
          <a:xfrm>
            <a:off x="4684068" y="2492722"/>
            <a:ext cx="175840" cy="1099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650" dirty="0"/>
          </a:p>
        </p:txBody>
      </p:sp>
      <p:sp>
        <p:nvSpPr>
          <p:cNvPr id="32" name="Shape 29"/>
          <p:cNvSpPr/>
          <p:nvPr/>
        </p:nvSpPr>
        <p:spPr>
          <a:xfrm>
            <a:off x="4684068" y="2632621"/>
            <a:ext cx="394111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3" name="Text 30"/>
          <p:cNvSpPr/>
          <p:nvPr/>
        </p:nvSpPr>
        <p:spPr>
          <a:xfrm>
            <a:off x="4684068" y="2695575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老人返回 → 恢复监测状态</a:t>
            </a:r>
            <a:endParaRPr lang="zh-CN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73335"/>
            <a:ext cx="1081608" cy="195709"/>
          </a:xfrm>
          <a:prstGeom prst="roundRect">
            <a:avLst>
              <a:gd name="adj" fmla="val 22124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0894" y="411956"/>
            <a:ext cx="1384176" cy="1184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核心产品｜家庭网关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619720"/>
            <a:ext cx="8096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家庭智能网关负责把多种产品连接成一个系统</a:t>
            </a:r>
            <a:endParaRPr lang="zh-CN" sz="2350" dirty="0"/>
          </a:p>
        </p:txBody>
      </p:sp>
      <p:sp>
        <p:nvSpPr>
          <p:cNvPr id="5" name="Text 3"/>
          <p:cNvSpPr/>
          <p:nvPr/>
        </p:nvSpPr>
        <p:spPr>
          <a:xfrm>
            <a:off x="523577" y="1315789"/>
            <a:ext cx="389126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网关主要承担的功能</a:t>
            </a:r>
            <a:endParaRPr lang="zh-CN" sz="11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1872" y="1654299"/>
            <a:ext cx="193253" cy="19325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42305" y="1647899"/>
            <a:ext cx="347253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设备接入与身份管理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872" y="2300957"/>
            <a:ext cx="193253" cy="19325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42305" y="2294558"/>
            <a:ext cx="347253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通信协议转换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872" y="2947615"/>
            <a:ext cx="193253" cy="19325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42305" y="2941216"/>
            <a:ext cx="347253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场景联动与本地数据处理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1872" y="3594274"/>
            <a:ext cx="193253" cy="19325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42305" y="3587874"/>
            <a:ext cx="347253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异常判断与断网缓存</a:t>
            </a:r>
            <a:endParaRPr lang="zh-CN" sz="10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1872" y="4240932"/>
            <a:ext cx="193253" cy="193253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42305" y="4234532"/>
            <a:ext cx="3472532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数据上传与设备状态监控</a:t>
            </a:r>
            <a:endParaRPr lang="zh-CN" sz="1000" dirty="0"/>
          </a:p>
        </p:txBody>
      </p:sp>
      <p:sp>
        <p:nvSpPr>
          <p:cNvPr id="16" name="Shape 9"/>
          <p:cNvSpPr/>
          <p:nvPr/>
        </p:nvSpPr>
        <p:spPr>
          <a:xfrm>
            <a:off x="4641131" y="1188988"/>
            <a:ext cx="4076849" cy="3581177"/>
          </a:xfrm>
          <a:prstGeom prst="roundRect">
            <a:avLst>
              <a:gd name="adj" fmla="val 2591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7" name="Text 10"/>
          <p:cNvSpPr/>
          <p:nvPr/>
        </p:nvSpPr>
        <p:spPr>
          <a:xfrm>
            <a:off x="4769941" y="1315789"/>
            <a:ext cx="3819227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可接入设备类型</a:t>
            </a:r>
            <a:endParaRPr lang="zh-CN" sz="1150" dirty="0"/>
          </a:p>
        </p:txBody>
      </p:sp>
      <p:sp>
        <p:nvSpPr>
          <p:cNvPr id="18" name="Shape 11"/>
          <p:cNvSpPr/>
          <p:nvPr/>
        </p:nvSpPr>
        <p:spPr>
          <a:xfrm>
            <a:off x="4769941" y="1647899"/>
            <a:ext cx="1846213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2"/>
          <p:cNvSpPr/>
          <p:nvPr/>
        </p:nvSpPr>
        <p:spPr>
          <a:xfrm>
            <a:off x="4903515" y="1781473"/>
            <a:ext cx="15790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护理床</a:t>
            </a:r>
            <a:endParaRPr lang="zh-CN" sz="1150" dirty="0"/>
          </a:p>
        </p:txBody>
      </p:sp>
      <p:sp>
        <p:nvSpPr>
          <p:cNvPr id="20" name="Shape 13"/>
          <p:cNvSpPr/>
          <p:nvPr/>
        </p:nvSpPr>
        <p:spPr>
          <a:xfrm>
            <a:off x="6742956" y="1647899"/>
            <a:ext cx="1846213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4"/>
          <p:cNvSpPr/>
          <p:nvPr/>
        </p:nvSpPr>
        <p:spPr>
          <a:xfrm>
            <a:off x="6876529" y="1781473"/>
            <a:ext cx="15790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起夜灯</a:t>
            </a:r>
            <a:endParaRPr lang="zh-CN" sz="1150" dirty="0"/>
          </a:p>
        </p:txBody>
      </p:sp>
      <p:sp>
        <p:nvSpPr>
          <p:cNvPr id="22" name="Shape 15"/>
          <p:cNvSpPr/>
          <p:nvPr/>
        </p:nvSpPr>
        <p:spPr>
          <a:xfrm>
            <a:off x="4769941" y="2231306"/>
            <a:ext cx="1846213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4903515" y="2364879"/>
            <a:ext cx="15790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呼叫终端</a:t>
            </a:r>
            <a:endParaRPr lang="zh-CN" sz="1150" dirty="0"/>
          </a:p>
        </p:txBody>
      </p:sp>
      <p:sp>
        <p:nvSpPr>
          <p:cNvPr id="24" name="Shape 17"/>
          <p:cNvSpPr/>
          <p:nvPr/>
        </p:nvSpPr>
        <p:spPr>
          <a:xfrm>
            <a:off x="6742956" y="2231306"/>
            <a:ext cx="1846213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Text 18"/>
          <p:cNvSpPr/>
          <p:nvPr/>
        </p:nvSpPr>
        <p:spPr>
          <a:xfrm>
            <a:off x="6876529" y="2364879"/>
            <a:ext cx="15790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</a:t>
            </a:r>
            <a:endParaRPr lang="zh-CN" sz="1150" dirty="0"/>
          </a:p>
        </p:txBody>
      </p:sp>
      <p:sp>
        <p:nvSpPr>
          <p:cNvPr id="26" name="Shape 19"/>
          <p:cNvSpPr/>
          <p:nvPr/>
        </p:nvSpPr>
        <p:spPr>
          <a:xfrm>
            <a:off x="4769941" y="2814712"/>
            <a:ext cx="1846213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4903515" y="2948285"/>
            <a:ext cx="15790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门磁</a:t>
            </a:r>
            <a:endParaRPr lang="zh-CN" sz="1150" dirty="0"/>
          </a:p>
        </p:txBody>
      </p:sp>
      <p:sp>
        <p:nvSpPr>
          <p:cNvPr id="28" name="Shape 21"/>
          <p:cNvSpPr/>
          <p:nvPr/>
        </p:nvSpPr>
        <p:spPr>
          <a:xfrm>
            <a:off x="6742956" y="2814712"/>
            <a:ext cx="1846213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9" name="Text 22"/>
          <p:cNvSpPr/>
          <p:nvPr/>
        </p:nvSpPr>
        <p:spPr>
          <a:xfrm>
            <a:off x="6876529" y="2948285"/>
            <a:ext cx="15790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燃气传感器</a:t>
            </a:r>
            <a:endParaRPr lang="zh-CN" sz="1150" dirty="0"/>
          </a:p>
        </p:txBody>
      </p:sp>
      <p:sp>
        <p:nvSpPr>
          <p:cNvPr id="30" name="Shape 23"/>
          <p:cNvSpPr/>
          <p:nvPr/>
        </p:nvSpPr>
        <p:spPr>
          <a:xfrm>
            <a:off x="4769941" y="3398118"/>
            <a:ext cx="1846213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1" name="Text 24"/>
          <p:cNvSpPr/>
          <p:nvPr/>
        </p:nvSpPr>
        <p:spPr>
          <a:xfrm>
            <a:off x="4903515" y="3531691"/>
            <a:ext cx="15790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烟感</a:t>
            </a:r>
            <a:endParaRPr lang="zh-CN" sz="1150" dirty="0"/>
          </a:p>
        </p:txBody>
      </p:sp>
      <p:sp>
        <p:nvSpPr>
          <p:cNvPr id="32" name="Shape 25"/>
          <p:cNvSpPr/>
          <p:nvPr/>
        </p:nvSpPr>
        <p:spPr>
          <a:xfrm>
            <a:off x="6742956" y="3398118"/>
            <a:ext cx="1846213" cy="456605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3" name="Text 26"/>
          <p:cNvSpPr/>
          <p:nvPr/>
        </p:nvSpPr>
        <p:spPr>
          <a:xfrm>
            <a:off x="6876529" y="3531691"/>
            <a:ext cx="157906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水浸传感器</a:t>
            </a:r>
            <a:endParaRPr lang="zh-CN" sz="1150" dirty="0"/>
          </a:p>
        </p:txBody>
      </p:sp>
      <p:sp>
        <p:nvSpPr>
          <p:cNvPr id="34" name="Text 27"/>
          <p:cNvSpPr/>
          <p:nvPr/>
        </p:nvSpPr>
        <p:spPr>
          <a:xfrm>
            <a:off x="4769941" y="3997375"/>
            <a:ext cx="3819227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网关位置需兼顾信号覆盖、电源可及、老人不易误触、维护人员容易接近。</a:t>
            </a:r>
            <a:endParaRPr lang="zh-CN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655439"/>
            <a:ext cx="1099319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694655"/>
            <a:ext cx="1399505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核心产品｜边缘计算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90658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为什么养老系统需要边缘计算和断网容错？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61872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家庭网络可能出现的问题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523577" y="1958504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9234" y="2094161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路由器断电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2533352" y="1958504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69009" y="2094161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宽带故障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523577" y="2553221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2688878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移动网络不稳定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2533352" y="2553221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69009" y="2688878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云平台临时不可用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523577" y="3164309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关键安全功能不能完全依赖云端。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边缘计算可实现本地场景联动、本地异常判断、数据临时缓存和基础呼叫转发。</a:t>
            </a:r>
            <a:endParaRPr lang="zh-CN" sz="1000" dirty="0"/>
          </a:p>
        </p:txBody>
      </p:sp>
      <p:sp>
        <p:nvSpPr>
          <p:cNvPr id="15" name="Text 13"/>
          <p:cNvSpPr/>
          <p:nvPr/>
        </p:nvSpPr>
        <p:spPr>
          <a:xfrm>
            <a:off x="4736455" y="161872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断网时必须保证</a:t>
            </a:r>
            <a:endParaRPr lang="zh-CN" sz="120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5568" y="1965052"/>
            <a:ext cx="196304" cy="196304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5161880" y="1958504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灯仍然能亮，实体按钮仍能工作</a:t>
            </a:r>
            <a:endParaRPr lang="zh-CN" sz="1000" dirty="0"/>
          </a:p>
        </p:txBody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85568" y="2626072"/>
            <a:ext cx="196304" cy="196304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5161880" y="2619524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紧急呼叫有备用通信路径</a:t>
            </a:r>
            <a:endParaRPr lang="zh-CN" sz="1000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85568" y="3287092"/>
            <a:ext cx="196304" cy="19630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5161880" y="3280544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设备不进入危险状态</a:t>
            </a:r>
            <a:endParaRPr lang="zh-CN" sz="1000" dirty="0"/>
          </a:p>
        </p:txBody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85568" y="3948112"/>
            <a:ext cx="196304" cy="196304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161880" y="3941564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网络恢复后补传必要记录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80777"/>
            <a:ext cx="449535" cy="155451"/>
          </a:xfrm>
          <a:prstGeom prst="roundRect">
            <a:avLst>
              <a:gd name="adj" fmla="val 22106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84895" y="411435"/>
            <a:ext cx="784101" cy="94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设计理念</a:t>
            </a:r>
            <a:endParaRPr lang="zh-CN" sz="600" dirty="0"/>
          </a:p>
        </p:txBody>
      </p:sp>
      <p:sp>
        <p:nvSpPr>
          <p:cNvPr id="4" name="Text 2"/>
          <p:cNvSpPr/>
          <p:nvPr/>
        </p:nvSpPr>
        <p:spPr>
          <a:xfrm>
            <a:off x="523577" y="568151"/>
            <a:ext cx="8096845" cy="300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为什么要做"产品生态"，而不是继续设计单品？</a:t>
            </a:r>
            <a:endParaRPr lang="zh-CN" sz="1850" dirty="0"/>
          </a:p>
        </p:txBody>
      </p:sp>
      <p:sp>
        <p:nvSpPr>
          <p:cNvPr id="5" name="Shape 3"/>
          <p:cNvSpPr/>
          <p:nvPr/>
        </p:nvSpPr>
        <p:spPr>
          <a:xfrm>
            <a:off x="449982" y="988740"/>
            <a:ext cx="4070896" cy="3773909"/>
          </a:xfrm>
          <a:prstGeom prst="roundRect">
            <a:avLst>
              <a:gd name="adj" fmla="val 1951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52227" y="1068586"/>
            <a:ext cx="3866406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老人一天的生活是连续的</a:t>
            </a:r>
            <a:endParaRPr lang="zh-CN" sz="900" dirty="0"/>
          </a:p>
        </p:txBody>
      </p:sp>
      <p:sp>
        <p:nvSpPr>
          <p:cNvPr id="7" name="Text 5"/>
          <p:cNvSpPr/>
          <p:nvPr/>
        </p:nvSpPr>
        <p:spPr>
          <a:xfrm>
            <a:off x="552227" y="1308795"/>
            <a:ext cx="204490" cy="1277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52227" y="1468189"/>
            <a:ext cx="386640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552227" y="1547887"/>
            <a:ext cx="3866406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起床 → 如厕 → 取物</a:t>
            </a:r>
            <a:endParaRPr lang="zh-CN" sz="900" dirty="0"/>
          </a:p>
        </p:txBody>
      </p:sp>
      <p:sp>
        <p:nvSpPr>
          <p:cNvPr id="10" name="Text 8"/>
          <p:cNvSpPr/>
          <p:nvPr/>
        </p:nvSpPr>
        <p:spPr>
          <a:xfrm>
            <a:off x="552227" y="1854771"/>
            <a:ext cx="204490" cy="1277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552227" y="2014165"/>
            <a:ext cx="386640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2" name="Text 10"/>
          <p:cNvSpPr/>
          <p:nvPr/>
        </p:nvSpPr>
        <p:spPr>
          <a:xfrm>
            <a:off x="552227" y="2093863"/>
            <a:ext cx="3866406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服药 → 活动 → 休息</a:t>
            </a:r>
            <a:endParaRPr lang="zh-CN" sz="900" dirty="0"/>
          </a:p>
        </p:txBody>
      </p:sp>
      <p:sp>
        <p:nvSpPr>
          <p:cNvPr id="13" name="Text 11"/>
          <p:cNvSpPr/>
          <p:nvPr/>
        </p:nvSpPr>
        <p:spPr>
          <a:xfrm>
            <a:off x="552227" y="2400746"/>
            <a:ext cx="204490" cy="1277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52227" y="2560141"/>
            <a:ext cx="386640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552227" y="2639839"/>
            <a:ext cx="3866406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起夜 → 紧急求助</a:t>
            </a:r>
            <a:endParaRPr lang="zh-CN" sz="900" dirty="0"/>
          </a:p>
        </p:txBody>
      </p:sp>
      <p:sp>
        <p:nvSpPr>
          <p:cNvPr id="16" name="Text 14"/>
          <p:cNvSpPr/>
          <p:nvPr/>
        </p:nvSpPr>
        <p:spPr>
          <a:xfrm>
            <a:off x="552227" y="2956694"/>
            <a:ext cx="3866406" cy="291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单一产品通常只能解决一个局部问题，产品变多但不协同，可能反而增加老人的学习和维护负担。</a:t>
            </a:r>
            <a:endParaRPr lang="zh-CN" sz="800" dirty="0"/>
          </a:p>
        </p:txBody>
      </p:sp>
      <p:sp>
        <p:nvSpPr>
          <p:cNvPr id="17" name="Text 15"/>
          <p:cNvSpPr/>
          <p:nvPr/>
        </p:nvSpPr>
        <p:spPr>
          <a:xfrm>
            <a:off x="4701480" y="1068586"/>
            <a:ext cx="3923705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产品生态需要解决五个"统一"</a:t>
            </a:r>
            <a:endParaRPr lang="zh-CN" sz="900" dirty="0"/>
          </a:p>
        </p:txBody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01480" y="1308795"/>
            <a:ext cx="3923705" cy="60893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4875163" y="1425327"/>
            <a:ext cx="363349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统一操作</a:t>
            </a:r>
            <a:endParaRPr lang="zh-CN" sz="900" dirty="0"/>
          </a:p>
        </p:txBody>
      </p:sp>
      <p:sp>
        <p:nvSpPr>
          <p:cNvPr id="20" name="Text 17"/>
          <p:cNvSpPr/>
          <p:nvPr/>
        </p:nvSpPr>
        <p:spPr>
          <a:xfrm>
            <a:off x="4875163" y="1655564"/>
            <a:ext cx="363349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多个产品如何让老人用同一种方式控制</a:t>
            </a:r>
            <a:endParaRPr lang="zh-CN" sz="800" dirty="0"/>
          </a:p>
        </p:txBody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01480" y="1997571"/>
            <a:ext cx="3923705" cy="60893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4875163" y="2114104"/>
            <a:ext cx="363349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统一连接</a:t>
            </a:r>
            <a:endParaRPr lang="zh-CN" sz="900" dirty="0"/>
          </a:p>
        </p:txBody>
      </p:sp>
      <p:sp>
        <p:nvSpPr>
          <p:cNvPr id="23" name="Text 19"/>
          <p:cNvSpPr/>
          <p:nvPr/>
        </p:nvSpPr>
        <p:spPr>
          <a:xfrm>
            <a:off x="4875163" y="2344341"/>
            <a:ext cx="363349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多个设备如何接入同一网关</a:t>
            </a:r>
            <a:endParaRPr lang="zh-CN" sz="800" dirty="0"/>
          </a:p>
        </p:txBody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01480" y="2686348"/>
            <a:ext cx="3923705" cy="60893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4875163" y="2802880"/>
            <a:ext cx="363349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统一数据</a:t>
            </a:r>
            <a:endParaRPr lang="zh-CN" sz="900" dirty="0"/>
          </a:p>
        </p:txBody>
      </p:sp>
      <p:sp>
        <p:nvSpPr>
          <p:cNvPr id="26" name="Text 21"/>
          <p:cNvSpPr/>
          <p:nvPr/>
        </p:nvSpPr>
        <p:spPr>
          <a:xfrm>
            <a:off x="4875163" y="3033117"/>
            <a:ext cx="363349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不同数据如何汇聚到统一平台</a:t>
            </a:r>
            <a:endParaRPr lang="zh-CN" sz="800" dirty="0"/>
          </a:p>
        </p:txBody>
      </p:sp>
      <p:pic>
        <p:nvPicPr>
          <p:cNvPr id="27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01480" y="3375124"/>
            <a:ext cx="3923705" cy="60893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4875163" y="3491657"/>
            <a:ext cx="363349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统一处理</a:t>
            </a:r>
            <a:endParaRPr lang="zh-CN" sz="900" dirty="0"/>
          </a:p>
        </p:txBody>
      </p:sp>
      <p:sp>
        <p:nvSpPr>
          <p:cNvPr id="29" name="Text 23"/>
          <p:cNvSpPr/>
          <p:nvPr/>
        </p:nvSpPr>
        <p:spPr>
          <a:xfrm>
            <a:off x="4875163" y="3721894"/>
            <a:ext cx="363349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异常情况如何统一判断和响应</a:t>
            </a:r>
            <a:endParaRPr lang="zh-CN" sz="800" dirty="0"/>
          </a:p>
        </p:txBody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01480" y="4063901"/>
            <a:ext cx="3923705" cy="608930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4875163" y="4180433"/>
            <a:ext cx="363349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统一服务</a:t>
            </a:r>
            <a:endParaRPr lang="zh-CN" sz="900" dirty="0"/>
          </a:p>
        </p:txBody>
      </p:sp>
      <p:sp>
        <p:nvSpPr>
          <p:cNvPr id="32" name="Text 25"/>
          <p:cNvSpPr/>
          <p:nvPr/>
        </p:nvSpPr>
        <p:spPr>
          <a:xfrm>
            <a:off x="4875163" y="4410670"/>
            <a:ext cx="363349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家庭产品如何连接社区服务入口</a:t>
            </a:r>
            <a:endParaRPr lang="zh-CN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993502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1032718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平台系统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24465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养老服务平台不是家庭设备遥控器</a:t>
            </a:r>
            <a:endParaRPr lang="zh-CN" sz="2400" dirty="0"/>
          </a:p>
        </p:txBody>
      </p:sp>
      <p:sp>
        <p:nvSpPr>
          <p:cNvPr id="5" name="Shape 3"/>
          <p:cNvSpPr/>
          <p:nvPr/>
        </p:nvSpPr>
        <p:spPr>
          <a:xfrm>
            <a:off x="523577" y="1825898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9234" y="1961555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👤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老人管理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242096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档案、能力状态、健康注意事项、联系人、服务权限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637410" y="1825898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73067" y="1961555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设备管理</a:t>
            </a:r>
            <a:endParaRPr lang="zh-CN" sz="1200" dirty="0"/>
          </a:p>
        </p:txBody>
      </p:sp>
      <p:sp>
        <p:nvSpPr>
          <p:cNvPr id="10" name="Text 8"/>
          <p:cNvSpPr/>
          <p:nvPr/>
        </p:nvSpPr>
        <p:spPr>
          <a:xfrm>
            <a:off x="4773067" y="2242096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在线状态、电量、故障、告警、维护记录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523577" y="2718048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9234" y="2853705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事件管理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659234" y="3134246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离床异常、跌倒疑似、紧急呼叫、漏服药物、环境风险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4637410" y="2718048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067" y="2853705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🔧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服务管理</a:t>
            </a:r>
            <a:endParaRPr lang="zh-CN" sz="1200" dirty="0"/>
          </a:p>
        </p:txBody>
      </p:sp>
      <p:sp>
        <p:nvSpPr>
          <p:cNvPr id="16" name="Text 14"/>
          <p:cNvSpPr/>
          <p:nvPr/>
        </p:nvSpPr>
        <p:spPr>
          <a:xfrm>
            <a:off x="4773067" y="3134246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通知、人工确认、派单、上门、结果反馈、评价和归档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523577" y="3626569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813646"/>
            <a:ext cx="163637" cy="13089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949003" y="3790131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平台核心价值：把设备事件转化为可处理的服务任务，形成从感知到服务的完整闭环。</a:t>
            </a:r>
            <a:endParaRPr lang="zh-CN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59941"/>
            <a:ext cx="287759" cy="99343"/>
          </a:xfrm>
          <a:prstGeom prst="roundRect">
            <a:avLst>
              <a:gd name="adj" fmla="val 22139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62794" y="379512"/>
            <a:ext cx="666527" cy="60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产品矩阵</a:t>
            </a:r>
            <a:endParaRPr lang="zh-CN" sz="400" dirty="0"/>
          </a:p>
        </p:txBody>
      </p:sp>
      <p:sp>
        <p:nvSpPr>
          <p:cNvPr id="4" name="Text 2"/>
          <p:cNvSpPr/>
          <p:nvPr/>
        </p:nvSpPr>
        <p:spPr>
          <a:xfrm>
            <a:off x="523577" y="472306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产品生态矩阵如何建立？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713854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采用"空间×功能"双维矩阵组织产品生态，识别产品缺口与功能重复，建立核心产品与辅助产品之间的协同关系。</a:t>
            </a:r>
            <a:endParaRPr lang="zh-CN" sz="5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29196"/>
            <a:ext cx="6553200" cy="36576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23577" y="4556224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建立步骤</a:t>
            </a:r>
            <a:endParaRPr lang="zh-CN" sz="600" dirty="0"/>
          </a:p>
        </p:txBody>
      </p:sp>
      <p:sp>
        <p:nvSpPr>
          <p:cNvPr id="8" name="Text 5"/>
          <p:cNvSpPr/>
          <p:nvPr/>
        </p:nvSpPr>
        <p:spPr>
          <a:xfrm>
            <a:off x="523577" y="4685109"/>
            <a:ext cx="3968576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Font typeface="+mj-lt"/>
              <a:buAutoNum type="arabicPeriod" startAt="1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列出空间与核心需求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Font typeface="+mj-lt"/>
              <a:buAutoNum type="arabicPeriod" startAt="2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填入现有产品，识别缺口与重复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Font typeface="+mj-lt"/>
              <a:buAutoNum type="arabicPeriod" startAt="3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确定核心产品与辅助产品</a:t>
            </a:r>
            <a:endParaRPr lang="zh-CN" sz="500" dirty="0"/>
          </a:p>
        </p:txBody>
      </p:sp>
      <p:sp>
        <p:nvSpPr>
          <p:cNvPr id="9" name="Text 6"/>
          <p:cNvSpPr/>
          <p:nvPr/>
        </p:nvSpPr>
        <p:spPr>
          <a:xfrm>
            <a:off x="4656609" y="4556224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输出成果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4656609" y="4685109"/>
            <a:ext cx="3968576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产品生态矩阵图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产品关系图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初步配置清单</a:t>
            </a:r>
            <a:endParaRPr lang="zh-CN" sz="5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173138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1212354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产品家族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42428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六件核心产品构成家庭产品家族基础</a:t>
            </a:r>
            <a:endParaRPr lang="zh-CN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005533"/>
            <a:ext cx="327273" cy="3272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14487" y="2005533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智能护理床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1014487" y="2276549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休息、起坐、照护和监测入口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2005533"/>
            <a:ext cx="327273" cy="32727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144691" y="2005533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智能起夜灯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5144691" y="2276549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夜间路径照明，渐亮感应</a:t>
            </a:r>
            <a:endParaRPr lang="zh-CN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747739"/>
            <a:ext cx="327273" cy="32727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14487" y="2747739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适老床头柜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1014487" y="3018755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床边收纳、充电和交互入口</a:t>
            </a:r>
            <a:endParaRPr lang="zh-CN" sz="1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2747739"/>
            <a:ext cx="327273" cy="32727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144691" y="2747739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适老换鞋凳</a:t>
            </a:r>
            <a:endParaRPr lang="zh-CN" sz="1200" dirty="0"/>
          </a:p>
        </p:txBody>
      </p:sp>
      <p:sp>
        <p:nvSpPr>
          <p:cNvPr id="16" name="Text 10"/>
          <p:cNvSpPr/>
          <p:nvPr/>
        </p:nvSpPr>
        <p:spPr>
          <a:xfrm>
            <a:off x="5144691" y="3018755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坐姿换鞋和起身辅助</a:t>
            </a:r>
            <a:endParaRPr lang="zh-CN" sz="10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489945"/>
            <a:ext cx="327273" cy="327273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014487" y="3489945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</a:t>
            </a:r>
            <a:endParaRPr lang="zh-CN" sz="1200" dirty="0"/>
          </a:p>
        </p:txBody>
      </p:sp>
      <p:sp>
        <p:nvSpPr>
          <p:cNvPr id="19" name="Text 12"/>
          <p:cNvSpPr/>
          <p:nvPr/>
        </p:nvSpPr>
        <p:spPr>
          <a:xfrm>
            <a:off x="1014487" y="3760961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用药提醒和服药记录</a:t>
            </a:r>
            <a:endParaRPr lang="zh-CN" sz="100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3781" y="3489945"/>
            <a:ext cx="327273" cy="327273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5144691" y="3489945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紧急呼叫终端</a:t>
            </a:r>
            <a:endParaRPr lang="zh-CN" sz="1200" dirty="0"/>
          </a:p>
        </p:txBody>
      </p:sp>
      <p:sp>
        <p:nvSpPr>
          <p:cNvPr id="22" name="Text 14"/>
          <p:cNvSpPr/>
          <p:nvPr/>
        </p:nvSpPr>
        <p:spPr>
          <a:xfrm>
            <a:off x="5144691" y="3760961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主动求助和服务连接</a:t>
            </a:r>
            <a:endParaRPr lang="zh-CN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8126"/>
            <a:ext cx="944017" cy="170855"/>
          </a:xfrm>
          <a:prstGeom prst="roundRect">
            <a:avLst>
              <a:gd name="adj" fmla="val 22124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91071" y="401836"/>
            <a:ext cx="1266230" cy="1034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产品组合｜床边场景</a:t>
            </a:r>
            <a:endParaRPr lang="zh-CN" sz="700" dirty="0"/>
          </a:p>
        </p:txBody>
      </p:sp>
      <p:sp>
        <p:nvSpPr>
          <p:cNvPr id="4" name="Text 2"/>
          <p:cNvSpPr/>
          <p:nvPr/>
        </p:nvSpPr>
        <p:spPr>
          <a:xfrm>
            <a:off x="523577" y="577602"/>
            <a:ext cx="8096845" cy="330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起夜灯与床头柜是床边场景的基础组合</a:t>
            </a:r>
            <a:endParaRPr lang="zh-CN" sz="2050" dirty="0"/>
          </a:p>
        </p:txBody>
      </p:sp>
      <p:sp>
        <p:nvSpPr>
          <p:cNvPr id="5" name="Shape 3"/>
          <p:cNvSpPr/>
          <p:nvPr/>
        </p:nvSpPr>
        <p:spPr>
          <a:xfrm>
            <a:off x="442540" y="1053405"/>
            <a:ext cx="4073277" cy="3721894"/>
          </a:xfrm>
          <a:prstGeom prst="roundRect">
            <a:avLst>
              <a:gd name="adj" fmla="val 2176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54980" y="1150069"/>
            <a:ext cx="3848398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起夜灯设计关注点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554980" y="1486123"/>
            <a:ext cx="56183" cy="5618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8" name="Text 6"/>
          <p:cNvSpPr/>
          <p:nvPr/>
        </p:nvSpPr>
        <p:spPr>
          <a:xfrm>
            <a:off x="707827" y="1424211"/>
            <a:ext cx="369555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柔和渐亮，减少眩光</a:t>
            </a:r>
            <a:endParaRPr lang="zh-CN" sz="850" dirty="0"/>
          </a:p>
        </p:txBody>
      </p:sp>
      <p:sp>
        <p:nvSpPr>
          <p:cNvPr id="9" name="Shape 7"/>
          <p:cNvSpPr/>
          <p:nvPr/>
        </p:nvSpPr>
        <p:spPr>
          <a:xfrm>
            <a:off x="554980" y="1846808"/>
            <a:ext cx="56183" cy="5618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707827" y="1784896"/>
            <a:ext cx="369555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路径连续，自动感知</a:t>
            </a:r>
            <a:endParaRPr lang="zh-CN" sz="850" dirty="0"/>
          </a:p>
        </p:txBody>
      </p:sp>
      <p:sp>
        <p:nvSpPr>
          <p:cNvPr id="11" name="Shape 9"/>
          <p:cNvSpPr/>
          <p:nvPr/>
        </p:nvSpPr>
        <p:spPr>
          <a:xfrm>
            <a:off x="554980" y="2207493"/>
            <a:ext cx="56183" cy="5618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2" name="Text 10"/>
          <p:cNvSpPr/>
          <p:nvPr/>
        </p:nvSpPr>
        <p:spPr>
          <a:xfrm>
            <a:off x="707827" y="2145581"/>
            <a:ext cx="369555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延时关闭，保留手动控制</a:t>
            </a:r>
            <a:endParaRPr lang="zh-CN" sz="850" dirty="0"/>
          </a:p>
        </p:txBody>
      </p:sp>
      <p:sp>
        <p:nvSpPr>
          <p:cNvPr id="13" name="Text 11"/>
          <p:cNvSpPr/>
          <p:nvPr/>
        </p:nvSpPr>
        <p:spPr>
          <a:xfrm>
            <a:off x="554980" y="2421657"/>
            <a:ext cx="3848398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床头柜设计关注点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554980" y="2757711"/>
            <a:ext cx="56183" cy="5618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707827" y="2695798"/>
            <a:ext cx="369555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与床面高度关系合理</a:t>
            </a:r>
            <a:endParaRPr lang="zh-CN" sz="850" dirty="0"/>
          </a:p>
        </p:txBody>
      </p:sp>
      <p:sp>
        <p:nvSpPr>
          <p:cNvPr id="16" name="Shape 14"/>
          <p:cNvSpPr/>
          <p:nvPr/>
        </p:nvSpPr>
        <p:spPr>
          <a:xfrm>
            <a:off x="554980" y="3118396"/>
            <a:ext cx="56183" cy="5618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7" name="Text 15"/>
          <p:cNvSpPr/>
          <p:nvPr/>
        </p:nvSpPr>
        <p:spPr>
          <a:xfrm>
            <a:off x="707827" y="3056483"/>
            <a:ext cx="369555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坐卧状态下容易取物</a:t>
            </a:r>
            <a:endParaRPr lang="zh-CN" sz="850" dirty="0"/>
          </a:p>
        </p:txBody>
      </p:sp>
      <p:sp>
        <p:nvSpPr>
          <p:cNvPr id="18" name="Shape 16"/>
          <p:cNvSpPr/>
          <p:nvPr/>
        </p:nvSpPr>
        <p:spPr>
          <a:xfrm>
            <a:off x="554980" y="3479081"/>
            <a:ext cx="56183" cy="5618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9" name="Text 17"/>
          <p:cNvSpPr/>
          <p:nvPr/>
        </p:nvSpPr>
        <p:spPr>
          <a:xfrm>
            <a:off x="707827" y="3417168"/>
            <a:ext cx="369555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台面防止物品滚落</a:t>
            </a:r>
            <a:endParaRPr lang="zh-CN" sz="850" dirty="0"/>
          </a:p>
        </p:txBody>
      </p:sp>
      <p:sp>
        <p:nvSpPr>
          <p:cNvPr id="20" name="Shape 18"/>
          <p:cNvSpPr/>
          <p:nvPr/>
        </p:nvSpPr>
        <p:spPr>
          <a:xfrm>
            <a:off x="554980" y="3839766"/>
            <a:ext cx="56183" cy="5618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1" name="Text 19"/>
          <p:cNvSpPr/>
          <p:nvPr/>
        </p:nvSpPr>
        <p:spPr>
          <a:xfrm>
            <a:off x="707827" y="3777853"/>
            <a:ext cx="369555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药品独立收纳区</a:t>
            </a:r>
            <a:endParaRPr lang="zh-CN" sz="850" dirty="0"/>
          </a:p>
        </p:txBody>
      </p:sp>
      <p:sp>
        <p:nvSpPr>
          <p:cNvPr id="22" name="Shape 20"/>
          <p:cNvSpPr/>
          <p:nvPr/>
        </p:nvSpPr>
        <p:spPr>
          <a:xfrm>
            <a:off x="554980" y="4200451"/>
            <a:ext cx="56183" cy="5618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3" name="Text 21"/>
          <p:cNvSpPr/>
          <p:nvPr/>
        </p:nvSpPr>
        <p:spPr>
          <a:xfrm>
            <a:off x="707827" y="4138538"/>
            <a:ext cx="369555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呼叫终端固定位置</a:t>
            </a:r>
            <a:endParaRPr lang="zh-CN" sz="850" dirty="0"/>
          </a:p>
        </p:txBody>
      </p:sp>
      <p:sp>
        <p:nvSpPr>
          <p:cNvPr id="24" name="Shape 22"/>
          <p:cNvSpPr/>
          <p:nvPr/>
        </p:nvSpPr>
        <p:spPr>
          <a:xfrm>
            <a:off x="554980" y="4561136"/>
            <a:ext cx="56183" cy="56183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5" name="Text 23"/>
          <p:cNvSpPr/>
          <p:nvPr/>
        </p:nvSpPr>
        <p:spPr>
          <a:xfrm>
            <a:off x="707827" y="4499223"/>
            <a:ext cx="369555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充电线不穿过通道</a:t>
            </a:r>
            <a:endParaRPr lang="zh-CN" sz="850" dirty="0"/>
          </a:p>
        </p:txBody>
      </p:sp>
      <p:sp>
        <p:nvSpPr>
          <p:cNvPr id="26" name="Text 24"/>
          <p:cNvSpPr/>
          <p:nvPr/>
        </p:nvSpPr>
        <p:spPr>
          <a:xfrm>
            <a:off x="4713982" y="1150069"/>
            <a:ext cx="391120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三件产品协同逻辑</a:t>
            </a:r>
            <a:endParaRPr lang="zh-CN" sz="1000" dirty="0"/>
          </a:p>
        </p:txBody>
      </p:sp>
      <p:pic>
        <p:nvPicPr>
          <p:cNvPr id="2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3982" y="1424211"/>
            <a:ext cx="562496" cy="675010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5373142" y="1536650"/>
            <a:ext cx="325204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护理床</a:t>
            </a:r>
            <a:endParaRPr lang="zh-CN" sz="1000" dirty="0"/>
          </a:p>
        </p:txBody>
      </p:sp>
      <p:sp>
        <p:nvSpPr>
          <p:cNvPr id="29" name="Text 26"/>
          <p:cNvSpPr/>
          <p:nvPr/>
        </p:nvSpPr>
        <p:spPr>
          <a:xfrm>
            <a:off x="5373142" y="1798737"/>
            <a:ext cx="3252043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负责离床感知触发</a:t>
            </a:r>
            <a:endParaRPr lang="zh-CN" sz="850" dirty="0"/>
          </a:p>
        </p:txBody>
      </p:sp>
      <p:pic>
        <p:nvPicPr>
          <p:cNvPr id="3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982" y="2099221"/>
            <a:ext cx="562496" cy="675010"/>
          </a:xfrm>
          <a:prstGeom prst="rect">
            <a:avLst/>
          </a:prstGeom>
        </p:spPr>
      </p:pic>
      <p:sp>
        <p:nvSpPr>
          <p:cNvPr id="31" name="Text 27"/>
          <p:cNvSpPr/>
          <p:nvPr/>
        </p:nvSpPr>
        <p:spPr>
          <a:xfrm>
            <a:off x="5373142" y="2211660"/>
            <a:ext cx="325204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床头柜</a:t>
            </a:r>
            <a:endParaRPr lang="zh-CN" sz="1000" dirty="0"/>
          </a:p>
        </p:txBody>
      </p:sp>
      <p:sp>
        <p:nvSpPr>
          <p:cNvPr id="32" name="Text 28"/>
          <p:cNvSpPr/>
          <p:nvPr/>
        </p:nvSpPr>
        <p:spPr>
          <a:xfrm>
            <a:off x="5373142" y="2473747"/>
            <a:ext cx="3252043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提供稳定交互入口</a:t>
            </a:r>
            <a:endParaRPr lang="zh-CN" sz="850" dirty="0"/>
          </a:p>
        </p:txBody>
      </p:sp>
      <p:pic>
        <p:nvPicPr>
          <p:cNvPr id="3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982" y="2774231"/>
            <a:ext cx="562496" cy="675010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5373142" y="2886670"/>
            <a:ext cx="325204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起夜灯</a:t>
            </a:r>
            <a:endParaRPr lang="zh-CN" sz="1000" dirty="0"/>
          </a:p>
        </p:txBody>
      </p:sp>
      <p:sp>
        <p:nvSpPr>
          <p:cNvPr id="35" name="Text 30"/>
          <p:cNvSpPr/>
          <p:nvPr/>
        </p:nvSpPr>
        <p:spPr>
          <a:xfrm>
            <a:off x="5373142" y="3148757"/>
            <a:ext cx="3252043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负责夜间环境响应</a:t>
            </a:r>
            <a:endParaRPr lang="zh-CN" sz="850" dirty="0"/>
          </a:p>
        </p:txBody>
      </p:sp>
      <p:sp>
        <p:nvSpPr>
          <p:cNvPr id="36" name="Text 31"/>
          <p:cNvSpPr/>
          <p:nvPr/>
        </p:nvSpPr>
        <p:spPr>
          <a:xfrm>
            <a:off x="4882679" y="3644950"/>
            <a:ext cx="3742506" cy="3347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三件产品形成"感知—支撑—照明"的完整床边场景解决方案，缺少任何一件都会削弱整体安全性。</a:t>
            </a:r>
            <a:endParaRPr lang="zh-CN" sz="850" dirty="0"/>
          </a:p>
        </p:txBody>
      </p:sp>
      <p:sp>
        <p:nvSpPr>
          <p:cNvPr id="37" name="Shape 32"/>
          <p:cNvSpPr/>
          <p:nvPr/>
        </p:nvSpPr>
        <p:spPr>
          <a:xfrm>
            <a:off x="4713982" y="3557960"/>
            <a:ext cx="14288" cy="508695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510927"/>
            <a:ext cx="1204020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550143"/>
            <a:ext cx="1504206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产品组合｜玄关与用药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76207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换鞋凳与智能药盒解决两个高频日常问题</a:t>
            </a:r>
            <a:endParaRPr lang="zh-CN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343323"/>
            <a:ext cx="2855863" cy="176502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23577" y="3271986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适老换鞋凳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523577" y="3543002"/>
            <a:ext cx="396656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老人坐着换鞋、双侧扶手辅助起身、凳体稳定不滑动、鞋子在无需深度弯腰的位置、不阻挡玄关通道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3781" y="1343323"/>
            <a:ext cx="2855937" cy="176510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653781" y="3272061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4653781" y="3543077"/>
            <a:ext cx="396664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按日期和时段分格、声光语音提醒、记录药格是否打开、漏服时提醒本人或家属、支持人工调整用药计划</a:t>
            </a:r>
            <a:endParaRPr lang="zh-CN" sz="1000" dirty="0"/>
          </a:p>
        </p:txBody>
      </p:sp>
      <p:sp>
        <p:nvSpPr>
          <p:cNvPr id="11" name="Shape 7"/>
          <p:cNvSpPr/>
          <p:nvPr/>
        </p:nvSpPr>
        <p:spPr>
          <a:xfrm>
            <a:off x="523577" y="4109145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72" y="4296221"/>
            <a:ext cx="163637" cy="13089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49003" y="4272707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药盒只执行提醒和记录，不能自行改变用药方案。药品调整须由老人、家属或专业人员确认。</a:t>
            </a:r>
            <a:endParaRPr lang="zh-CN" sz="1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1057"/>
            <a:ext cx="1065014" cy="192658"/>
          </a:xfrm>
          <a:prstGeom prst="roundRect">
            <a:avLst>
              <a:gd name="adj" fmla="val 22118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99629" y="399083"/>
            <a:ext cx="1370112" cy="116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产品组合｜安全底网</a:t>
            </a:r>
            <a:endParaRPr lang="zh-CN" sz="750" dirty="0"/>
          </a:p>
        </p:txBody>
      </p:sp>
      <p:sp>
        <p:nvSpPr>
          <p:cNvPr id="4" name="Text 2"/>
          <p:cNvSpPr/>
          <p:nvPr/>
        </p:nvSpPr>
        <p:spPr>
          <a:xfrm>
            <a:off x="523577" y="602828"/>
            <a:ext cx="8096845" cy="37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呼叫终端与环境传感器构成家庭安全底网</a:t>
            </a:r>
            <a:endParaRPr lang="zh-CN" sz="2300" dirty="0"/>
          </a:p>
        </p:txBody>
      </p:sp>
      <p:sp>
        <p:nvSpPr>
          <p:cNvPr id="5" name="Text 3"/>
          <p:cNvSpPr/>
          <p:nvPr/>
        </p:nvSpPr>
        <p:spPr>
          <a:xfrm>
            <a:off x="523577" y="1282824"/>
            <a:ext cx="389371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呼叫终端负责</a:t>
            </a:r>
            <a:endParaRPr lang="zh-CN" sz="11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607493"/>
            <a:ext cx="317004" cy="31700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23577" y="2078013"/>
            <a:ext cx="1870100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老人主动求助</a:t>
            </a:r>
            <a:endParaRPr lang="zh-CN" sz="1150" dirty="0"/>
          </a:p>
        </p:txBody>
      </p:sp>
      <p:sp>
        <p:nvSpPr>
          <p:cNvPr id="8" name="Text 5"/>
          <p:cNvSpPr/>
          <p:nvPr/>
        </p:nvSpPr>
        <p:spPr>
          <a:xfrm>
            <a:off x="523577" y="2387278"/>
            <a:ext cx="1870100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双向通话 + 确认位置</a:t>
            </a:r>
            <a:endParaRPr lang="zh-CN" sz="9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7193" y="1607493"/>
            <a:ext cx="317004" cy="31700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547193" y="2078013"/>
            <a:ext cx="1870100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连接家属与服务人员</a:t>
            </a:r>
            <a:endParaRPr lang="zh-CN" sz="1150" dirty="0"/>
          </a:p>
        </p:txBody>
      </p:sp>
      <p:sp>
        <p:nvSpPr>
          <p:cNvPr id="11" name="Text 7"/>
          <p:cNvSpPr/>
          <p:nvPr/>
        </p:nvSpPr>
        <p:spPr>
          <a:xfrm>
            <a:off x="2547193" y="2387278"/>
            <a:ext cx="1870100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推送通知 + 派单响应</a:t>
            </a:r>
            <a:endParaRPr lang="zh-CN" sz="950" dirty="0"/>
          </a:p>
        </p:txBody>
      </p:sp>
      <p:sp>
        <p:nvSpPr>
          <p:cNvPr id="12" name="Text 8"/>
          <p:cNvSpPr/>
          <p:nvPr/>
        </p:nvSpPr>
        <p:spPr>
          <a:xfrm>
            <a:off x="523577" y="2725117"/>
            <a:ext cx="389371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环境传感器可包括</a:t>
            </a:r>
            <a:endParaRPr lang="zh-CN" sz="1150" dirty="0"/>
          </a:p>
        </p:txBody>
      </p:sp>
      <p:sp>
        <p:nvSpPr>
          <p:cNvPr id="13" name="Shape 9"/>
          <p:cNvSpPr/>
          <p:nvPr/>
        </p:nvSpPr>
        <p:spPr>
          <a:xfrm>
            <a:off x="523577" y="3049786"/>
            <a:ext cx="1885429" cy="449610"/>
          </a:xfrm>
          <a:prstGeom prst="roundRect">
            <a:avLst>
              <a:gd name="adj" fmla="val 1184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5141" y="3181350"/>
            <a:ext cx="1622301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烟雾</a:t>
            </a:r>
            <a:endParaRPr lang="zh-CN" sz="1150" dirty="0"/>
          </a:p>
        </p:txBody>
      </p:sp>
      <p:sp>
        <p:nvSpPr>
          <p:cNvPr id="15" name="Shape 11"/>
          <p:cNvSpPr/>
          <p:nvPr/>
        </p:nvSpPr>
        <p:spPr>
          <a:xfrm>
            <a:off x="2531790" y="3049786"/>
            <a:ext cx="1885504" cy="449610"/>
          </a:xfrm>
          <a:prstGeom prst="roundRect">
            <a:avLst>
              <a:gd name="adj" fmla="val 1184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2663354" y="3181350"/>
            <a:ext cx="1622375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燃气</a:t>
            </a:r>
            <a:endParaRPr lang="zh-CN" sz="1150" dirty="0"/>
          </a:p>
        </p:txBody>
      </p:sp>
      <p:sp>
        <p:nvSpPr>
          <p:cNvPr id="17" name="Shape 13"/>
          <p:cNvSpPr/>
          <p:nvPr/>
        </p:nvSpPr>
        <p:spPr>
          <a:xfrm>
            <a:off x="523577" y="3622179"/>
            <a:ext cx="1885429" cy="449610"/>
          </a:xfrm>
          <a:prstGeom prst="roundRect">
            <a:avLst>
              <a:gd name="adj" fmla="val 1184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655141" y="3753743"/>
            <a:ext cx="1622301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水浸</a:t>
            </a:r>
            <a:endParaRPr lang="zh-CN" sz="1150" dirty="0"/>
          </a:p>
        </p:txBody>
      </p:sp>
      <p:sp>
        <p:nvSpPr>
          <p:cNvPr id="19" name="Shape 15"/>
          <p:cNvSpPr/>
          <p:nvPr/>
        </p:nvSpPr>
        <p:spPr>
          <a:xfrm>
            <a:off x="2531790" y="3622179"/>
            <a:ext cx="1885504" cy="449610"/>
          </a:xfrm>
          <a:prstGeom prst="roundRect">
            <a:avLst>
              <a:gd name="adj" fmla="val 1184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2663354" y="3753743"/>
            <a:ext cx="1622375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门磁</a:t>
            </a:r>
            <a:endParaRPr lang="zh-CN" sz="1150" dirty="0"/>
          </a:p>
        </p:txBody>
      </p:sp>
      <p:sp>
        <p:nvSpPr>
          <p:cNvPr id="21" name="Shape 17"/>
          <p:cNvSpPr/>
          <p:nvPr/>
        </p:nvSpPr>
        <p:spPr>
          <a:xfrm>
            <a:off x="523577" y="4194572"/>
            <a:ext cx="1885429" cy="449610"/>
          </a:xfrm>
          <a:prstGeom prst="roundRect">
            <a:avLst>
              <a:gd name="adj" fmla="val 1184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55141" y="4326136"/>
            <a:ext cx="1622301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温湿度</a:t>
            </a:r>
            <a:endParaRPr lang="zh-CN" sz="1150" dirty="0"/>
          </a:p>
        </p:txBody>
      </p:sp>
      <p:sp>
        <p:nvSpPr>
          <p:cNvPr id="23" name="Shape 19"/>
          <p:cNvSpPr/>
          <p:nvPr/>
        </p:nvSpPr>
        <p:spPr>
          <a:xfrm>
            <a:off x="2531790" y="4194572"/>
            <a:ext cx="1885504" cy="449610"/>
          </a:xfrm>
          <a:prstGeom prst="roundRect">
            <a:avLst>
              <a:gd name="adj" fmla="val 1184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2663354" y="4326136"/>
            <a:ext cx="1622375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跌倒检测</a:t>
            </a:r>
            <a:endParaRPr lang="zh-CN" sz="1150" dirty="0"/>
          </a:p>
        </p:txBody>
      </p:sp>
      <p:sp>
        <p:nvSpPr>
          <p:cNvPr id="25" name="Shape 21"/>
          <p:cNvSpPr/>
          <p:nvPr/>
        </p:nvSpPr>
        <p:spPr>
          <a:xfrm>
            <a:off x="4640163" y="1160041"/>
            <a:ext cx="4076328" cy="3622328"/>
          </a:xfrm>
          <a:prstGeom prst="roundRect">
            <a:avLst>
              <a:gd name="adj" fmla="val 2521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26" name="Text 22"/>
          <p:cNvSpPr/>
          <p:nvPr/>
        </p:nvSpPr>
        <p:spPr>
          <a:xfrm>
            <a:off x="4766965" y="1282824"/>
            <a:ext cx="3822725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双通道安全系统</a:t>
            </a:r>
            <a:endParaRPr lang="zh-CN" sz="1150" dirty="0"/>
          </a:p>
        </p:txBody>
      </p:sp>
      <p:sp>
        <p:nvSpPr>
          <p:cNvPr id="27" name="Shape 23"/>
          <p:cNvSpPr/>
          <p:nvPr/>
        </p:nvSpPr>
        <p:spPr>
          <a:xfrm>
            <a:off x="4766965" y="1607493"/>
            <a:ext cx="3822725" cy="1534567"/>
          </a:xfrm>
          <a:prstGeom prst="roundRect">
            <a:avLst>
              <a:gd name="adj" fmla="val 347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4771727" y="1612255"/>
            <a:ext cx="3813200" cy="762521"/>
          </a:xfrm>
          <a:custGeom>
            <a:avLst/>
            <a:gdLst/>
            <a:ahLst/>
            <a:cxnLst/>
            <a:rect l="l" t="t" r="r" b="b"/>
            <a:pathLst>
              <a:path w="3813200" h="762521">
                <a:moveTo>
                  <a:pt x="44387" y="0"/>
                </a:moveTo>
                <a:lnTo>
                  <a:pt x="3768813" y="0"/>
                </a:lnTo>
                <a:arcTo hR="44387" wR="44387" stAng="16200000" swAng="5400000"/>
                <a:lnTo>
                  <a:pt x="3813200" y="762521"/>
                </a:lnTo>
                <a:lnTo>
                  <a:pt x="0" y="762521"/>
                </a:lnTo>
                <a:lnTo>
                  <a:pt x="0" y="44387"/>
                </a:lnTo>
                <a:arcTo hR="44387" wR="44387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9" name="Text 25"/>
          <p:cNvSpPr/>
          <p:nvPr/>
        </p:nvSpPr>
        <p:spPr>
          <a:xfrm>
            <a:off x="4898529" y="1739057"/>
            <a:ext cx="3559597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主动呼叫链路</a:t>
            </a:r>
            <a:endParaRPr lang="zh-CN" sz="1150" dirty="0"/>
          </a:p>
        </p:txBody>
      </p:sp>
      <p:sp>
        <p:nvSpPr>
          <p:cNvPr id="30" name="Text 26"/>
          <p:cNvSpPr/>
          <p:nvPr/>
        </p:nvSpPr>
        <p:spPr>
          <a:xfrm>
            <a:off x="4898529" y="2048321"/>
            <a:ext cx="3559597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老人主动触发 → 实时推送 → 人工确认处置</a:t>
            </a:r>
            <a:endParaRPr lang="zh-CN" sz="950" dirty="0"/>
          </a:p>
        </p:txBody>
      </p:sp>
      <p:sp>
        <p:nvSpPr>
          <p:cNvPr id="31" name="Shape 27"/>
          <p:cNvSpPr/>
          <p:nvPr/>
        </p:nvSpPr>
        <p:spPr>
          <a:xfrm>
            <a:off x="4771727" y="2374776"/>
            <a:ext cx="3813200" cy="762521"/>
          </a:xfrm>
          <a:custGeom>
            <a:avLst/>
            <a:gdLst/>
            <a:ahLst/>
            <a:cxnLst/>
            <a:rect l="l" t="t" r="r" b="b"/>
            <a:pathLst>
              <a:path w="3813200" h="762521">
                <a:moveTo>
                  <a:pt x="0" y="0"/>
                </a:moveTo>
                <a:lnTo>
                  <a:pt x="3813200" y="0"/>
                </a:lnTo>
                <a:lnTo>
                  <a:pt x="3813200" y="718134"/>
                </a:lnTo>
                <a:arcTo hR="44387" wR="44387" stAng="0" swAng="5400000"/>
                <a:lnTo>
                  <a:pt x="44387" y="762521"/>
                </a:lnTo>
                <a:arcTo hR="44387" wR="44387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32" name="Shape 28"/>
          <p:cNvSpPr/>
          <p:nvPr/>
        </p:nvSpPr>
        <p:spPr>
          <a:xfrm>
            <a:off x="4771727" y="2374776"/>
            <a:ext cx="381320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3" name="Text 29"/>
          <p:cNvSpPr/>
          <p:nvPr/>
        </p:nvSpPr>
        <p:spPr>
          <a:xfrm>
            <a:off x="4898529" y="2501578"/>
            <a:ext cx="3559597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自动感知链路</a:t>
            </a:r>
            <a:endParaRPr lang="zh-CN" sz="1150" dirty="0"/>
          </a:p>
        </p:txBody>
      </p:sp>
      <p:sp>
        <p:nvSpPr>
          <p:cNvPr id="34" name="Text 30"/>
          <p:cNvSpPr/>
          <p:nvPr/>
        </p:nvSpPr>
        <p:spPr>
          <a:xfrm>
            <a:off x="4898529" y="2810842"/>
            <a:ext cx="3559597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设备自动检测 → 平台识别 → 分级处置</a:t>
            </a:r>
            <a:endParaRPr lang="zh-CN" sz="950" dirty="0"/>
          </a:p>
        </p:txBody>
      </p:sp>
      <p:sp>
        <p:nvSpPr>
          <p:cNvPr id="35" name="Shape 31"/>
          <p:cNvSpPr/>
          <p:nvPr/>
        </p:nvSpPr>
        <p:spPr>
          <a:xfrm>
            <a:off x="4766965" y="3280246"/>
            <a:ext cx="3822725" cy="683716"/>
          </a:xfrm>
          <a:prstGeom prst="roundRect">
            <a:avLst>
              <a:gd name="adj" fmla="val 7790"/>
            </a:avLst>
          </a:prstGeom>
          <a:solidFill>
            <a:srgbClr val="F9D2EB"/>
          </a:solidFill>
          <a:ln/>
        </p:spPr>
      </p:sp>
      <p:pic>
        <p:nvPicPr>
          <p:cNvPr id="36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766" y="3461147"/>
            <a:ext cx="158502" cy="126802"/>
          </a:xfrm>
          <a:prstGeom prst="rect">
            <a:avLst/>
          </a:prstGeom>
        </p:spPr>
      </p:pic>
      <p:sp>
        <p:nvSpPr>
          <p:cNvPr id="37" name="Text 32"/>
          <p:cNvSpPr/>
          <p:nvPr/>
        </p:nvSpPr>
        <p:spPr>
          <a:xfrm>
            <a:off x="5179070" y="3422452"/>
            <a:ext cx="3283818" cy="399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自动检测不能取代主动呼叫。卧室和卫生间应优先考虑隐私友好技术，摄像头不是唯一检测手段。</a:t>
            </a:r>
            <a:endParaRPr lang="zh-CN" sz="9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815132"/>
            <a:ext cx="994618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854348"/>
            <a:ext cx="1294805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系统架构｜四类流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06627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产品生态中同时存在四类流</a:t>
            </a:r>
            <a:endParaRPr lang="zh-CN" sz="2400" dirty="0"/>
          </a:p>
        </p:txBody>
      </p:sp>
      <p:sp>
        <p:nvSpPr>
          <p:cNvPr id="5" name="Shape 3"/>
          <p:cNvSpPr/>
          <p:nvPr/>
        </p:nvSpPr>
        <p:spPr>
          <a:xfrm>
            <a:off x="523577" y="1647527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9234" y="1783184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数据流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063725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老人状态、设备状态和服务记录持续上传平台，形成长期档案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637410" y="1647527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73067" y="1783184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🎛️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控制流</a:t>
            </a:r>
            <a:endParaRPr lang="zh-CN" sz="1200" dirty="0"/>
          </a:p>
        </p:txBody>
      </p:sp>
      <p:sp>
        <p:nvSpPr>
          <p:cNvPr id="10" name="Text 8"/>
          <p:cNvSpPr/>
          <p:nvPr/>
        </p:nvSpPr>
        <p:spPr>
          <a:xfrm>
            <a:off x="4773067" y="2063725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网关向照明、窗帘、护理床和提醒设备下发联动动作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523577" y="2539678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9234" y="2675334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🔔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告警流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659234" y="2955875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跌倒、燃气、离床和紧急呼叫产生分级通知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4637410" y="2539678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067" y="2675334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🤝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服务流</a:t>
            </a:r>
            <a:endParaRPr lang="zh-CN" sz="1200" dirty="0"/>
          </a:p>
        </p:txBody>
      </p:sp>
      <p:sp>
        <p:nvSpPr>
          <p:cNvPr id="16" name="Text 14"/>
          <p:cNvSpPr/>
          <p:nvPr/>
        </p:nvSpPr>
        <p:spPr>
          <a:xfrm>
            <a:off x="4773067" y="2955875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设备事件转化为家属确认、社区派单或上门服务工单</a:t>
            </a:r>
            <a:endParaRPr lang="zh-CN" sz="1000" dirty="0"/>
          </a:p>
        </p:txBody>
      </p:sp>
      <p:sp>
        <p:nvSpPr>
          <p:cNvPr id="17" name="Text 15"/>
          <p:cNvSpPr/>
          <p:nvPr/>
        </p:nvSpPr>
        <p:spPr>
          <a:xfrm>
            <a:off x="523577" y="344819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四类流需要统一：老人身份、设备编号、事件编号、工单编号和处置结果。</a:t>
            </a:r>
            <a:endParaRPr lang="zh-CN" sz="1000" dirty="0"/>
          </a:p>
        </p:txBody>
      </p:sp>
      <p:sp>
        <p:nvSpPr>
          <p:cNvPr id="18" name="Shape 16"/>
          <p:cNvSpPr/>
          <p:nvPr/>
        </p:nvSpPr>
        <p:spPr>
          <a:xfrm>
            <a:off x="523577" y="3804865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991942"/>
            <a:ext cx="163637" cy="130894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949003" y="3968428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只有告警流，没有服务流，系统仍然是不完整的。四类流的协同才能形成真正的服务闭环。</a:t>
            </a:r>
            <a:endParaRPr lang="zh-CN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1131"/>
            <a:ext cx="521568" cy="180231"/>
          </a:xfrm>
          <a:prstGeom prst="roundRect">
            <a:avLst>
              <a:gd name="adj" fmla="val 22117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94717" y="396701"/>
            <a:ext cx="836488" cy="10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社区服务</a:t>
            </a:r>
            <a:endParaRPr lang="zh-CN" sz="700" dirty="0"/>
          </a:p>
        </p:txBody>
      </p:sp>
      <p:sp>
        <p:nvSpPr>
          <p:cNvPr id="4" name="Text 2"/>
          <p:cNvSpPr/>
          <p:nvPr/>
        </p:nvSpPr>
        <p:spPr>
          <a:xfrm>
            <a:off x="523577" y="584299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社区服务站是居家产品生态的线下服务节点</a:t>
            </a:r>
            <a:endParaRPr lang="zh-CN" sz="2150" dirty="0"/>
          </a:p>
        </p:txBody>
      </p:sp>
      <p:sp>
        <p:nvSpPr>
          <p:cNvPr id="5" name="Text 3"/>
          <p:cNvSpPr/>
          <p:nvPr/>
        </p:nvSpPr>
        <p:spPr>
          <a:xfrm>
            <a:off x="523577" y="1201862"/>
            <a:ext cx="39036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社区服务站可以提供</a:t>
            </a:r>
            <a:endParaRPr lang="zh-CN" sz="1050" dirty="0"/>
          </a:p>
        </p:txBody>
      </p:sp>
      <p:sp>
        <p:nvSpPr>
          <p:cNvPr id="6" name="Shape 4"/>
          <p:cNvSpPr/>
          <p:nvPr/>
        </p:nvSpPr>
        <p:spPr>
          <a:xfrm>
            <a:off x="523577" y="1497285"/>
            <a:ext cx="1898079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6956" y="1620664"/>
            <a:ext cx="165132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</a:t>
            </a:r>
            <a:endParaRPr lang="zh-CN" sz="1050" dirty="0"/>
          </a:p>
        </p:txBody>
      </p:sp>
      <p:sp>
        <p:nvSpPr>
          <p:cNvPr id="8" name="Shape 6"/>
          <p:cNvSpPr/>
          <p:nvPr/>
        </p:nvSpPr>
        <p:spPr>
          <a:xfrm>
            <a:off x="2529111" y="1497285"/>
            <a:ext cx="1898154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52489" y="1620664"/>
            <a:ext cx="165139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日间照料</a:t>
            </a:r>
            <a:endParaRPr lang="zh-CN" sz="1050" dirty="0"/>
          </a:p>
        </p:txBody>
      </p:sp>
      <p:sp>
        <p:nvSpPr>
          <p:cNvPr id="10" name="Shape 8"/>
          <p:cNvSpPr/>
          <p:nvPr/>
        </p:nvSpPr>
        <p:spPr>
          <a:xfrm>
            <a:off x="523577" y="2025997"/>
            <a:ext cx="1898079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6956" y="2149376"/>
            <a:ext cx="165132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康复</a:t>
            </a:r>
            <a:endParaRPr lang="zh-CN" sz="1050" dirty="0"/>
          </a:p>
        </p:txBody>
      </p:sp>
      <p:sp>
        <p:nvSpPr>
          <p:cNvPr id="12" name="Shape 10"/>
          <p:cNvSpPr/>
          <p:nvPr/>
        </p:nvSpPr>
        <p:spPr>
          <a:xfrm>
            <a:off x="2529111" y="2025997"/>
            <a:ext cx="1898154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52489" y="2149376"/>
            <a:ext cx="165139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健康监测</a:t>
            </a:r>
            <a:endParaRPr lang="zh-CN" sz="1050" dirty="0"/>
          </a:p>
        </p:txBody>
      </p:sp>
      <p:sp>
        <p:nvSpPr>
          <p:cNvPr id="14" name="Shape 12"/>
          <p:cNvSpPr/>
          <p:nvPr/>
        </p:nvSpPr>
        <p:spPr>
          <a:xfrm>
            <a:off x="523577" y="2554709"/>
            <a:ext cx="1898079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6956" y="2678088"/>
            <a:ext cx="165132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文化活动</a:t>
            </a:r>
            <a:endParaRPr lang="zh-CN" sz="1050" dirty="0"/>
          </a:p>
        </p:txBody>
      </p:sp>
      <p:sp>
        <p:nvSpPr>
          <p:cNvPr id="16" name="Shape 14"/>
          <p:cNvSpPr/>
          <p:nvPr/>
        </p:nvSpPr>
        <p:spPr>
          <a:xfrm>
            <a:off x="2529111" y="2554709"/>
            <a:ext cx="1898154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652489" y="2678088"/>
            <a:ext cx="165139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助浴</a:t>
            </a:r>
            <a:endParaRPr lang="zh-CN" sz="1050" dirty="0"/>
          </a:p>
        </p:txBody>
      </p:sp>
      <p:sp>
        <p:nvSpPr>
          <p:cNvPr id="18" name="Shape 16"/>
          <p:cNvSpPr/>
          <p:nvPr/>
        </p:nvSpPr>
        <p:spPr>
          <a:xfrm>
            <a:off x="523577" y="3083421"/>
            <a:ext cx="1898079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6956" y="3206800"/>
            <a:ext cx="165132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上门服务</a:t>
            </a:r>
            <a:endParaRPr lang="zh-CN" sz="1050" dirty="0"/>
          </a:p>
        </p:txBody>
      </p:sp>
      <p:sp>
        <p:nvSpPr>
          <p:cNvPr id="20" name="Shape 18"/>
          <p:cNvSpPr/>
          <p:nvPr/>
        </p:nvSpPr>
        <p:spPr>
          <a:xfrm>
            <a:off x="2529111" y="3083421"/>
            <a:ext cx="1898154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652489" y="3206800"/>
            <a:ext cx="165139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紧急支持</a:t>
            </a:r>
            <a:endParaRPr lang="zh-CN" sz="1050" dirty="0"/>
          </a:p>
        </p:txBody>
      </p:sp>
      <p:sp>
        <p:nvSpPr>
          <p:cNvPr id="22" name="Text 20"/>
          <p:cNvSpPr/>
          <p:nvPr/>
        </p:nvSpPr>
        <p:spPr>
          <a:xfrm>
            <a:off x="4721498" y="1201862"/>
            <a:ext cx="39036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居家产品与社区站连接后的价值</a:t>
            </a:r>
            <a:endParaRPr lang="zh-CN" sz="1050" dirty="0"/>
          </a:p>
        </p:txBody>
      </p:sp>
      <p:pic>
        <p:nvPicPr>
          <p:cNvPr id="2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5997" y="1503201"/>
            <a:ext cx="177924" cy="177924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5107037" y="1497285"/>
            <a:ext cx="351814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老人能够在家申请服务</a:t>
            </a:r>
            <a:endParaRPr lang="zh-CN" sz="900" dirty="0"/>
          </a:p>
        </p:txBody>
      </p:sp>
      <p:pic>
        <p:nvPicPr>
          <p:cNvPr id="2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5997" y="2079985"/>
            <a:ext cx="177924" cy="177924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5107037" y="2074069"/>
            <a:ext cx="351814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家庭异常可以推送社区</a:t>
            </a:r>
            <a:endParaRPr lang="zh-CN" sz="900" dirty="0"/>
          </a:p>
        </p:txBody>
      </p:sp>
      <p:pic>
        <p:nvPicPr>
          <p:cNvPr id="2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65997" y="2656768"/>
            <a:ext cx="177924" cy="177924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5107037" y="2650852"/>
            <a:ext cx="351814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服务人员能够查看必要信息</a:t>
            </a:r>
            <a:endParaRPr lang="zh-CN" sz="900" dirty="0"/>
          </a:p>
        </p:txBody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65997" y="3233551"/>
            <a:ext cx="177924" cy="177924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5107037" y="3227636"/>
            <a:ext cx="351814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服务结果能够反馈平台</a:t>
            </a:r>
            <a:endParaRPr lang="zh-CN" sz="900" dirty="0"/>
          </a:p>
        </p:txBody>
      </p:sp>
      <p:pic>
        <p:nvPicPr>
          <p:cNvPr id="3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5997" y="3810335"/>
            <a:ext cx="177924" cy="177924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5107037" y="3804419"/>
            <a:ext cx="351814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老人形成连续服务档案</a:t>
            </a:r>
            <a:endParaRPr lang="zh-CN" sz="900" dirty="0"/>
          </a:p>
        </p:txBody>
      </p:sp>
      <p:sp>
        <p:nvSpPr>
          <p:cNvPr id="33" name="Text 26"/>
          <p:cNvSpPr/>
          <p:nvPr/>
        </p:nvSpPr>
        <p:spPr>
          <a:xfrm>
            <a:off x="4899422" y="4383881"/>
            <a:ext cx="4182963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社区站不是家庭产品的替代者，而是家庭养老服务的延伸端。</a:t>
            </a:r>
            <a:endParaRPr lang="zh-CN" sz="900" dirty="0"/>
          </a:p>
        </p:txBody>
      </p:sp>
      <p:sp>
        <p:nvSpPr>
          <p:cNvPr id="34" name="Shape 27"/>
          <p:cNvSpPr/>
          <p:nvPr/>
        </p:nvSpPr>
        <p:spPr>
          <a:xfrm>
            <a:off x="4721498" y="4287143"/>
            <a:ext cx="14288" cy="374303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370558"/>
            <a:ext cx="1099319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1409774"/>
            <a:ext cx="1399505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社区服务｜智能家具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62170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智能家具让社区站点从"装修空间"变成"服务终端"</a:t>
            </a:r>
            <a:endParaRPr lang="zh-CN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202954"/>
            <a:ext cx="418281" cy="41828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05495" y="2202954"/>
            <a:ext cx="13195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智能接待台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1105495" y="2473970"/>
            <a:ext cx="13195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登记、签到、咨询和档案建立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642" y="2202954"/>
            <a:ext cx="418281" cy="41828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170560" y="2202954"/>
            <a:ext cx="131958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智能餐桌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3170560" y="2473970"/>
            <a:ext cx="131958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身份核验、取餐记录和适老用餐管理</a:t>
            </a:r>
            <a:endParaRPr lang="zh-CN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81" y="2202954"/>
            <a:ext cx="418281" cy="41828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235699" y="2202954"/>
            <a:ext cx="131958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智能休息椅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5235699" y="2473970"/>
            <a:ext cx="131958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起坐辅助、使用状态和久坐提醒</a:t>
            </a:r>
            <a:endParaRPr lang="zh-CN" sz="1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920" y="2202954"/>
            <a:ext cx="418281" cy="41828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300838" y="2202954"/>
            <a:ext cx="131958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康复家具</a:t>
            </a:r>
            <a:endParaRPr lang="zh-CN" sz="1200" dirty="0"/>
          </a:p>
        </p:txBody>
      </p:sp>
      <p:sp>
        <p:nvSpPr>
          <p:cNvPr id="16" name="Text 10"/>
          <p:cNvSpPr/>
          <p:nvPr/>
        </p:nvSpPr>
        <p:spPr>
          <a:xfrm>
            <a:off x="7300838" y="2473970"/>
            <a:ext cx="131958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训练辅助和使用记录，设备故障时基础功能仍然可用</a:t>
            </a:r>
            <a:endParaRPr lang="zh-CN" sz="1000" dirty="0"/>
          </a:p>
        </p:txBody>
      </p:sp>
      <p:sp>
        <p:nvSpPr>
          <p:cNvPr id="17" name="Shape 11"/>
          <p:cNvSpPr/>
          <p:nvPr/>
        </p:nvSpPr>
        <p:spPr>
          <a:xfrm>
            <a:off x="523577" y="3249439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472" y="3436516"/>
            <a:ext cx="163637" cy="130894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949003" y="3413001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家具首先要安全、舒适、好用；智能功能自然嵌入，不应增加老人使用负担。</a:t>
            </a:r>
            <a:endParaRPr lang="zh-CN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688553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727770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服务闭环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93970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家庭与社区如何形成服务闭环？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651843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服务申请链</a:t>
            </a:r>
            <a:endParaRPr lang="zh-CN" sz="12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991618"/>
            <a:ext cx="3888730" cy="16769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85238" y="3353779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上门/到站</a:t>
            </a:r>
            <a:endParaRPr lang="zh-CN" sz="650" dirty="0"/>
          </a:p>
        </p:txBody>
      </p:sp>
      <p:sp>
        <p:nvSpPr>
          <p:cNvPr id="8" name="Text 5"/>
          <p:cNvSpPr/>
          <p:nvPr/>
        </p:nvSpPr>
        <p:spPr>
          <a:xfrm>
            <a:off x="785238" y="2965599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匹配受理</a:t>
            </a:r>
            <a:endParaRPr lang="zh-CN" sz="650" dirty="0"/>
          </a:p>
        </p:txBody>
      </p:sp>
      <p:sp>
        <p:nvSpPr>
          <p:cNvPr id="9" name="Text 6"/>
          <p:cNvSpPr/>
          <p:nvPr/>
        </p:nvSpPr>
        <p:spPr>
          <a:xfrm>
            <a:off x="785238" y="2581340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生成工单</a:t>
            </a:r>
            <a:endParaRPr lang="zh-CN" sz="650" dirty="0"/>
          </a:p>
        </p:txBody>
      </p:sp>
      <p:sp>
        <p:nvSpPr>
          <p:cNvPr id="10" name="Text 7"/>
          <p:cNvSpPr/>
          <p:nvPr/>
        </p:nvSpPr>
        <p:spPr>
          <a:xfrm>
            <a:off x="785238" y="2193160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申请服务</a:t>
            </a:r>
            <a:endParaRPr lang="zh-CN" sz="650" dirty="0"/>
          </a:p>
        </p:txBody>
      </p:sp>
      <p:sp>
        <p:nvSpPr>
          <p:cNvPr id="11" name="Text 8"/>
          <p:cNvSpPr/>
          <p:nvPr/>
        </p:nvSpPr>
        <p:spPr>
          <a:xfrm>
            <a:off x="4736455" y="1651843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异常响应链</a:t>
            </a:r>
            <a:endParaRPr lang="zh-CN" sz="120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455" y="1991618"/>
            <a:ext cx="3888730" cy="174992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322224" y="2109460"/>
            <a:ext cx="680525" cy="98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设备报警</a:t>
            </a:r>
            <a:endParaRPr lang="zh-CN" sz="600" dirty="0"/>
          </a:p>
        </p:txBody>
      </p:sp>
      <p:sp>
        <p:nvSpPr>
          <p:cNvPr id="14" name="Text 10"/>
          <p:cNvSpPr/>
          <p:nvPr/>
        </p:nvSpPr>
        <p:spPr>
          <a:xfrm>
            <a:off x="5322224" y="2238285"/>
            <a:ext cx="680525" cy="84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家庭设备发现异常</a:t>
            </a:r>
            <a:endParaRPr lang="zh-CN" sz="500" dirty="0"/>
          </a:p>
        </p:txBody>
      </p:sp>
      <p:sp>
        <p:nvSpPr>
          <p:cNvPr id="15" name="Text 11"/>
          <p:cNvSpPr/>
          <p:nvPr/>
        </p:nvSpPr>
        <p:spPr>
          <a:xfrm>
            <a:off x="5995271" y="3379893"/>
            <a:ext cx="684264" cy="98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通知确认</a:t>
            </a:r>
            <a:endParaRPr lang="zh-CN" sz="600" dirty="0"/>
          </a:p>
        </p:txBody>
      </p:sp>
      <p:sp>
        <p:nvSpPr>
          <p:cNvPr id="16" name="Text 12"/>
          <p:cNvSpPr/>
          <p:nvPr/>
        </p:nvSpPr>
        <p:spPr>
          <a:xfrm>
            <a:off x="5995271" y="3508719"/>
            <a:ext cx="684264" cy="1682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平台推送家属或社区确认</a:t>
            </a:r>
            <a:endParaRPr lang="zh-CN" sz="500" dirty="0"/>
          </a:p>
        </p:txBody>
      </p:sp>
      <p:sp>
        <p:nvSpPr>
          <p:cNvPr id="17" name="Text 13"/>
          <p:cNvSpPr/>
          <p:nvPr/>
        </p:nvSpPr>
        <p:spPr>
          <a:xfrm>
            <a:off x="6660839" y="2096372"/>
            <a:ext cx="680525" cy="98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上门处置</a:t>
            </a:r>
            <a:endParaRPr lang="zh-CN" sz="600" dirty="0"/>
          </a:p>
        </p:txBody>
      </p:sp>
      <p:sp>
        <p:nvSpPr>
          <p:cNvPr id="18" name="Text 14"/>
          <p:cNvSpPr/>
          <p:nvPr/>
        </p:nvSpPr>
        <p:spPr>
          <a:xfrm>
            <a:off x="6660839" y="2225198"/>
            <a:ext cx="680525" cy="84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必要时派人上门处理</a:t>
            </a:r>
            <a:endParaRPr lang="zh-CN" sz="500" dirty="0"/>
          </a:p>
        </p:txBody>
      </p:sp>
      <p:sp>
        <p:nvSpPr>
          <p:cNvPr id="19" name="Text 15"/>
          <p:cNvSpPr/>
          <p:nvPr/>
        </p:nvSpPr>
        <p:spPr>
          <a:xfrm>
            <a:off x="7333885" y="3421900"/>
            <a:ext cx="680525" cy="98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归档更新</a:t>
            </a:r>
            <a:endParaRPr lang="zh-CN" sz="600" dirty="0"/>
          </a:p>
        </p:txBody>
      </p:sp>
      <p:sp>
        <p:nvSpPr>
          <p:cNvPr id="20" name="Text 16"/>
          <p:cNvSpPr/>
          <p:nvPr/>
        </p:nvSpPr>
        <p:spPr>
          <a:xfrm>
            <a:off x="7333885" y="3550726"/>
            <a:ext cx="680525" cy="84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问题处理并更新档案</a:t>
            </a:r>
            <a:endParaRPr lang="zh-CN" sz="500" dirty="0"/>
          </a:p>
        </p:txBody>
      </p:sp>
      <p:sp>
        <p:nvSpPr>
          <p:cNvPr id="21" name="Text 17"/>
          <p:cNvSpPr/>
          <p:nvPr/>
        </p:nvSpPr>
        <p:spPr>
          <a:xfrm>
            <a:off x="523577" y="4036070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服务记录更新老人档案；老人状态变化影响后续服务计划；长期数据帮助优化产品和服务。两条链路共同构成居家社区养老的完整服务闭环。</a:t>
            </a:r>
            <a:endParaRPr lang="zh-CN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577" y="386135"/>
            <a:ext cx="566663" cy="195709"/>
          </a:xfrm>
          <a:prstGeom prst="roundRect">
            <a:avLst>
              <a:gd name="adj" fmla="val 22124"/>
            </a:avLst>
          </a:prstGeom>
          <a:solidFill>
            <a:srgbClr val="F9D2EB"/>
          </a:solidFill>
          <a:ln/>
        </p:spPr>
      </p:sp>
      <p:sp>
        <p:nvSpPr>
          <p:cNvPr id="4" name="Text 1"/>
          <p:cNvSpPr/>
          <p:nvPr/>
        </p:nvSpPr>
        <p:spPr>
          <a:xfrm>
            <a:off x="600894" y="424755"/>
            <a:ext cx="869231" cy="1184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养老模式</a:t>
            </a:r>
            <a:endParaRPr lang="zh-CN" sz="800" dirty="0"/>
          </a:p>
        </p:txBody>
      </p:sp>
      <p:sp>
        <p:nvSpPr>
          <p:cNvPr id="5" name="Text 2"/>
          <p:cNvSpPr/>
          <p:nvPr/>
        </p:nvSpPr>
        <p:spPr>
          <a:xfrm>
            <a:off x="523577" y="632520"/>
            <a:ext cx="4667845" cy="7579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居家、社区和机构不是三种彼此割裂的养老方式</a:t>
            </a:r>
            <a:endParaRPr lang="zh-CN" sz="23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580778"/>
            <a:ext cx="644277" cy="77316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94656" y="1709589"/>
            <a:ext cx="3896767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居家养老</a:t>
            </a:r>
            <a:endParaRPr lang="zh-CN" sz="1150" dirty="0"/>
          </a:p>
        </p:txBody>
      </p:sp>
      <p:sp>
        <p:nvSpPr>
          <p:cNvPr id="8" name="Text 4"/>
          <p:cNvSpPr/>
          <p:nvPr/>
        </p:nvSpPr>
        <p:spPr>
          <a:xfrm>
            <a:off x="1294656" y="1975098"/>
            <a:ext cx="3896767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老人以家庭为主要生活场所，家庭是日常生活基础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2353940"/>
            <a:ext cx="644277" cy="77316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294656" y="2482751"/>
            <a:ext cx="3896767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社区养老</a:t>
            </a:r>
            <a:endParaRPr lang="zh-CN" sz="1150" dirty="0"/>
          </a:p>
        </p:txBody>
      </p:sp>
      <p:sp>
        <p:nvSpPr>
          <p:cNvPr id="11" name="Text 6"/>
          <p:cNvSpPr/>
          <p:nvPr/>
        </p:nvSpPr>
        <p:spPr>
          <a:xfrm>
            <a:off x="1294656" y="2748260"/>
            <a:ext cx="3896767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在家门口提供助餐、康复、活动和上门服务，是服务延伸端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3127102"/>
            <a:ext cx="644277" cy="77316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294656" y="3255913"/>
            <a:ext cx="3896767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机构养老</a:t>
            </a:r>
            <a:endParaRPr lang="zh-CN" sz="1150" dirty="0"/>
          </a:p>
        </p:txBody>
      </p:sp>
      <p:sp>
        <p:nvSpPr>
          <p:cNvPr id="14" name="Text 8"/>
          <p:cNvSpPr/>
          <p:nvPr/>
        </p:nvSpPr>
        <p:spPr>
          <a:xfrm>
            <a:off x="1294656" y="3521422"/>
            <a:ext cx="3896767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为需要持续专业照护的老人提供集中服务，是专业支持与照护兜底</a:t>
            </a:r>
            <a:endParaRPr lang="zh-CN" sz="1000" dirty="0"/>
          </a:p>
        </p:txBody>
      </p:sp>
      <p:sp>
        <p:nvSpPr>
          <p:cNvPr id="15" name="Shape 9"/>
          <p:cNvSpPr/>
          <p:nvPr/>
        </p:nvSpPr>
        <p:spPr>
          <a:xfrm>
            <a:off x="523577" y="4042916"/>
            <a:ext cx="4667845" cy="714375"/>
          </a:xfrm>
          <a:prstGeom prst="roundRect">
            <a:avLst>
              <a:gd name="adj" fmla="val 7576"/>
            </a:avLst>
          </a:prstGeom>
          <a:solidFill>
            <a:srgbClr val="F9D2EB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388" y="4224486"/>
            <a:ext cx="161032" cy="12881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42231" y="4201864"/>
            <a:ext cx="4120381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产品生态需要考虑：居家设备能否连接社区；老人转入机构后数据能否延续；不同服务阶段是否使用统一老人档案。</a:t>
            </a:r>
            <a:endParaRPr lang="zh-CN" sz="1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9243"/>
            <a:ext cx="539800" cy="186333"/>
          </a:xfrm>
          <a:prstGeom prst="roundRect">
            <a:avLst>
              <a:gd name="adj" fmla="val 22131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97173" y="406003"/>
            <a:ext cx="849809" cy="112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套餐设计</a:t>
            </a:r>
            <a:endParaRPr lang="zh-CN" sz="750" dirty="0"/>
          </a:p>
        </p:txBody>
      </p:sp>
      <p:sp>
        <p:nvSpPr>
          <p:cNvPr id="4" name="Text 2"/>
          <p:cNvSpPr/>
          <p:nvPr/>
        </p:nvSpPr>
        <p:spPr>
          <a:xfrm>
            <a:off x="523577" y="601563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套餐设计的本质是模块化，不是简单划分价格档次</a:t>
            </a:r>
            <a:endParaRPr lang="zh-CN" sz="2250" dirty="0"/>
          </a:p>
        </p:txBody>
      </p:sp>
      <p:sp>
        <p:nvSpPr>
          <p:cNvPr id="5" name="Shape 3"/>
          <p:cNvSpPr/>
          <p:nvPr/>
        </p:nvSpPr>
        <p:spPr>
          <a:xfrm>
            <a:off x="523577" y="1135112"/>
            <a:ext cx="1349425" cy="684981"/>
          </a:xfrm>
          <a:prstGeom prst="roundRect">
            <a:avLst>
              <a:gd name="adj" fmla="val 75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11969" y="1369740"/>
            <a:ext cx="172566" cy="2157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995711" y="1257821"/>
            <a:ext cx="6502003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基础安全层</a:t>
            </a:r>
            <a:endParaRPr lang="zh-CN" sz="1100" dirty="0"/>
          </a:p>
        </p:txBody>
      </p:sp>
      <p:sp>
        <p:nvSpPr>
          <p:cNvPr id="8" name="Text 6"/>
          <p:cNvSpPr/>
          <p:nvPr/>
        </p:nvSpPr>
        <p:spPr>
          <a:xfrm>
            <a:off x="1995711" y="1507257"/>
            <a:ext cx="6502003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扶手、防滑、照明、紧急呼叫</a:t>
            </a:r>
            <a:endParaRPr lang="zh-CN" sz="950" dirty="0"/>
          </a:p>
        </p:txBody>
      </p:sp>
      <p:sp>
        <p:nvSpPr>
          <p:cNvPr id="9" name="Shape 7"/>
          <p:cNvSpPr/>
          <p:nvPr/>
        </p:nvSpPr>
        <p:spPr>
          <a:xfrm>
            <a:off x="1934319" y="1814140"/>
            <a:ext cx="6624786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0" name="Shape 8"/>
          <p:cNvSpPr/>
          <p:nvPr/>
        </p:nvSpPr>
        <p:spPr>
          <a:xfrm>
            <a:off x="523577" y="1881411"/>
            <a:ext cx="2698924" cy="684981"/>
          </a:xfrm>
          <a:prstGeom prst="roundRect">
            <a:avLst>
              <a:gd name="adj" fmla="val 75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786756" y="2116038"/>
            <a:ext cx="172566" cy="2157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345210" y="2004120"/>
            <a:ext cx="5152504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生活便利层</a:t>
            </a:r>
            <a:endParaRPr lang="zh-CN" sz="1100" dirty="0"/>
          </a:p>
        </p:txBody>
      </p:sp>
      <p:sp>
        <p:nvSpPr>
          <p:cNvPr id="13" name="Text 11"/>
          <p:cNvSpPr/>
          <p:nvPr/>
        </p:nvSpPr>
        <p:spPr>
          <a:xfrm>
            <a:off x="3345210" y="2253555"/>
            <a:ext cx="5152504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护理床、床头柜、换鞋凳、药盒</a:t>
            </a:r>
            <a:endParaRPr lang="zh-CN" sz="950" dirty="0"/>
          </a:p>
        </p:txBody>
      </p:sp>
      <p:sp>
        <p:nvSpPr>
          <p:cNvPr id="14" name="Shape 12"/>
          <p:cNvSpPr/>
          <p:nvPr/>
        </p:nvSpPr>
        <p:spPr>
          <a:xfrm>
            <a:off x="3283818" y="2560439"/>
            <a:ext cx="5275287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5" name="Shape 13"/>
          <p:cNvSpPr/>
          <p:nvPr/>
        </p:nvSpPr>
        <p:spPr>
          <a:xfrm>
            <a:off x="523577" y="2627709"/>
            <a:ext cx="4048423" cy="684981"/>
          </a:xfrm>
          <a:prstGeom prst="roundRect">
            <a:avLst>
              <a:gd name="adj" fmla="val 75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461468" y="2862337"/>
            <a:ext cx="172566" cy="2157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694709" y="2750418"/>
            <a:ext cx="3803005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智慧照护层</a:t>
            </a:r>
            <a:endParaRPr lang="zh-CN" sz="1100" dirty="0"/>
          </a:p>
        </p:txBody>
      </p:sp>
      <p:sp>
        <p:nvSpPr>
          <p:cNvPr id="18" name="Text 16"/>
          <p:cNvSpPr/>
          <p:nvPr/>
        </p:nvSpPr>
        <p:spPr>
          <a:xfrm>
            <a:off x="4694709" y="2999854"/>
            <a:ext cx="380300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无感监测、家庭网关、自动联动和社区连接</a:t>
            </a:r>
            <a:endParaRPr lang="zh-CN" sz="950" dirty="0"/>
          </a:p>
        </p:txBody>
      </p:sp>
      <p:sp>
        <p:nvSpPr>
          <p:cNvPr id="19" name="Text 17"/>
          <p:cNvSpPr/>
          <p:nvPr/>
        </p:nvSpPr>
        <p:spPr>
          <a:xfrm>
            <a:off x="523577" y="3557141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套餐设计必须满足</a:t>
            </a:r>
            <a:endParaRPr lang="zh-CN" sz="1100" dirty="0"/>
          </a:p>
        </p:txBody>
      </p:sp>
      <p:sp>
        <p:nvSpPr>
          <p:cNvPr id="20" name="Text 18"/>
          <p:cNvSpPr/>
          <p:nvPr/>
        </p:nvSpPr>
        <p:spPr>
          <a:xfrm>
            <a:off x="523577" y="3852639"/>
            <a:ext cx="3898702" cy="8812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单品可以独立使用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模块之间能够组合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基础方案能够升级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新增产品不破坏原系统</a:t>
            </a:r>
            <a:endParaRPr lang="zh-CN" sz="950" dirty="0"/>
          </a:p>
        </p:txBody>
      </p:sp>
      <p:sp>
        <p:nvSpPr>
          <p:cNvPr id="21" name="Text 19"/>
          <p:cNvSpPr/>
          <p:nvPr/>
        </p:nvSpPr>
        <p:spPr>
          <a:xfrm>
            <a:off x="4726484" y="3557141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套餐交付要求</a:t>
            </a:r>
            <a:endParaRPr lang="zh-CN" sz="1100" dirty="0"/>
          </a:p>
        </p:txBody>
      </p:sp>
      <p:sp>
        <p:nvSpPr>
          <p:cNvPr id="22" name="Text 20"/>
          <p:cNvSpPr/>
          <p:nvPr/>
        </p:nvSpPr>
        <p:spPr>
          <a:xfrm>
            <a:off x="4726484" y="3852639"/>
            <a:ext cx="3898702" cy="650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价格和服务内容透明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安装维护方式统一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升级路径清晰可预期</a:t>
            </a:r>
            <a:endParaRPr lang="zh-CN" sz="9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173138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1212354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套餐选择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42428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如何为不同家庭选择产品套餐？</a:t>
            </a:r>
            <a:endParaRPr lang="zh-CN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005533"/>
            <a:ext cx="327273" cy="3272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14487" y="2005533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依据一：老人能力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1014487" y="2276549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自理、半自理或失能，决定产品复杂度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2005533"/>
            <a:ext cx="327273" cy="32727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144691" y="2005533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依据二：居住方式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5144691" y="2276549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独居、夫妻同住或与子女同住</a:t>
            </a:r>
            <a:endParaRPr lang="zh-CN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747739"/>
            <a:ext cx="327273" cy="32727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14487" y="2747739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依据三：家庭风险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1014487" y="3018755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夜间起身、如厕、用药、燃气或跌倒风险优先级</a:t>
            </a:r>
            <a:endParaRPr lang="zh-CN" sz="1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2747739"/>
            <a:ext cx="327273" cy="32727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144691" y="2747739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依据四：住宅条件</a:t>
            </a:r>
            <a:endParaRPr lang="zh-CN" sz="1200" dirty="0"/>
          </a:p>
        </p:txBody>
      </p:sp>
      <p:sp>
        <p:nvSpPr>
          <p:cNvPr id="16" name="Text 10"/>
          <p:cNvSpPr/>
          <p:nvPr/>
        </p:nvSpPr>
        <p:spPr>
          <a:xfrm>
            <a:off x="5144691" y="3018755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面积、布线、网络、门槛和卫生间改造条件</a:t>
            </a:r>
            <a:endParaRPr lang="zh-CN" sz="10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489945"/>
            <a:ext cx="327273" cy="327273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014487" y="3489945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依据五：服务资源</a:t>
            </a:r>
            <a:endParaRPr lang="zh-CN" sz="1200" dirty="0"/>
          </a:p>
        </p:txBody>
      </p:sp>
      <p:sp>
        <p:nvSpPr>
          <p:cNvPr id="19" name="Text 12"/>
          <p:cNvSpPr/>
          <p:nvPr/>
        </p:nvSpPr>
        <p:spPr>
          <a:xfrm>
            <a:off x="1014487" y="3760961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社区能否响应、是否有上门人员、家属距离</a:t>
            </a:r>
            <a:endParaRPr lang="zh-CN" sz="100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3781" y="3489945"/>
            <a:ext cx="327273" cy="327273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5144691" y="3489945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依据六：预算与维护能力</a:t>
            </a:r>
            <a:endParaRPr lang="zh-CN" sz="1200" dirty="0"/>
          </a:p>
        </p:txBody>
      </p:sp>
      <p:sp>
        <p:nvSpPr>
          <p:cNvPr id="22" name="Text 14"/>
          <p:cNvSpPr/>
          <p:nvPr/>
        </p:nvSpPr>
        <p:spPr>
          <a:xfrm>
            <a:off x="5144691" y="3760961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不推荐最贵方案，推荐最匹配且能长期使用的方案</a:t>
            </a:r>
            <a:endParaRPr lang="zh-CN" sz="1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428030"/>
            <a:ext cx="577676" cy="173906"/>
          </a:xfrm>
          <a:prstGeom prst="roundRect">
            <a:avLst>
              <a:gd name="adj" fmla="val 22131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92262" y="462335"/>
            <a:ext cx="897508" cy="105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AI辅助设计</a:t>
            </a:r>
            <a:endParaRPr lang="zh-CN" sz="700" dirty="0"/>
          </a:p>
        </p:txBody>
      </p:sp>
      <p:sp>
        <p:nvSpPr>
          <p:cNvPr id="4" name="Text 2"/>
          <p:cNvSpPr/>
          <p:nvPr/>
        </p:nvSpPr>
        <p:spPr>
          <a:xfrm>
            <a:off x="523577" y="641970"/>
            <a:ext cx="8096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AI可以怎样辅助产品生态设计？</a:t>
            </a:r>
            <a:endParaRPr lang="zh-CN" sz="2100" dirty="0"/>
          </a:p>
        </p:txBody>
      </p:sp>
      <p:sp>
        <p:nvSpPr>
          <p:cNvPr id="5" name="Text 3"/>
          <p:cNvSpPr/>
          <p:nvPr/>
        </p:nvSpPr>
        <p:spPr>
          <a:xfrm>
            <a:off x="523577" y="1229320"/>
            <a:ext cx="390874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AI辅助的四个阶段</a:t>
            </a:r>
            <a:endParaRPr lang="zh-CN" sz="10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10457"/>
            <a:ext cx="3908747" cy="69792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09538" y="1639267"/>
            <a:ext cx="3593976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</a:t>
            </a:r>
            <a:endParaRPr lang="zh-CN" sz="1050" dirty="0"/>
          </a:p>
        </p:txBody>
      </p:sp>
      <p:sp>
        <p:nvSpPr>
          <p:cNvPr id="8" name="Text 5"/>
          <p:cNvSpPr/>
          <p:nvPr/>
        </p:nvSpPr>
        <p:spPr>
          <a:xfrm>
            <a:off x="709538" y="1907828"/>
            <a:ext cx="359397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访谈转写、信息归类、痛点提取、初步用户画像</a:t>
            </a:r>
            <a:endParaRPr lang="zh-CN" sz="9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2308547"/>
            <a:ext cx="3908747" cy="69792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09538" y="2437358"/>
            <a:ext cx="3593976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环境分析</a:t>
            </a:r>
            <a:endParaRPr lang="zh-CN" sz="1050" dirty="0"/>
          </a:p>
        </p:txBody>
      </p:sp>
      <p:sp>
        <p:nvSpPr>
          <p:cNvPr id="11" name="Text 7"/>
          <p:cNvSpPr/>
          <p:nvPr/>
        </p:nvSpPr>
        <p:spPr>
          <a:xfrm>
            <a:off x="709538" y="2705919"/>
            <a:ext cx="359397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识别照片中的障碍、高差和照明问题，生成风险检查清单</a:t>
            </a:r>
            <a:endParaRPr lang="zh-CN" sz="9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106638"/>
            <a:ext cx="3908747" cy="69792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09538" y="3235449"/>
            <a:ext cx="3593976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</a:t>
            </a:r>
            <a:endParaRPr lang="zh-CN" sz="1050" dirty="0"/>
          </a:p>
        </p:txBody>
      </p:sp>
      <p:sp>
        <p:nvSpPr>
          <p:cNvPr id="14" name="Text 9"/>
          <p:cNvSpPr/>
          <p:nvPr/>
        </p:nvSpPr>
        <p:spPr>
          <a:xfrm>
            <a:off x="709538" y="3504009"/>
            <a:ext cx="359397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生成产品组合方向、辅助场景故事板、比较不同方案</a:t>
            </a:r>
            <a:endParaRPr lang="zh-CN" sz="9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904729"/>
            <a:ext cx="3908747" cy="697929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09538" y="4033540"/>
            <a:ext cx="3593976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工程设计</a:t>
            </a:r>
            <a:endParaRPr lang="zh-CN" sz="1050" dirty="0"/>
          </a:p>
        </p:txBody>
      </p:sp>
      <p:sp>
        <p:nvSpPr>
          <p:cNvPr id="17" name="Text 11"/>
          <p:cNvSpPr/>
          <p:nvPr/>
        </p:nvSpPr>
        <p:spPr>
          <a:xfrm>
            <a:off x="709538" y="4302100"/>
            <a:ext cx="359397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整理产品参数、辅助生成BOM、检查配置遗漏、辅助编写安装测试文档</a:t>
            </a:r>
            <a:endParaRPr lang="zh-CN" sz="900" dirty="0"/>
          </a:p>
        </p:txBody>
      </p:sp>
      <p:sp>
        <p:nvSpPr>
          <p:cNvPr id="18" name="Shape 12"/>
          <p:cNvSpPr/>
          <p:nvPr/>
        </p:nvSpPr>
        <p:spPr>
          <a:xfrm>
            <a:off x="4633987" y="1129159"/>
            <a:ext cx="4073649" cy="3586237"/>
          </a:xfrm>
          <a:prstGeom prst="roundRect">
            <a:avLst>
              <a:gd name="adj" fmla="val 2300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9" name="Text 13"/>
          <p:cNvSpPr/>
          <p:nvPr/>
        </p:nvSpPr>
        <p:spPr>
          <a:xfrm>
            <a:off x="4748510" y="1229320"/>
            <a:ext cx="3844603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AI辅助设计全流程</a:t>
            </a:r>
            <a:endParaRPr lang="zh-CN" sz="105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8510" y="1510457"/>
            <a:ext cx="3844603" cy="1660624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665950" y="2737298"/>
            <a:ext cx="570844" cy="97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AI分析</a:t>
            </a:r>
            <a:endParaRPr lang="zh-CN" sz="600" dirty="0"/>
          </a:p>
        </p:txBody>
      </p:sp>
      <p:sp>
        <p:nvSpPr>
          <p:cNvPr id="22" name="Text 15"/>
          <p:cNvSpPr/>
          <p:nvPr/>
        </p:nvSpPr>
        <p:spPr>
          <a:xfrm>
            <a:off x="5665950" y="2864659"/>
            <a:ext cx="570844" cy="1559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归类信息并提取痛点</a:t>
            </a:r>
            <a:endParaRPr lang="zh-CN" sz="500" dirty="0"/>
          </a:p>
        </p:txBody>
      </p:sp>
      <p:sp>
        <p:nvSpPr>
          <p:cNvPr id="23" name="Text 16"/>
          <p:cNvSpPr/>
          <p:nvPr/>
        </p:nvSpPr>
        <p:spPr>
          <a:xfrm>
            <a:off x="7131731" y="2815275"/>
            <a:ext cx="570844" cy="97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方案生成</a:t>
            </a:r>
            <a:endParaRPr lang="zh-CN" sz="600" dirty="0"/>
          </a:p>
        </p:txBody>
      </p:sp>
      <p:sp>
        <p:nvSpPr>
          <p:cNvPr id="24" name="Text 17"/>
          <p:cNvSpPr/>
          <p:nvPr/>
        </p:nvSpPr>
        <p:spPr>
          <a:xfrm>
            <a:off x="7131731" y="2942636"/>
            <a:ext cx="570844" cy="77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AI产出概念与对比</a:t>
            </a:r>
            <a:endParaRPr lang="zh-CN" sz="500" dirty="0"/>
          </a:p>
        </p:txBody>
      </p:sp>
      <p:sp>
        <p:nvSpPr>
          <p:cNvPr id="25" name="Text 18"/>
          <p:cNvSpPr/>
          <p:nvPr/>
        </p:nvSpPr>
        <p:spPr>
          <a:xfrm>
            <a:off x="4934878" y="1660301"/>
            <a:ext cx="570845" cy="97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原始资料</a:t>
            </a:r>
            <a:endParaRPr lang="zh-CN" sz="600" dirty="0"/>
          </a:p>
        </p:txBody>
      </p:sp>
      <p:sp>
        <p:nvSpPr>
          <p:cNvPr id="26" name="Text 19"/>
          <p:cNvSpPr/>
          <p:nvPr/>
        </p:nvSpPr>
        <p:spPr>
          <a:xfrm>
            <a:off x="4934878" y="1787662"/>
            <a:ext cx="570845" cy="1559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收集访谈与现场数据</a:t>
            </a:r>
            <a:endParaRPr lang="zh-CN" sz="500" dirty="0"/>
          </a:p>
        </p:txBody>
      </p:sp>
      <p:sp>
        <p:nvSpPr>
          <p:cNvPr id="27" name="Text 20"/>
          <p:cNvSpPr/>
          <p:nvPr/>
        </p:nvSpPr>
        <p:spPr>
          <a:xfrm>
            <a:off x="7841027" y="1660301"/>
            <a:ext cx="570844" cy="97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人工评审</a:t>
            </a:r>
            <a:endParaRPr lang="zh-CN" sz="600" dirty="0"/>
          </a:p>
        </p:txBody>
      </p:sp>
      <p:sp>
        <p:nvSpPr>
          <p:cNvPr id="28" name="Text 21"/>
          <p:cNvSpPr/>
          <p:nvPr/>
        </p:nvSpPr>
        <p:spPr>
          <a:xfrm>
            <a:off x="7841027" y="1787662"/>
            <a:ext cx="570844" cy="77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审定、修改并定稿</a:t>
            </a:r>
            <a:endParaRPr lang="zh-CN" sz="500" dirty="0"/>
          </a:p>
        </p:txBody>
      </p:sp>
      <p:sp>
        <p:nvSpPr>
          <p:cNvPr id="29" name="Text 22"/>
          <p:cNvSpPr/>
          <p:nvPr/>
        </p:nvSpPr>
        <p:spPr>
          <a:xfrm>
            <a:off x="6407937" y="1660301"/>
            <a:ext cx="570844" cy="977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团队核验</a:t>
            </a:r>
            <a:endParaRPr lang="zh-CN" sz="600" dirty="0"/>
          </a:p>
        </p:txBody>
      </p:sp>
      <p:sp>
        <p:nvSpPr>
          <p:cNvPr id="30" name="Text 23"/>
          <p:cNvSpPr/>
          <p:nvPr/>
        </p:nvSpPr>
        <p:spPr>
          <a:xfrm>
            <a:off x="6407937" y="1787662"/>
            <a:ext cx="570844" cy="1559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项目团队确认与校正</a:t>
            </a:r>
            <a:endParaRPr lang="zh-CN" sz="500" dirty="0"/>
          </a:p>
        </p:txBody>
      </p:sp>
      <p:sp>
        <p:nvSpPr>
          <p:cNvPr id="31" name="Text 24"/>
          <p:cNvSpPr/>
          <p:nvPr/>
        </p:nvSpPr>
        <p:spPr>
          <a:xfrm>
            <a:off x="4748510" y="3283818"/>
            <a:ext cx="3844603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AI是设计效率工具，不是设计决策者。每个阶段都需要项目团队和课程指导者介入核验。</a:t>
            </a:r>
            <a:endParaRPr lang="zh-CN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94618"/>
            <a:ext cx="505495" cy="152326"/>
          </a:xfrm>
          <a:prstGeom prst="roundRect">
            <a:avLst>
              <a:gd name="adj" fmla="val 22108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83704" y="424681"/>
            <a:ext cx="842442" cy="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AI责任边界</a:t>
            </a:r>
            <a:endParaRPr lang="zh-CN" sz="600" dirty="0"/>
          </a:p>
        </p:txBody>
      </p:sp>
      <p:sp>
        <p:nvSpPr>
          <p:cNvPr id="4" name="Text 2"/>
          <p:cNvSpPr/>
          <p:nvPr/>
        </p:nvSpPr>
        <p:spPr>
          <a:xfrm>
            <a:off x="523577" y="577602"/>
            <a:ext cx="8096845" cy="294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AI进入养老场景必须设置人工责任边界</a:t>
            </a:r>
            <a:endParaRPr lang="zh-CN" sz="1850" dirty="0"/>
          </a:p>
        </p:txBody>
      </p:sp>
      <p:sp>
        <p:nvSpPr>
          <p:cNvPr id="5" name="Text 3"/>
          <p:cNvSpPr/>
          <p:nvPr/>
        </p:nvSpPr>
        <p:spPr>
          <a:xfrm>
            <a:off x="523577" y="1064121"/>
            <a:ext cx="392616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AI可以辅助</a:t>
            </a:r>
            <a:endParaRPr lang="zh-CN" sz="900" dirty="0"/>
          </a:p>
        </p:txBody>
      </p:sp>
      <p:sp>
        <p:nvSpPr>
          <p:cNvPr id="6" name="Shape 4"/>
          <p:cNvSpPr/>
          <p:nvPr/>
        </p:nvSpPr>
        <p:spPr>
          <a:xfrm>
            <a:off x="523577" y="1297856"/>
            <a:ext cx="1924720" cy="357262"/>
          </a:xfrm>
          <a:prstGeom prst="roundRect">
            <a:avLst>
              <a:gd name="adj" fmla="val 117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28501" y="1402779"/>
            <a:ext cx="171487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发现异常</a:t>
            </a:r>
            <a:endParaRPr lang="zh-CN" sz="900" dirty="0"/>
          </a:p>
        </p:txBody>
      </p:sp>
      <p:sp>
        <p:nvSpPr>
          <p:cNvPr id="8" name="Shape 6"/>
          <p:cNvSpPr/>
          <p:nvPr/>
        </p:nvSpPr>
        <p:spPr>
          <a:xfrm>
            <a:off x="2525018" y="1297856"/>
            <a:ext cx="1924720" cy="357262"/>
          </a:xfrm>
          <a:prstGeom prst="roundRect">
            <a:avLst>
              <a:gd name="adj" fmla="val 117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29942" y="1402779"/>
            <a:ext cx="171487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生成建议</a:t>
            </a:r>
            <a:endParaRPr lang="zh-CN" sz="900" dirty="0"/>
          </a:p>
        </p:txBody>
      </p:sp>
      <p:sp>
        <p:nvSpPr>
          <p:cNvPr id="10" name="Shape 8"/>
          <p:cNvSpPr/>
          <p:nvPr/>
        </p:nvSpPr>
        <p:spPr>
          <a:xfrm>
            <a:off x="523577" y="1731838"/>
            <a:ext cx="1924720" cy="357262"/>
          </a:xfrm>
          <a:prstGeom prst="roundRect">
            <a:avLst>
              <a:gd name="adj" fmla="val 117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8501" y="1836762"/>
            <a:ext cx="171487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分析趋势</a:t>
            </a:r>
            <a:endParaRPr lang="zh-CN" sz="900" dirty="0"/>
          </a:p>
        </p:txBody>
      </p:sp>
      <p:sp>
        <p:nvSpPr>
          <p:cNvPr id="12" name="Shape 10"/>
          <p:cNvSpPr/>
          <p:nvPr/>
        </p:nvSpPr>
        <p:spPr>
          <a:xfrm>
            <a:off x="2525018" y="1731838"/>
            <a:ext cx="1924720" cy="357262"/>
          </a:xfrm>
          <a:prstGeom prst="roundRect">
            <a:avLst>
              <a:gd name="adj" fmla="val 117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29942" y="1836762"/>
            <a:ext cx="171487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匹配服务</a:t>
            </a:r>
            <a:endParaRPr lang="zh-CN" sz="900" dirty="0"/>
          </a:p>
        </p:txBody>
      </p:sp>
      <p:sp>
        <p:nvSpPr>
          <p:cNvPr id="14" name="Shape 12"/>
          <p:cNvSpPr/>
          <p:nvPr/>
        </p:nvSpPr>
        <p:spPr>
          <a:xfrm>
            <a:off x="523577" y="2165821"/>
            <a:ext cx="3926160" cy="357262"/>
          </a:xfrm>
          <a:prstGeom prst="roundRect">
            <a:avLst>
              <a:gd name="adj" fmla="val 117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8501" y="2270745"/>
            <a:ext cx="3716313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整理文档</a:t>
            </a:r>
            <a:endParaRPr lang="zh-CN" sz="900" dirty="0"/>
          </a:p>
        </p:txBody>
      </p:sp>
      <p:sp>
        <p:nvSpPr>
          <p:cNvPr id="16" name="Text 14"/>
          <p:cNvSpPr/>
          <p:nvPr/>
        </p:nvSpPr>
        <p:spPr>
          <a:xfrm>
            <a:off x="523577" y="2609404"/>
            <a:ext cx="392616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AI不能直接替代</a:t>
            </a:r>
            <a:endParaRPr lang="zh-CN" sz="900" dirty="0"/>
          </a:p>
        </p:txBody>
      </p:sp>
      <p:sp>
        <p:nvSpPr>
          <p:cNvPr id="17" name="Shape 15"/>
          <p:cNvSpPr/>
          <p:nvPr/>
        </p:nvSpPr>
        <p:spPr>
          <a:xfrm>
            <a:off x="523577" y="2843138"/>
            <a:ext cx="1924720" cy="357262"/>
          </a:xfrm>
          <a:prstGeom prst="roundRect">
            <a:avLst>
              <a:gd name="adj" fmla="val 117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8501" y="2948062"/>
            <a:ext cx="171487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医疗诊断</a:t>
            </a:r>
            <a:endParaRPr lang="zh-CN" sz="900" dirty="0"/>
          </a:p>
        </p:txBody>
      </p:sp>
      <p:sp>
        <p:nvSpPr>
          <p:cNvPr id="19" name="Shape 17"/>
          <p:cNvSpPr/>
          <p:nvPr/>
        </p:nvSpPr>
        <p:spPr>
          <a:xfrm>
            <a:off x="2525018" y="2843138"/>
            <a:ext cx="1924720" cy="357262"/>
          </a:xfrm>
          <a:prstGeom prst="roundRect">
            <a:avLst>
              <a:gd name="adj" fmla="val 117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629942" y="2948062"/>
            <a:ext cx="171487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能力正式评估</a:t>
            </a:r>
            <a:endParaRPr lang="zh-CN" sz="900" dirty="0"/>
          </a:p>
        </p:txBody>
      </p:sp>
      <p:sp>
        <p:nvSpPr>
          <p:cNvPr id="21" name="Shape 19"/>
          <p:cNvSpPr/>
          <p:nvPr/>
        </p:nvSpPr>
        <p:spPr>
          <a:xfrm>
            <a:off x="523577" y="3277121"/>
            <a:ext cx="1924720" cy="357262"/>
          </a:xfrm>
          <a:prstGeom prst="roundRect">
            <a:avLst>
              <a:gd name="adj" fmla="val 117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8501" y="3382045"/>
            <a:ext cx="171487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紧急事件判断</a:t>
            </a:r>
            <a:endParaRPr lang="zh-CN" sz="900" dirty="0"/>
          </a:p>
        </p:txBody>
      </p:sp>
      <p:sp>
        <p:nvSpPr>
          <p:cNvPr id="23" name="Shape 21"/>
          <p:cNvSpPr/>
          <p:nvPr/>
        </p:nvSpPr>
        <p:spPr>
          <a:xfrm>
            <a:off x="2525018" y="3277121"/>
            <a:ext cx="1924720" cy="357262"/>
          </a:xfrm>
          <a:prstGeom prst="roundRect">
            <a:avLst>
              <a:gd name="adj" fmla="val 117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629942" y="3382045"/>
            <a:ext cx="1714872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药物调整</a:t>
            </a:r>
            <a:endParaRPr lang="zh-CN" sz="900" dirty="0"/>
          </a:p>
        </p:txBody>
      </p:sp>
      <p:sp>
        <p:nvSpPr>
          <p:cNvPr id="25" name="Shape 23"/>
          <p:cNvSpPr/>
          <p:nvPr/>
        </p:nvSpPr>
        <p:spPr>
          <a:xfrm>
            <a:off x="523577" y="3711104"/>
            <a:ext cx="3926160" cy="357262"/>
          </a:xfrm>
          <a:prstGeom prst="roundRect">
            <a:avLst>
              <a:gd name="adj" fmla="val 1178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8501" y="3816028"/>
            <a:ext cx="3716313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专业服务责任</a:t>
            </a:r>
            <a:endParaRPr lang="zh-CN" sz="900" dirty="0"/>
          </a:p>
        </p:txBody>
      </p:sp>
      <p:sp>
        <p:nvSpPr>
          <p:cNvPr id="27" name="Text 25"/>
          <p:cNvSpPr/>
          <p:nvPr/>
        </p:nvSpPr>
        <p:spPr>
          <a:xfrm>
            <a:off x="4699025" y="1064121"/>
            <a:ext cx="392616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人工闭环责任链</a:t>
            </a:r>
            <a:endParaRPr lang="zh-CN" sz="900" dirty="0"/>
          </a:p>
        </p:txBody>
      </p:sp>
      <p:pic>
        <p:nvPicPr>
          <p:cNvPr id="2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99025" y="1297856"/>
            <a:ext cx="300633" cy="714375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5076379" y="1398017"/>
            <a:ext cx="3548807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AI发现异常</a:t>
            </a:r>
            <a:endParaRPr lang="zh-CN" sz="900" dirty="0"/>
          </a:p>
        </p:txBody>
      </p:sp>
      <p:pic>
        <p:nvPicPr>
          <p:cNvPr id="3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341" y="1975917"/>
            <a:ext cx="300633" cy="714375"/>
          </a:xfrm>
          <a:prstGeom prst="rect">
            <a:avLst/>
          </a:prstGeom>
        </p:spPr>
      </p:pic>
      <p:sp>
        <p:nvSpPr>
          <p:cNvPr id="31" name="Text 27"/>
          <p:cNvSpPr/>
          <p:nvPr/>
        </p:nvSpPr>
        <p:spPr>
          <a:xfrm>
            <a:off x="5226695" y="2076078"/>
            <a:ext cx="339849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人工确认</a:t>
            </a:r>
            <a:endParaRPr lang="zh-CN" sz="900" dirty="0"/>
          </a:p>
        </p:txBody>
      </p:sp>
      <p:pic>
        <p:nvPicPr>
          <p:cNvPr id="3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658" y="2653978"/>
            <a:ext cx="300633" cy="714375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5377011" y="2754139"/>
            <a:ext cx="3248174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真人处置</a:t>
            </a:r>
            <a:endParaRPr lang="zh-CN" sz="900" dirty="0"/>
          </a:p>
        </p:txBody>
      </p:sp>
      <p:pic>
        <p:nvPicPr>
          <p:cNvPr id="3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048" y="3332038"/>
            <a:ext cx="300633" cy="714375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5527402" y="3432200"/>
            <a:ext cx="3097783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结果反馈</a:t>
            </a:r>
            <a:endParaRPr lang="zh-CN" sz="900" dirty="0"/>
          </a:p>
        </p:txBody>
      </p:sp>
      <p:sp>
        <p:nvSpPr>
          <p:cNvPr id="36" name="Text 30"/>
          <p:cNvSpPr/>
          <p:nvPr/>
        </p:nvSpPr>
        <p:spPr>
          <a:xfrm>
            <a:off x="4699025" y="4019699"/>
            <a:ext cx="392616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数据原则</a:t>
            </a:r>
            <a:endParaRPr lang="zh-CN" sz="900" dirty="0"/>
          </a:p>
        </p:txBody>
      </p:sp>
      <p:sp>
        <p:nvSpPr>
          <p:cNvPr id="37" name="Text 31"/>
          <p:cNvSpPr/>
          <p:nvPr/>
        </p:nvSpPr>
        <p:spPr>
          <a:xfrm>
            <a:off x="4699025" y="4243834"/>
            <a:ext cx="3926160" cy="478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118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最小必要收集，优先本地处理</a:t>
            </a:r>
            <a:endParaRPr lang="zh-CN" sz="750" dirty="0"/>
          </a:p>
          <a:p>
            <a:pPr algn="l" marL="152400" indent="-152400">
              <a:lnSpc>
                <a:spcPct val="118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敏感数据脱敏，明确授权</a:t>
            </a:r>
            <a:endParaRPr lang="zh-CN" sz="750" dirty="0"/>
          </a:p>
          <a:p>
            <a:pPr algn="l" marL="152400" indent="-152400">
              <a:lnSpc>
                <a:spcPct val="118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限制角色访问，保留操作记录</a:t>
            </a:r>
            <a:endParaRPr lang="zh-CN" sz="7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590624"/>
            <a:ext cx="548580" cy="189607"/>
          </a:xfrm>
          <a:prstGeom prst="roundRect">
            <a:avLst>
              <a:gd name="adj" fmla="val 22111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98438" y="628055"/>
            <a:ext cx="856059" cy="114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工程合规</a:t>
            </a:r>
            <a:endParaRPr lang="zh-CN" sz="750" dirty="0"/>
          </a:p>
        </p:txBody>
      </p:sp>
      <p:sp>
        <p:nvSpPr>
          <p:cNvPr id="4" name="Text 2"/>
          <p:cNvSpPr/>
          <p:nvPr/>
        </p:nvSpPr>
        <p:spPr>
          <a:xfrm>
            <a:off x="523577" y="827782"/>
            <a:ext cx="8096845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合规不是项目最后检查，而是贯穿设计全过程</a:t>
            </a:r>
            <a:endParaRPr lang="zh-CN" sz="2300" dirty="0"/>
          </a:p>
        </p:txBody>
      </p:sp>
      <p:sp>
        <p:nvSpPr>
          <p:cNvPr id="5" name="Text 3"/>
          <p:cNvSpPr/>
          <p:nvPr/>
        </p:nvSpPr>
        <p:spPr>
          <a:xfrm>
            <a:off x="523577" y="1492002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需要关注的规范类别</a:t>
            </a:r>
            <a:endParaRPr lang="zh-CN" sz="1150" dirty="0"/>
          </a:p>
        </p:txBody>
      </p:sp>
      <p:sp>
        <p:nvSpPr>
          <p:cNvPr id="6" name="Shape 4"/>
          <p:cNvSpPr/>
          <p:nvPr/>
        </p:nvSpPr>
        <p:spPr>
          <a:xfrm>
            <a:off x="523577" y="1809229"/>
            <a:ext cx="1888629" cy="442466"/>
          </a:xfrm>
          <a:prstGeom prst="roundRect">
            <a:avLst>
              <a:gd name="adj" fmla="val 1184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3058" y="1938710"/>
            <a:ext cx="162966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居家适老化</a:t>
            </a:r>
            <a:endParaRPr lang="zh-CN" sz="1150" dirty="0"/>
          </a:p>
        </p:txBody>
      </p:sp>
      <p:sp>
        <p:nvSpPr>
          <p:cNvPr id="8" name="Shape 6"/>
          <p:cNvSpPr/>
          <p:nvPr/>
        </p:nvSpPr>
        <p:spPr>
          <a:xfrm>
            <a:off x="2531120" y="1809229"/>
            <a:ext cx="1888703" cy="442466"/>
          </a:xfrm>
          <a:prstGeom prst="roundRect">
            <a:avLst>
              <a:gd name="adj" fmla="val 1184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60600" y="1938710"/>
            <a:ext cx="162974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无障碍环境</a:t>
            </a:r>
            <a:endParaRPr lang="zh-CN" sz="1150" dirty="0"/>
          </a:p>
        </p:txBody>
      </p:sp>
      <p:sp>
        <p:nvSpPr>
          <p:cNvPr id="10" name="Shape 8"/>
          <p:cNvSpPr/>
          <p:nvPr/>
        </p:nvSpPr>
        <p:spPr>
          <a:xfrm>
            <a:off x="523577" y="2370609"/>
            <a:ext cx="1888629" cy="442466"/>
          </a:xfrm>
          <a:prstGeom prst="roundRect">
            <a:avLst>
              <a:gd name="adj" fmla="val 1184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3058" y="2500089"/>
            <a:ext cx="162966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家庭养老床位</a:t>
            </a:r>
            <a:endParaRPr lang="zh-CN" sz="1150" dirty="0"/>
          </a:p>
        </p:txBody>
      </p:sp>
      <p:sp>
        <p:nvSpPr>
          <p:cNvPr id="12" name="Shape 10"/>
          <p:cNvSpPr/>
          <p:nvPr/>
        </p:nvSpPr>
        <p:spPr>
          <a:xfrm>
            <a:off x="2531120" y="2370609"/>
            <a:ext cx="1888703" cy="442466"/>
          </a:xfrm>
          <a:prstGeom prst="roundRect">
            <a:avLst>
              <a:gd name="adj" fmla="val 1184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60600" y="2500089"/>
            <a:ext cx="162974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智能养老产品</a:t>
            </a:r>
            <a:endParaRPr lang="zh-CN" sz="1150" dirty="0"/>
          </a:p>
        </p:txBody>
      </p:sp>
      <p:sp>
        <p:nvSpPr>
          <p:cNvPr id="14" name="Shape 12"/>
          <p:cNvSpPr/>
          <p:nvPr/>
        </p:nvSpPr>
        <p:spPr>
          <a:xfrm>
            <a:off x="523577" y="2931988"/>
            <a:ext cx="1888629" cy="442466"/>
          </a:xfrm>
          <a:prstGeom prst="roundRect">
            <a:avLst>
              <a:gd name="adj" fmla="val 1184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3058" y="3061469"/>
            <a:ext cx="1629668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电气与结构安全</a:t>
            </a:r>
            <a:endParaRPr lang="zh-CN" sz="1150" dirty="0"/>
          </a:p>
        </p:txBody>
      </p:sp>
      <p:sp>
        <p:nvSpPr>
          <p:cNvPr id="16" name="Shape 14"/>
          <p:cNvSpPr/>
          <p:nvPr/>
        </p:nvSpPr>
        <p:spPr>
          <a:xfrm>
            <a:off x="2531120" y="2931988"/>
            <a:ext cx="1888703" cy="442466"/>
          </a:xfrm>
          <a:prstGeom prst="roundRect">
            <a:avLst>
              <a:gd name="adj" fmla="val 1184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660600" y="3061469"/>
            <a:ext cx="1629742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数据安全</a:t>
            </a:r>
            <a:endParaRPr lang="zh-CN" sz="1150" dirty="0"/>
          </a:p>
        </p:txBody>
      </p:sp>
      <p:sp>
        <p:nvSpPr>
          <p:cNvPr id="18" name="Text 16"/>
          <p:cNvSpPr/>
          <p:nvPr/>
        </p:nvSpPr>
        <p:spPr>
          <a:xfrm>
            <a:off x="4728939" y="1492002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全过程合规工作流程</a:t>
            </a:r>
            <a:endParaRPr lang="zh-CN" sz="1150" dirty="0"/>
          </a:p>
        </p:txBody>
      </p:sp>
      <p:sp>
        <p:nvSpPr>
          <p:cNvPr id="19" name="Shape 17"/>
          <p:cNvSpPr/>
          <p:nvPr/>
        </p:nvSpPr>
        <p:spPr>
          <a:xfrm>
            <a:off x="4728939" y="2805708"/>
            <a:ext cx="3896246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0" name="Shape 18"/>
          <p:cNvSpPr/>
          <p:nvPr/>
        </p:nvSpPr>
        <p:spPr>
          <a:xfrm>
            <a:off x="5225281" y="2431405"/>
            <a:ext cx="14288" cy="37430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1" name="Shape 19"/>
          <p:cNvSpPr/>
          <p:nvPr/>
        </p:nvSpPr>
        <p:spPr>
          <a:xfrm>
            <a:off x="5092080" y="2665363"/>
            <a:ext cx="280690" cy="28069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44356" y="2695649"/>
            <a:ext cx="176138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853657" y="1809229"/>
            <a:ext cx="757610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项目开始</a:t>
            </a:r>
            <a:endParaRPr lang="zh-CN" sz="1150" dirty="0"/>
          </a:p>
        </p:txBody>
      </p:sp>
      <p:sp>
        <p:nvSpPr>
          <p:cNvPr id="24" name="Text 22"/>
          <p:cNvSpPr/>
          <p:nvPr/>
        </p:nvSpPr>
        <p:spPr>
          <a:xfrm>
            <a:off x="4853657" y="2111648"/>
            <a:ext cx="757610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建立标准清单</a:t>
            </a:r>
            <a:endParaRPr lang="zh-CN" sz="950" dirty="0"/>
          </a:p>
        </p:txBody>
      </p:sp>
      <p:sp>
        <p:nvSpPr>
          <p:cNvPr id="25" name="Shape 23"/>
          <p:cNvSpPr/>
          <p:nvPr/>
        </p:nvSpPr>
        <p:spPr>
          <a:xfrm>
            <a:off x="5803106" y="2805708"/>
            <a:ext cx="14288" cy="37430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Shape 24"/>
          <p:cNvSpPr/>
          <p:nvPr/>
        </p:nvSpPr>
        <p:spPr>
          <a:xfrm>
            <a:off x="5669905" y="2665363"/>
            <a:ext cx="280690" cy="28069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722181" y="2695649"/>
            <a:ext cx="176138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5431482" y="3304803"/>
            <a:ext cx="757610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概念阶段</a:t>
            </a:r>
            <a:endParaRPr lang="zh-CN" sz="1150" dirty="0"/>
          </a:p>
        </p:txBody>
      </p:sp>
      <p:sp>
        <p:nvSpPr>
          <p:cNvPr id="29" name="Text 27"/>
          <p:cNvSpPr/>
          <p:nvPr/>
        </p:nvSpPr>
        <p:spPr>
          <a:xfrm>
            <a:off x="5431482" y="3607222"/>
            <a:ext cx="757610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确定适用范围</a:t>
            </a:r>
            <a:endParaRPr lang="zh-CN" sz="950" dirty="0"/>
          </a:p>
        </p:txBody>
      </p:sp>
      <p:sp>
        <p:nvSpPr>
          <p:cNvPr id="30" name="Shape 28"/>
          <p:cNvSpPr/>
          <p:nvPr/>
        </p:nvSpPr>
        <p:spPr>
          <a:xfrm>
            <a:off x="6380931" y="2431405"/>
            <a:ext cx="14288" cy="37430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1" name="Shape 29"/>
          <p:cNvSpPr/>
          <p:nvPr/>
        </p:nvSpPr>
        <p:spPr>
          <a:xfrm>
            <a:off x="6247730" y="2665363"/>
            <a:ext cx="280690" cy="28069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00006" y="2695649"/>
            <a:ext cx="176138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6009308" y="1809229"/>
            <a:ext cx="757610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深化阶段</a:t>
            </a:r>
            <a:endParaRPr lang="zh-CN" sz="1150" dirty="0"/>
          </a:p>
        </p:txBody>
      </p:sp>
      <p:sp>
        <p:nvSpPr>
          <p:cNvPr id="34" name="Text 32"/>
          <p:cNvSpPr/>
          <p:nvPr/>
        </p:nvSpPr>
        <p:spPr>
          <a:xfrm>
            <a:off x="6009308" y="2111648"/>
            <a:ext cx="757610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逐项检查</a:t>
            </a:r>
            <a:endParaRPr lang="zh-CN" sz="950" dirty="0"/>
          </a:p>
        </p:txBody>
      </p:sp>
      <p:sp>
        <p:nvSpPr>
          <p:cNvPr id="35" name="Shape 33"/>
          <p:cNvSpPr/>
          <p:nvPr/>
        </p:nvSpPr>
        <p:spPr>
          <a:xfrm>
            <a:off x="6958757" y="2805708"/>
            <a:ext cx="14288" cy="37430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6" name="Shape 34"/>
          <p:cNvSpPr/>
          <p:nvPr/>
        </p:nvSpPr>
        <p:spPr>
          <a:xfrm>
            <a:off x="6825555" y="2665363"/>
            <a:ext cx="280690" cy="28069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877831" y="2695649"/>
            <a:ext cx="176138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350" dirty="0"/>
          </a:p>
        </p:txBody>
      </p:sp>
      <p:sp>
        <p:nvSpPr>
          <p:cNvPr id="38" name="Text 36"/>
          <p:cNvSpPr/>
          <p:nvPr/>
        </p:nvSpPr>
        <p:spPr>
          <a:xfrm>
            <a:off x="6587133" y="3304803"/>
            <a:ext cx="757610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选型阶段</a:t>
            </a:r>
            <a:endParaRPr lang="zh-CN" sz="1150" dirty="0"/>
          </a:p>
        </p:txBody>
      </p:sp>
      <p:sp>
        <p:nvSpPr>
          <p:cNvPr id="39" name="Text 37"/>
          <p:cNvSpPr/>
          <p:nvPr/>
        </p:nvSpPr>
        <p:spPr>
          <a:xfrm>
            <a:off x="6587133" y="3607222"/>
            <a:ext cx="757610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核验认证资料</a:t>
            </a:r>
            <a:endParaRPr lang="zh-CN" sz="950" dirty="0"/>
          </a:p>
        </p:txBody>
      </p:sp>
      <p:sp>
        <p:nvSpPr>
          <p:cNvPr id="40" name="Shape 38"/>
          <p:cNvSpPr/>
          <p:nvPr/>
        </p:nvSpPr>
        <p:spPr>
          <a:xfrm>
            <a:off x="7536582" y="2431405"/>
            <a:ext cx="14288" cy="37430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41" name="Shape 39"/>
          <p:cNvSpPr/>
          <p:nvPr/>
        </p:nvSpPr>
        <p:spPr>
          <a:xfrm>
            <a:off x="7403381" y="2665363"/>
            <a:ext cx="280690" cy="28069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55657" y="2695649"/>
            <a:ext cx="176138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350" dirty="0"/>
          </a:p>
        </p:txBody>
      </p:sp>
      <p:sp>
        <p:nvSpPr>
          <p:cNvPr id="43" name="Text 41"/>
          <p:cNvSpPr/>
          <p:nvPr/>
        </p:nvSpPr>
        <p:spPr>
          <a:xfrm>
            <a:off x="7164958" y="1809229"/>
            <a:ext cx="757610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安装验收</a:t>
            </a:r>
            <a:endParaRPr lang="zh-CN" sz="1150" dirty="0"/>
          </a:p>
        </p:txBody>
      </p:sp>
      <p:sp>
        <p:nvSpPr>
          <p:cNvPr id="44" name="Text 42"/>
          <p:cNvSpPr/>
          <p:nvPr/>
        </p:nvSpPr>
        <p:spPr>
          <a:xfrm>
            <a:off x="7164958" y="2111648"/>
            <a:ext cx="757610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保留施工记录</a:t>
            </a:r>
            <a:endParaRPr lang="zh-CN" sz="950" dirty="0"/>
          </a:p>
        </p:txBody>
      </p:sp>
      <p:sp>
        <p:nvSpPr>
          <p:cNvPr id="45" name="Shape 43"/>
          <p:cNvSpPr/>
          <p:nvPr/>
        </p:nvSpPr>
        <p:spPr>
          <a:xfrm>
            <a:off x="8114481" y="2805708"/>
            <a:ext cx="14288" cy="37430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46" name="Shape 44"/>
          <p:cNvSpPr/>
          <p:nvPr/>
        </p:nvSpPr>
        <p:spPr>
          <a:xfrm>
            <a:off x="7981280" y="2665363"/>
            <a:ext cx="280690" cy="28069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033556" y="2695649"/>
            <a:ext cx="176138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</a:t>
            </a:r>
            <a:endParaRPr lang="en-US" sz="1350" dirty="0"/>
          </a:p>
        </p:txBody>
      </p:sp>
      <p:sp>
        <p:nvSpPr>
          <p:cNvPr id="48" name="Text 46"/>
          <p:cNvSpPr/>
          <p:nvPr/>
        </p:nvSpPr>
        <p:spPr>
          <a:xfrm>
            <a:off x="7742783" y="3304803"/>
            <a:ext cx="757684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交付后</a:t>
            </a:r>
            <a:endParaRPr lang="zh-CN" sz="1150" dirty="0"/>
          </a:p>
        </p:txBody>
      </p:sp>
      <p:sp>
        <p:nvSpPr>
          <p:cNvPr id="49" name="Text 47"/>
          <p:cNvSpPr/>
          <p:nvPr/>
        </p:nvSpPr>
        <p:spPr>
          <a:xfrm>
            <a:off x="7742783" y="3607222"/>
            <a:ext cx="757684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保留维护记录</a:t>
            </a:r>
            <a:endParaRPr lang="zh-CN" sz="950" dirty="0"/>
          </a:p>
        </p:txBody>
      </p:sp>
      <p:sp>
        <p:nvSpPr>
          <p:cNvPr id="50" name="Shape 48"/>
          <p:cNvSpPr/>
          <p:nvPr/>
        </p:nvSpPr>
        <p:spPr>
          <a:xfrm>
            <a:off x="523577" y="4069631"/>
            <a:ext cx="8096845" cy="483245"/>
          </a:xfrm>
          <a:prstGeom prst="roundRect">
            <a:avLst>
              <a:gd name="adj" fmla="val 10845"/>
            </a:avLst>
          </a:prstGeom>
          <a:solidFill>
            <a:srgbClr val="B6D6FC"/>
          </a:solidFill>
          <a:ln/>
        </p:spPr>
      </p:sp>
      <p:pic>
        <p:nvPicPr>
          <p:cNvPr id="5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295" y="4244950"/>
            <a:ext cx="155897" cy="124718"/>
          </a:xfrm>
          <a:prstGeom prst="rect">
            <a:avLst/>
          </a:prstGeom>
        </p:spPr>
      </p:pic>
      <p:sp>
        <p:nvSpPr>
          <p:cNvPr id="52" name="Text 49"/>
          <p:cNvSpPr/>
          <p:nvPr/>
        </p:nvSpPr>
        <p:spPr>
          <a:xfrm>
            <a:off x="928911" y="4219724"/>
            <a:ext cx="8023994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涉及标准编号和认证类型时，正式出版前必须核验其现行有效性和适用边界。</a:t>
            </a:r>
            <a:endParaRPr lang="zh-CN" sz="9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5075"/>
            <a:ext cx="552896" cy="161479"/>
          </a:xfrm>
          <a:prstGeom prst="roundRect">
            <a:avLst>
              <a:gd name="adj" fmla="val 2213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87350" y="396925"/>
            <a:ext cx="882551" cy="9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总结与展望</a:t>
            </a:r>
            <a:endParaRPr lang="zh-CN" sz="650" dirty="0"/>
          </a:p>
        </p:txBody>
      </p:sp>
      <p:sp>
        <p:nvSpPr>
          <p:cNvPr id="4" name="Text 2"/>
          <p:cNvSpPr/>
          <p:nvPr/>
        </p:nvSpPr>
        <p:spPr>
          <a:xfrm>
            <a:off x="523577" y="561082"/>
            <a:ext cx="8096845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从六大场景走向可持续的居家养老产品生态</a:t>
            </a:r>
            <a:endParaRPr lang="zh-CN" sz="1950" dirty="0"/>
          </a:p>
        </p:txBody>
      </p:sp>
      <p:sp>
        <p:nvSpPr>
          <p:cNvPr id="5" name="Text 3"/>
          <p:cNvSpPr/>
          <p:nvPr/>
        </p:nvSpPr>
        <p:spPr>
          <a:xfrm>
            <a:off x="523577" y="1089868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本次知识链路回顾</a:t>
            </a:r>
            <a:endParaRPr lang="zh-CN" sz="950" dirty="0"/>
          </a:p>
        </p:txBody>
      </p:sp>
      <p:sp>
        <p:nvSpPr>
          <p:cNvPr id="6" name="Text 4"/>
          <p:cNvSpPr/>
          <p:nvPr/>
        </p:nvSpPr>
        <p:spPr>
          <a:xfrm>
            <a:off x="523577" y="1343471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23577" y="1509861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8" name="Text 6"/>
          <p:cNvSpPr/>
          <p:nvPr/>
        </p:nvSpPr>
        <p:spPr>
          <a:xfrm>
            <a:off x="523577" y="1591568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居家、社区、机构协同服务框架</a:t>
            </a:r>
            <a:endParaRPr lang="zh-CN" sz="950" dirty="0"/>
          </a:p>
        </p:txBody>
      </p:sp>
      <p:sp>
        <p:nvSpPr>
          <p:cNvPr id="9" name="Text 7"/>
          <p:cNvSpPr/>
          <p:nvPr/>
        </p:nvSpPr>
        <p:spPr>
          <a:xfrm>
            <a:off x="523577" y="1914153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523577" y="2080543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1" name="Text 9"/>
          <p:cNvSpPr/>
          <p:nvPr/>
        </p:nvSpPr>
        <p:spPr>
          <a:xfrm>
            <a:off x="523577" y="2162249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安全、健康、生活、精神四类需求</a:t>
            </a:r>
            <a:endParaRPr lang="zh-CN" sz="950" dirty="0"/>
          </a:p>
        </p:txBody>
      </p:sp>
      <p:sp>
        <p:nvSpPr>
          <p:cNvPr id="12" name="Text 10"/>
          <p:cNvSpPr/>
          <p:nvPr/>
        </p:nvSpPr>
        <p:spPr>
          <a:xfrm>
            <a:off x="523577" y="2484834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523577" y="2651224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523577" y="2732931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六大生活场景 → 产品需求映射</a:t>
            </a:r>
            <a:endParaRPr lang="zh-CN" sz="950" dirty="0"/>
          </a:p>
        </p:txBody>
      </p:sp>
      <p:sp>
        <p:nvSpPr>
          <p:cNvPr id="15" name="Text 13"/>
          <p:cNvSpPr/>
          <p:nvPr/>
        </p:nvSpPr>
        <p:spPr>
          <a:xfrm>
            <a:off x="523577" y="3055516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523577" y="3221906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7" name="Text 15"/>
          <p:cNvSpPr/>
          <p:nvPr/>
        </p:nvSpPr>
        <p:spPr>
          <a:xfrm>
            <a:off x="523577" y="3303612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物理改造 + 智能产品 + 服务响应三层</a:t>
            </a:r>
            <a:endParaRPr lang="zh-CN" sz="950" dirty="0"/>
          </a:p>
        </p:txBody>
      </p:sp>
      <p:sp>
        <p:nvSpPr>
          <p:cNvPr id="18" name="Text 16"/>
          <p:cNvSpPr/>
          <p:nvPr/>
        </p:nvSpPr>
        <p:spPr>
          <a:xfrm>
            <a:off x="523577" y="3626197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523577" y="3792587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0" name="Text 18"/>
          <p:cNvSpPr/>
          <p:nvPr/>
        </p:nvSpPr>
        <p:spPr>
          <a:xfrm>
            <a:off x="523577" y="3874294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"一床一网一平台"家庭养老床位</a:t>
            </a:r>
            <a:endParaRPr lang="zh-CN" sz="950" dirty="0"/>
          </a:p>
        </p:txBody>
      </p:sp>
      <p:sp>
        <p:nvSpPr>
          <p:cNvPr id="21" name="Text 19"/>
          <p:cNvSpPr/>
          <p:nvPr/>
        </p:nvSpPr>
        <p:spPr>
          <a:xfrm>
            <a:off x="523577" y="4196879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06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23577" y="4363269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3" name="Text 21"/>
          <p:cNvSpPr/>
          <p:nvPr/>
        </p:nvSpPr>
        <p:spPr>
          <a:xfrm>
            <a:off x="523577" y="4444975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产品家族矩阵 + 社区服务联动</a:t>
            </a:r>
            <a:endParaRPr lang="zh-CN" sz="950" dirty="0"/>
          </a:p>
        </p:txBody>
      </p:sp>
      <p:sp>
        <p:nvSpPr>
          <p:cNvPr id="24" name="Text 22"/>
          <p:cNvSpPr/>
          <p:nvPr/>
        </p:nvSpPr>
        <p:spPr>
          <a:xfrm>
            <a:off x="4706466" y="1089868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未来技术发展方向</a:t>
            </a:r>
            <a:endParaRPr lang="zh-CN" sz="950" dirty="0"/>
          </a:p>
        </p:txBody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06466" y="1343471"/>
            <a:ext cx="1916162" cy="638249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4884241" y="1464097"/>
            <a:ext cx="16177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非接触感知</a:t>
            </a:r>
            <a:endParaRPr lang="zh-CN" sz="950" dirty="0"/>
          </a:p>
        </p:txBody>
      </p:sp>
      <p:sp>
        <p:nvSpPr>
          <p:cNvPr id="27" name="Text 24"/>
          <p:cNvSpPr/>
          <p:nvPr/>
        </p:nvSpPr>
        <p:spPr>
          <a:xfrm>
            <a:off x="4884241" y="1706910"/>
            <a:ext cx="1617762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更少佩戴，更自然的无感监测</a:t>
            </a:r>
            <a:endParaRPr lang="zh-CN" sz="800" dirty="0"/>
          </a:p>
        </p:txBody>
      </p:sp>
      <p:pic>
        <p:nvPicPr>
          <p:cNvPr id="2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09023" y="1343471"/>
            <a:ext cx="1916162" cy="638249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6886798" y="1464097"/>
            <a:ext cx="16177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多模态交互</a:t>
            </a:r>
            <a:endParaRPr lang="zh-CN" sz="950" dirty="0"/>
          </a:p>
        </p:txBody>
      </p:sp>
      <p:sp>
        <p:nvSpPr>
          <p:cNvPr id="30" name="Text 26"/>
          <p:cNvSpPr/>
          <p:nvPr/>
        </p:nvSpPr>
        <p:spPr>
          <a:xfrm>
            <a:off x="6886798" y="1706910"/>
            <a:ext cx="1617762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更自然的语音与图像交互方式</a:t>
            </a:r>
            <a:endParaRPr lang="zh-CN" sz="800" dirty="0"/>
          </a:p>
        </p:txBody>
      </p:sp>
      <p:pic>
        <p:nvPicPr>
          <p:cNvPr id="3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06466" y="2068116"/>
            <a:ext cx="1916162" cy="638249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4884241" y="2188741"/>
            <a:ext cx="16177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边缘智能</a:t>
            </a:r>
            <a:endParaRPr lang="zh-CN" sz="950" dirty="0"/>
          </a:p>
        </p:txBody>
      </p:sp>
      <p:sp>
        <p:nvSpPr>
          <p:cNvPr id="33" name="Text 28"/>
          <p:cNvSpPr/>
          <p:nvPr/>
        </p:nvSpPr>
        <p:spPr>
          <a:xfrm>
            <a:off x="4884241" y="2431554"/>
            <a:ext cx="1617762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更强的本地判断能力</a:t>
            </a:r>
            <a:endParaRPr lang="zh-CN" sz="800" dirty="0"/>
          </a:p>
        </p:txBody>
      </p:sp>
      <p:pic>
        <p:nvPicPr>
          <p:cNvPr id="3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09023" y="2068116"/>
            <a:ext cx="1916162" cy="638249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6886798" y="2188741"/>
            <a:ext cx="16177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照护型机器人</a:t>
            </a:r>
            <a:endParaRPr lang="zh-CN" sz="950" dirty="0"/>
          </a:p>
        </p:txBody>
      </p:sp>
      <p:sp>
        <p:nvSpPr>
          <p:cNvPr id="36" name="Text 30"/>
          <p:cNvSpPr/>
          <p:nvPr/>
        </p:nvSpPr>
        <p:spPr>
          <a:xfrm>
            <a:off x="6886798" y="2431554"/>
            <a:ext cx="1617762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家庭数字孪生与AI助手</a:t>
            </a:r>
            <a:endParaRPr lang="zh-CN" sz="800" dirty="0"/>
          </a:p>
        </p:txBody>
      </p:sp>
      <p:sp>
        <p:nvSpPr>
          <p:cNvPr id="37" name="Shape 31"/>
          <p:cNvSpPr/>
          <p:nvPr/>
        </p:nvSpPr>
        <p:spPr>
          <a:xfrm>
            <a:off x="4706466" y="2803550"/>
            <a:ext cx="3918719" cy="517029"/>
          </a:xfrm>
          <a:prstGeom prst="roundRect">
            <a:avLst>
              <a:gd name="adj" fmla="val 8640"/>
            </a:avLst>
          </a:prstGeom>
          <a:solidFill>
            <a:srgbClr val="F9D2EB"/>
          </a:solidFill>
          <a:ln/>
        </p:spPr>
      </p:sp>
      <p:pic>
        <p:nvPicPr>
          <p:cNvPr id="38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2804" y="2952899"/>
            <a:ext cx="132904" cy="106338"/>
          </a:xfrm>
          <a:prstGeom prst="rect">
            <a:avLst/>
          </a:prstGeom>
        </p:spPr>
      </p:pic>
      <p:sp>
        <p:nvSpPr>
          <p:cNvPr id="39" name="Text 32"/>
          <p:cNvSpPr/>
          <p:nvPr/>
        </p:nvSpPr>
        <p:spPr>
          <a:xfrm>
            <a:off x="5052045" y="2907878"/>
            <a:ext cx="3466802" cy="308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最好的居家养老产品，不是功能最多的产品，而是老人愿意使用、家庭能够维护、社区可以响应的完整系统。</a:t>
            </a:r>
            <a:endParaRPr lang="zh-CN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6192"/>
            <a:ext cx="413817" cy="142949"/>
          </a:xfrm>
          <a:prstGeom prst="roundRect">
            <a:avLst>
              <a:gd name="adj" fmla="val 22116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79983" y="394395"/>
            <a:ext cx="758205" cy="86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需求分析</a:t>
            </a:r>
            <a:endParaRPr lang="zh-CN" sz="550" dirty="0"/>
          </a:p>
        </p:txBody>
      </p:sp>
      <p:sp>
        <p:nvSpPr>
          <p:cNvPr id="4" name="Text 2"/>
          <p:cNvSpPr/>
          <p:nvPr/>
        </p:nvSpPr>
        <p:spPr>
          <a:xfrm>
            <a:off x="523577" y="536153"/>
            <a:ext cx="8096845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居家养老的需求可以归纳为四大类</a:t>
            </a:r>
            <a:endParaRPr lang="zh-CN" sz="1700" dirty="0"/>
          </a:p>
        </p:txBody>
      </p:sp>
      <p:sp>
        <p:nvSpPr>
          <p:cNvPr id="5" name="Text 3"/>
          <p:cNvSpPr/>
          <p:nvPr/>
        </p:nvSpPr>
        <p:spPr>
          <a:xfrm>
            <a:off x="523577" y="914251"/>
            <a:ext cx="855404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产品生态设计不能只关注安全设备，还要同时考虑老人的生活质量、自主能力和社会联系。</a:t>
            </a:r>
            <a:endParaRPr lang="zh-CN" sz="7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19634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899071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938287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场景入口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15021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六大生活场景是居家产品设计的入口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849264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本项目重点分析六类高频场景，每个场景从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时间、空间、行为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三个维度展开分析，最终形成完整的从场景到服务响应的映射链路。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523577" y="2415332"/>
            <a:ext cx="1878881" cy="473348"/>
          </a:xfrm>
          <a:prstGeom prst="roundRect">
            <a:avLst>
              <a:gd name="adj" fmla="val 1161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9234" y="2550988"/>
            <a:ext cx="160756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🌙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起夜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2533352" y="2415332"/>
            <a:ext cx="1878955" cy="473348"/>
          </a:xfrm>
          <a:prstGeom prst="roundRect">
            <a:avLst>
              <a:gd name="adj" fmla="val 1161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69009" y="2550988"/>
            <a:ext cx="160764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🚿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如厕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523577" y="3019574"/>
            <a:ext cx="1878881" cy="473348"/>
          </a:xfrm>
          <a:prstGeom prst="roundRect">
            <a:avLst>
              <a:gd name="adj" fmla="val 1161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3155231"/>
            <a:ext cx="160756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跌倒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2533352" y="3019574"/>
            <a:ext cx="1878955" cy="473348"/>
          </a:xfrm>
          <a:prstGeom prst="roundRect">
            <a:avLst>
              <a:gd name="adj" fmla="val 1161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69009" y="3155231"/>
            <a:ext cx="160764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📦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取物</a:t>
            </a:r>
            <a:endParaRPr lang="zh-CN" sz="1200" dirty="0"/>
          </a:p>
        </p:txBody>
      </p:sp>
      <p:sp>
        <p:nvSpPr>
          <p:cNvPr id="14" name="Shape 12"/>
          <p:cNvSpPr/>
          <p:nvPr/>
        </p:nvSpPr>
        <p:spPr>
          <a:xfrm>
            <a:off x="523577" y="3623816"/>
            <a:ext cx="1878881" cy="473348"/>
          </a:xfrm>
          <a:prstGeom prst="roundRect">
            <a:avLst>
              <a:gd name="adj" fmla="val 1161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9234" y="3759473"/>
            <a:ext cx="160756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照明</a:t>
            </a:r>
            <a:endParaRPr lang="zh-CN" sz="1200" dirty="0"/>
          </a:p>
        </p:txBody>
      </p:sp>
      <p:sp>
        <p:nvSpPr>
          <p:cNvPr id="16" name="Shape 14"/>
          <p:cNvSpPr/>
          <p:nvPr/>
        </p:nvSpPr>
        <p:spPr>
          <a:xfrm>
            <a:off x="2533352" y="3623816"/>
            <a:ext cx="1878955" cy="473348"/>
          </a:xfrm>
          <a:prstGeom prst="roundRect">
            <a:avLst>
              <a:gd name="adj" fmla="val 1161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669009" y="3759473"/>
            <a:ext cx="160764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📞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紧急呼叫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4736455" y="186236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场景分析链路</a:t>
            </a:r>
            <a:endParaRPr lang="zh-CN" sz="1200" dirty="0"/>
          </a:p>
        </p:txBody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6455" y="2202135"/>
            <a:ext cx="3888730" cy="1679674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5664431" y="3432535"/>
            <a:ext cx="577393" cy="9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困难</a:t>
            </a:r>
            <a:endParaRPr lang="zh-CN" sz="600" dirty="0"/>
          </a:p>
        </p:txBody>
      </p:sp>
      <p:sp>
        <p:nvSpPr>
          <p:cNvPr id="21" name="Text 18"/>
          <p:cNvSpPr/>
          <p:nvPr/>
        </p:nvSpPr>
        <p:spPr>
          <a:xfrm>
            <a:off x="5664431" y="3561357"/>
            <a:ext cx="577393" cy="168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识别用户遇到的问题</a:t>
            </a:r>
            <a:endParaRPr lang="zh-CN" sz="500" dirty="0"/>
          </a:p>
        </p:txBody>
      </p:sp>
      <p:sp>
        <p:nvSpPr>
          <p:cNvPr id="22" name="Text 19"/>
          <p:cNvSpPr/>
          <p:nvPr/>
        </p:nvSpPr>
        <p:spPr>
          <a:xfrm>
            <a:off x="7147027" y="3432535"/>
            <a:ext cx="577393" cy="9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</a:t>
            </a:r>
            <a:endParaRPr lang="zh-CN" sz="600" dirty="0"/>
          </a:p>
        </p:txBody>
      </p:sp>
      <p:sp>
        <p:nvSpPr>
          <p:cNvPr id="23" name="Text 20"/>
          <p:cNvSpPr/>
          <p:nvPr/>
        </p:nvSpPr>
        <p:spPr>
          <a:xfrm>
            <a:off x="7147027" y="3561357"/>
            <a:ext cx="577393" cy="168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定义功能与服务要求</a:t>
            </a:r>
            <a:endParaRPr lang="zh-CN" sz="500" dirty="0"/>
          </a:p>
        </p:txBody>
      </p:sp>
      <p:sp>
        <p:nvSpPr>
          <p:cNvPr id="24" name="Text 21"/>
          <p:cNvSpPr/>
          <p:nvPr/>
        </p:nvSpPr>
        <p:spPr>
          <a:xfrm>
            <a:off x="4924973" y="2353698"/>
            <a:ext cx="577393" cy="9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场景</a:t>
            </a:r>
            <a:endParaRPr lang="zh-CN" sz="600" dirty="0"/>
          </a:p>
        </p:txBody>
      </p:sp>
      <p:sp>
        <p:nvSpPr>
          <p:cNvPr id="25" name="Text 22"/>
          <p:cNvSpPr/>
          <p:nvPr/>
        </p:nvSpPr>
        <p:spPr>
          <a:xfrm>
            <a:off x="4924973" y="2482521"/>
            <a:ext cx="577393" cy="168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确定时间、空间与行为</a:t>
            </a:r>
            <a:endParaRPr lang="zh-CN" sz="500" dirty="0"/>
          </a:p>
        </p:txBody>
      </p:sp>
      <p:sp>
        <p:nvSpPr>
          <p:cNvPr id="26" name="Text 23"/>
          <p:cNvSpPr/>
          <p:nvPr/>
        </p:nvSpPr>
        <p:spPr>
          <a:xfrm>
            <a:off x="7864459" y="2353698"/>
            <a:ext cx="577393" cy="9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</a:t>
            </a:r>
            <a:endParaRPr lang="zh-CN" sz="600" dirty="0"/>
          </a:p>
        </p:txBody>
      </p:sp>
      <p:sp>
        <p:nvSpPr>
          <p:cNvPr id="27" name="Text 24"/>
          <p:cNvSpPr/>
          <p:nvPr/>
        </p:nvSpPr>
        <p:spPr>
          <a:xfrm>
            <a:off x="7864459" y="2482521"/>
            <a:ext cx="577393" cy="168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设计解决方案与设备</a:t>
            </a:r>
            <a:endParaRPr lang="zh-CN" sz="500" dirty="0"/>
          </a:p>
        </p:txBody>
      </p:sp>
      <p:sp>
        <p:nvSpPr>
          <p:cNvPr id="28" name="Text 25"/>
          <p:cNvSpPr/>
          <p:nvPr/>
        </p:nvSpPr>
        <p:spPr>
          <a:xfrm>
            <a:off x="6414931" y="2353698"/>
            <a:ext cx="577393" cy="9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风险</a:t>
            </a:r>
            <a:endParaRPr lang="zh-CN" sz="600" dirty="0"/>
          </a:p>
        </p:txBody>
      </p:sp>
      <p:sp>
        <p:nvSpPr>
          <p:cNvPr id="29" name="Text 26"/>
          <p:cNvSpPr/>
          <p:nvPr/>
        </p:nvSpPr>
        <p:spPr>
          <a:xfrm>
            <a:off x="6414931" y="2482521"/>
            <a:ext cx="577393" cy="84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评估潜在安全隐患</a:t>
            </a:r>
            <a:endParaRPr lang="zh-CN" sz="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577" y="377651"/>
            <a:ext cx="847725" cy="189607"/>
          </a:xfrm>
          <a:prstGeom prst="roundRect">
            <a:avLst>
              <a:gd name="adj" fmla="val 22111"/>
            </a:avLst>
          </a:prstGeom>
          <a:solidFill>
            <a:srgbClr val="F9D2EB"/>
          </a:solidFill>
          <a:ln/>
        </p:spPr>
      </p:sp>
      <p:sp>
        <p:nvSpPr>
          <p:cNvPr id="4" name="Text 1"/>
          <p:cNvSpPr/>
          <p:nvPr/>
        </p:nvSpPr>
        <p:spPr>
          <a:xfrm>
            <a:off x="598438" y="415082"/>
            <a:ext cx="1155204" cy="114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场景详解｜起夜</a:t>
            </a:r>
            <a:endParaRPr lang="zh-CN" sz="750" dirty="0"/>
          </a:p>
        </p:txBody>
      </p:sp>
      <p:sp>
        <p:nvSpPr>
          <p:cNvPr id="5" name="Text 2"/>
          <p:cNvSpPr/>
          <p:nvPr/>
        </p:nvSpPr>
        <p:spPr>
          <a:xfrm>
            <a:off x="523577" y="614809"/>
            <a:ext cx="4667845" cy="733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起夜场景：风险发生在"刚刚醒来"的几分钟</a:t>
            </a:r>
            <a:endParaRPr lang="zh-CN" sz="2300" dirty="0"/>
          </a:p>
        </p:txBody>
      </p:sp>
      <p:sp>
        <p:nvSpPr>
          <p:cNvPr id="6" name="Text 3"/>
          <p:cNvSpPr/>
          <p:nvPr/>
        </p:nvSpPr>
        <p:spPr>
          <a:xfrm>
            <a:off x="523577" y="1645965"/>
            <a:ext cx="21817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起夜全过程</a:t>
            </a:r>
            <a:endParaRPr lang="zh-CN" sz="11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963192"/>
            <a:ext cx="2181746" cy="9423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44206" y="2701821"/>
            <a:ext cx="323946" cy="5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坐起</a:t>
            </a:r>
            <a:endParaRPr lang="zh-CN" sz="300" dirty="0"/>
          </a:p>
        </p:txBody>
      </p:sp>
      <p:sp>
        <p:nvSpPr>
          <p:cNvPr id="9" name="Text 5"/>
          <p:cNvSpPr/>
          <p:nvPr/>
        </p:nvSpPr>
        <p:spPr>
          <a:xfrm>
            <a:off x="1044206" y="2774097"/>
            <a:ext cx="323946" cy="46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zh-CN" altLang="en-US" sz="2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慢慢坐起稳定体位</a:t>
            </a:r>
            <a:endParaRPr lang="zh-CN" sz="250" dirty="0"/>
          </a:p>
        </p:txBody>
      </p:sp>
      <p:sp>
        <p:nvSpPr>
          <p:cNvPr id="10" name="Text 6"/>
          <p:cNvSpPr/>
          <p:nvPr/>
        </p:nvSpPr>
        <p:spPr>
          <a:xfrm>
            <a:off x="1876015" y="2655735"/>
            <a:ext cx="323946" cy="5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站立</a:t>
            </a:r>
            <a:endParaRPr lang="zh-CN" sz="300" dirty="0"/>
          </a:p>
        </p:txBody>
      </p:sp>
      <p:sp>
        <p:nvSpPr>
          <p:cNvPr id="11" name="Text 7"/>
          <p:cNvSpPr/>
          <p:nvPr/>
        </p:nvSpPr>
        <p:spPr>
          <a:xfrm>
            <a:off x="1876015" y="2728011"/>
            <a:ext cx="323946" cy="921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2000"/>
              </a:lnSpc>
              <a:buNone/>
            </a:pPr>
            <a:r>
              <a:rPr lang="zh-CN" altLang="en-US" sz="2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短暂停留再开始移动</a:t>
            </a:r>
            <a:endParaRPr lang="zh-CN" sz="250" dirty="0"/>
          </a:p>
        </p:txBody>
      </p:sp>
      <p:sp>
        <p:nvSpPr>
          <p:cNvPr id="12" name="Text 8"/>
          <p:cNvSpPr/>
          <p:nvPr/>
        </p:nvSpPr>
        <p:spPr>
          <a:xfrm>
            <a:off x="629334" y="2048226"/>
            <a:ext cx="323946" cy="5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醒来</a:t>
            </a:r>
            <a:endParaRPr lang="zh-CN" sz="300" dirty="0"/>
          </a:p>
        </p:txBody>
      </p:sp>
      <p:sp>
        <p:nvSpPr>
          <p:cNvPr id="13" name="Text 9"/>
          <p:cNvSpPr/>
          <p:nvPr/>
        </p:nvSpPr>
        <p:spPr>
          <a:xfrm>
            <a:off x="629334" y="2120502"/>
            <a:ext cx="323946" cy="46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zh-CN" altLang="en-US" sz="2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意识尚未完全清醒</a:t>
            </a:r>
            <a:endParaRPr lang="zh-CN" sz="250" dirty="0"/>
          </a:p>
        </p:txBody>
      </p:sp>
      <p:sp>
        <p:nvSpPr>
          <p:cNvPr id="14" name="Text 10"/>
          <p:cNvSpPr/>
          <p:nvPr/>
        </p:nvSpPr>
        <p:spPr>
          <a:xfrm>
            <a:off x="2278530" y="2048226"/>
            <a:ext cx="323946" cy="5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过道与如厕</a:t>
            </a:r>
            <a:endParaRPr lang="zh-CN" sz="300" dirty="0"/>
          </a:p>
        </p:txBody>
      </p:sp>
      <p:sp>
        <p:nvSpPr>
          <p:cNvPr id="15" name="Text 11"/>
          <p:cNvSpPr/>
          <p:nvPr/>
        </p:nvSpPr>
        <p:spPr>
          <a:xfrm>
            <a:off x="2278530" y="2120502"/>
            <a:ext cx="323946" cy="921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2000"/>
              </a:lnSpc>
              <a:buNone/>
            </a:pPr>
            <a:r>
              <a:rPr lang="zh-CN" altLang="en-US" sz="2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穿过走廊并进入卫生间</a:t>
            </a:r>
            <a:endParaRPr lang="zh-CN" sz="250" dirty="0"/>
          </a:p>
        </p:txBody>
      </p:sp>
      <p:sp>
        <p:nvSpPr>
          <p:cNvPr id="16" name="Text 12"/>
          <p:cNvSpPr/>
          <p:nvPr/>
        </p:nvSpPr>
        <p:spPr>
          <a:xfrm>
            <a:off x="1465273" y="2048226"/>
            <a:ext cx="323946" cy="5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双脚落地</a:t>
            </a:r>
            <a:endParaRPr lang="zh-CN" sz="300" dirty="0"/>
          </a:p>
        </p:txBody>
      </p:sp>
      <p:sp>
        <p:nvSpPr>
          <p:cNvPr id="17" name="Text 13"/>
          <p:cNvSpPr/>
          <p:nvPr/>
        </p:nvSpPr>
        <p:spPr>
          <a:xfrm>
            <a:off x="1465273" y="2120502"/>
            <a:ext cx="323946" cy="46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zh-CN" altLang="en-US" sz="2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确认脚部受力稳固</a:t>
            </a:r>
            <a:endParaRPr lang="zh-CN" sz="250" dirty="0"/>
          </a:p>
        </p:txBody>
      </p:sp>
      <p:sp>
        <p:nvSpPr>
          <p:cNvPr id="18" name="Text 14"/>
          <p:cNvSpPr/>
          <p:nvPr/>
        </p:nvSpPr>
        <p:spPr>
          <a:xfrm>
            <a:off x="3014439" y="1645965"/>
            <a:ext cx="21817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主要风险</a:t>
            </a:r>
            <a:endParaRPr lang="zh-CN" sz="1150" dirty="0"/>
          </a:p>
        </p:txBody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14439" y="1963192"/>
            <a:ext cx="2181746" cy="472976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3210595" y="2102197"/>
            <a:ext cx="184658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意识尚未清醒 + 下肢僵硬</a:t>
            </a:r>
            <a:endParaRPr lang="zh-CN" sz="950" dirty="0"/>
          </a:p>
        </p:txBody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14439" y="2555081"/>
            <a:ext cx="2181746" cy="47297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3210595" y="2694087"/>
            <a:ext cx="184658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体位突然变化 + 灯光不足</a:t>
            </a:r>
            <a:endParaRPr lang="zh-CN" sz="950" dirty="0"/>
          </a:p>
        </p:txBody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14439" y="3146971"/>
            <a:ext cx="2181746" cy="47297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210595" y="3285976"/>
            <a:ext cx="1846585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开关位置太远 + 地面障碍物</a:t>
            </a:r>
            <a:endParaRPr lang="zh-CN" sz="950" dirty="0"/>
          </a:p>
        </p:txBody>
      </p:sp>
      <p:sp>
        <p:nvSpPr>
          <p:cNvPr id="25" name="Text 18"/>
          <p:cNvSpPr/>
          <p:nvPr/>
        </p:nvSpPr>
        <p:spPr>
          <a:xfrm>
            <a:off x="3014439" y="3753669"/>
            <a:ext cx="21817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设计需求</a:t>
            </a:r>
            <a:endParaRPr lang="zh-CN" sz="1150" dirty="0"/>
          </a:p>
        </p:txBody>
      </p:sp>
      <p:sp>
        <p:nvSpPr>
          <p:cNvPr id="26" name="Text 19"/>
          <p:cNvSpPr/>
          <p:nvPr/>
        </p:nvSpPr>
        <p:spPr>
          <a:xfrm>
            <a:off x="3014439" y="4056087"/>
            <a:ext cx="2181746" cy="6680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离床感知 + 渐亮照明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连续路径引导 + 床边支撑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异常离床提醒 + 延时关闭</a:t>
            </a:r>
            <a:endParaRPr lang="zh-CN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7308"/>
            <a:ext cx="667271" cy="149126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82439" y="396701"/>
            <a:ext cx="1006748" cy="90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场景详解｜如厕</a:t>
            </a:r>
            <a:endParaRPr lang="zh-CN" sz="600" dirty="0"/>
          </a:p>
        </p:txBody>
      </p:sp>
      <p:sp>
        <p:nvSpPr>
          <p:cNvPr id="4" name="Text 2"/>
          <p:cNvSpPr/>
          <p:nvPr/>
        </p:nvSpPr>
        <p:spPr>
          <a:xfrm>
            <a:off x="523577" y="545827"/>
            <a:ext cx="8096845" cy="288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如厕场景：空间小、动作多、跌倒后难呼救</a:t>
            </a:r>
            <a:endParaRPr lang="zh-CN" sz="1800" dirty="0"/>
          </a:p>
        </p:txBody>
      </p:sp>
      <p:sp>
        <p:nvSpPr>
          <p:cNvPr id="5" name="Text 3"/>
          <p:cNvSpPr/>
          <p:nvPr/>
        </p:nvSpPr>
        <p:spPr>
          <a:xfrm>
            <a:off x="523577" y="1018654"/>
            <a:ext cx="392869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如厕涉及的动作序列</a:t>
            </a:r>
            <a:endParaRPr lang="zh-CN" sz="900" dirty="0"/>
          </a:p>
        </p:txBody>
      </p:sp>
      <p:sp>
        <p:nvSpPr>
          <p:cNvPr id="6" name="Shape 4"/>
          <p:cNvSpPr/>
          <p:nvPr/>
        </p:nvSpPr>
        <p:spPr>
          <a:xfrm>
            <a:off x="523577" y="1245840"/>
            <a:ext cx="392683" cy="589062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6286" y="1448321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989856" y="1343992"/>
            <a:ext cx="3462412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进门 → 转身</a:t>
            </a:r>
            <a:endParaRPr lang="zh-CN" sz="900" dirty="0"/>
          </a:p>
        </p:txBody>
      </p:sp>
      <p:sp>
        <p:nvSpPr>
          <p:cNvPr id="9" name="Shape 7"/>
          <p:cNvSpPr/>
          <p:nvPr/>
        </p:nvSpPr>
        <p:spPr>
          <a:xfrm>
            <a:off x="523577" y="1908497"/>
            <a:ext cx="392683" cy="589062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6286" y="2110978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989856" y="2006650"/>
            <a:ext cx="3462412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脱衣 → 坐下</a:t>
            </a:r>
            <a:endParaRPr lang="zh-CN" sz="900" dirty="0"/>
          </a:p>
        </p:txBody>
      </p:sp>
      <p:sp>
        <p:nvSpPr>
          <p:cNvPr id="12" name="Shape 10"/>
          <p:cNvSpPr/>
          <p:nvPr/>
        </p:nvSpPr>
        <p:spPr>
          <a:xfrm>
            <a:off x="523577" y="2571155"/>
            <a:ext cx="392683" cy="589062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6286" y="2773635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989856" y="2669307"/>
            <a:ext cx="3462412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起身 → 清洁</a:t>
            </a:r>
            <a:endParaRPr lang="zh-CN" sz="900" dirty="0"/>
          </a:p>
        </p:txBody>
      </p:sp>
      <p:sp>
        <p:nvSpPr>
          <p:cNvPr id="15" name="Shape 13"/>
          <p:cNvSpPr/>
          <p:nvPr/>
        </p:nvSpPr>
        <p:spPr>
          <a:xfrm>
            <a:off x="523577" y="3233812"/>
            <a:ext cx="392683" cy="589062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6286" y="3436293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989856" y="3331964"/>
            <a:ext cx="3462412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洗手 → 离开</a:t>
            </a:r>
            <a:endParaRPr lang="zh-CN" sz="900" dirty="0"/>
          </a:p>
        </p:txBody>
      </p:sp>
      <p:sp>
        <p:nvSpPr>
          <p:cNvPr id="18" name="Text 16"/>
          <p:cNvSpPr/>
          <p:nvPr/>
        </p:nvSpPr>
        <p:spPr>
          <a:xfrm>
            <a:off x="523577" y="3905696"/>
            <a:ext cx="392869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风险来源</a:t>
            </a:r>
            <a:endParaRPr lang="zh-CN" sz="900" dirty="0"/>
          </a:p>
        </p:txBody>
      </p:sp>
      <p:sp>
        <p:nvSpPr>
          <p:cNvPr id="19" name="Text 17"/>
          <p:cNvSpPr/>
          <p:nvPr/>
        </p:nvSpPr>
        <p:spPr>
          <a:xfrm>
            <a:off x="523577" y="4123655"/>
            <a:ext cx="3928690" cy="6267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117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地面湿滑、空间狭窄</a:t>
            </a:r>
            <a:endParaRPr lang="zh-CN" sz="750" dirty="0"/>
          </a:p>
          <a:p>
            <a:pPr algn="l" marL="152400" indent="-152400">
              <a:lnSpc>
                <a:spcPct val="117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马桶高度不合适、缺少借力点</a:t>
            </a:r>
            <a:endParaRPr lang="zh-CN" sz="750" dirty="0"/>
          </a:p>
          <a:p>
            <a:pPr algn="l" marL="152400" indent="-152400">
              <a:lnSpc>
                <a:spcPct val="117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老人弯腰或转身困难</a:t>
            </a:r>
            <a:endParaRPr lang="zh-CN" sz="750" dirty="0"/>
          </a:p>
          <a:p>
            <a:pPr algn="l" marL="152400" indent="-152400">
              <a:lnSpc>
                <a:spcPct val="117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跌倒后无法够到手机</a:t>
            </a:r>
            <a:endParaRPr lang="zh-CN" sz="750" dirty="0"/>
          </a:p>
        </p:txBody>
      </p:sp>
      <p:sp>
        <p:nvSpPr>
          <p:cNvPr id="20" name="Shape 18"/>
          <p:cNvSpPr/>
          <p:nvPr/>
        </p:nvSpPr>
        <p:spPr>
          <a:xfrm>
            <a:off x="4625801" y="945059"/>
            <a:ext cx="4070077" cy="3831059"/>
          </a:xfrm>
          <a:prstGeom prst="roundRect">
            <a:avLst>
              <a:gd name="adj" fmla="val 1845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4723954" y="1018654"/>
            <a:ext cx="3873773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卫生间产品设计组合</a:t>
            </a:r>
            <a:endParaRPr lang="zh-CN" sz="900" dirty="0"/>
          </a:p>
        </p:txBody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23954" y="1245840"/>
            <a:ext cx="245418" cy="245418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5061347" y="1245840"/>
            <a:ext cx="3536379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防滑 + 扶手</a:t>
            </a:r>
            <a:endParaRPr lang="zh-CN" sz="900" dirty="0"/>
          </a:p>
        </p:txBody>
      </p:sp>
      <p:sp>
        <p:nvSpPr>
          <p:cNvPr id="24" name="Text 21"/>
          <p:cNvSpPr/>
          <p:nvPr/>
        </p:nvSpPr>
        <p:spPr>
          <a:xfrm>
            <a:off x="5061347" y="1463799"/>
            <a:ext cx="3536379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防滑地面、马桶侧扶手、垂直借力扶手</a:t>
            </a:r>
            <a:endParaRPr lang="zh-CN" sz="750" dirty="0"/>
          </a:p>
        </p:txBody>
      </p:sp>
      <p:pic>
        <p:nvPicPr>
          <p:cNvPr id="2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3954" y="1748433"/>
            <a:ext cx="245418" cy="245418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5061347" y="1748433"/>
            <a:ext cx="3536379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夜间照明</a:t>
            </a:r>
            <a:endParaRPr lang="zh-CN" sz="900" dirty="0"/>
          </a:p>
        </p:txBody>
      </p:sp>
      <p:sp>
        <p:nvSpPr>
          <p:cNvPr id="27" name="Text 23"/>
          <p:cNvSpPr/>
          <p:nvPr/>
        </p:nvSpPr>
        <p:spPr>
          <a:xfrm>
            <a:off x="5061347" y="1966392"/>
            <a:ext cx="3536379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低亮路径灯，不造成眩光</a:t>
            </a:r>
            <a:endParaRPr lang="zh-CN" sz="750" dirty="0"/>
          </a:p>
        </p:txBody>
      </p:sp>
      <p:pic>
        <p:nvPicPr>
          <p:cNvPr id="2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23954" y="2251025"/>
            <a:ext cx="245418" cy="245418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5061347" y="2251025"/>
            <a:ext cx="3536379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防水呼叫终端</a:t>
            </a:r>
            <a:endParaRPr lang="zh-CN" sz="900" dirty="0"/>
          </a:p>
        </p:txBody>
      </p:sp>
      <p:sp>
        <p:nvSpPr>
          <p:cNvPr id="30" name="Text 25"/>
          <p:cNvSpPr/>
          <p:nvPr/>
        </p:nvSpPr>
        <p:spPr>
          <a:xfrm>
            <a:off x="5061347" y="2468984"/>
            <a:ext cx="3536379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拉绳设计，倒地后仍可触达</a:t>
            </a:r>
            <a:endParaRPr lang="zh-CN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195685"/>
            <a:ext cx="889918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1234901"/>
            <a:ext cx="1190104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场景详解｜跌倒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44683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跌倒不是一种事故，而是三类不同机制</a:t>
            </a:r>
            <a:endParaRPr lang="zh-CN" sz="2400" dirty="0"/>
          </a:p>
        </p:txBody>
      </p:sp>
      <p:sp>
        <p:nvSpPr>
          <p:cNvPr id="5" name="Shape 3"/>
          <p:cNvSpPr/>
          <p:nvPr/>
        </p:nvSpPr>
        <p:spPr>
          <a:xfrm>
            <a:off x="523577" y="2028081"/>
            <a:ext cx="2611636" cy="1249040"/>
          </a:xfrm>
          <a:prstGeom prst="roundRect">
            <a:avLst>
              <a:gd name="adj" fmla="val 440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9234" y="2163738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绊倒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434754"/>
            <a:ext cx="2340322" cy="7067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电线、地毯、杂物、门槛、家具突出部位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对策：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环境消障、整理通道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3266108" y="2028081"/>
            <a:ext cx="2611710" cy="1249040"/>
          </a:xfrm>
          <a:prstGeom prst="roundRect">
            <a:avLst>
              <a:gd name="adj" fmla="val 440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01764" y="2163738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滑倒</a:t>
            </a:r>
            <a:endParaRPr lang="zh-CN" sz="1200" dirty="0"/>
          </a:p>
        </p:txBody>
      </p:sp>
      <p:sp>
        <p:nvSpPr>
          <p:cNvPr id="10" name="Text 8"/>
          <p:cNvSpPr/>
          <p:nvPr/>
        </p:nvSpPr>
        <p:spPr>
          <a:xfrm>
            <a:off x="3401764" y="2434754"/>
            <a:ext cx="2340397" cy="7067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卫生间湿区、厨房油污、拖鞋不防滑、地面材料不适合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对策：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防滑改造、干湿分离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6008712" y="2028081"/>
            <a:ext cx="2611710" cy="1249040"/>
          </a:xfrm>
          <a:prstGeom prst="roundRect">
            <a:avLst>
              <a:gd name="adj" fmla="val 440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44369" y="2163738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身体失衡或晕倒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6144369" y="2434754"/>
            <a:ext cx="2340397" cy="7067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起身过快、下肢无力、服药影响、突发身体异常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对策：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连续扶手、跌倒检测、紧急呼叫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523577" y="3424386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611463"/>
            <a:ext cx="163637" cy="130894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949003" y="3587948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设计重点：预防跌倒与跌倒后快速发现同样重要。跌倒检测和人工响应是安全网的最后一道防线。</a:t>
            </a:r>
            <a:endParaRPr lang="zh-CN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2026-08-01T09:38:17Z</dcterms:created>
  <dcterms:modified xsi:type="dcterms:W3CDTF">2026-08-01T09:38:17Z</dcterms:modified>
</cp:coreProperties>
</file>