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slideMasters/slideMaster28.xml" ContentType="application/vnd.openxmlformats-officedocument.presentationml.slideMaster+xml"/>
  <Override PartName="/ppt/slides/slide28.xml" ContentType="application/vnd.openxmlformats-officedocument.presentationml.slide+xml"/>
  <Override PartName="/ppt/slideMasters/slideMaster29.xml" ContentType="application/vnd.openxmlformats-officedocument.presentationml.slideMaster+xml"/>
  <Override PartName="/ppt/slides/slide29.xml" ContentType="application/vnd.openxmlformats-officedocument.presentationml.slide+xml"/>
  <Override PartName="/ppt/slideMasters/slideMaster30.xml" ContentType="application/vnd.openxmlformats-officedocument.presentationml.slideMaster+xml"/>
  <Override PartName="/ppt/slides/slide30.xml" ContentType="application/vnd.openxmlformats-officedocument.presentationml.slide+xml"/>
  <Override PartName="/ppt/slideMasters/slideMaster31.xml" ContentType="application/vnd.openxmlformats-officedocument.presentationml.slideMaster+xml"/>
  <Override PartName="/ppt/slides/slide31.xml" ContentType="application/vnd.openxmlformats-officedocument.presentationml.slide+xml"/>
  <Override PartName="/ppt/slideMasters/slideMaster32.xml" ContentType="application/vnd.openxmlformats-officedocument.presentationml.slideMaster+xml"/>
  <Override PartName="/ppt/slides/slide32.xml" ContentType="application/vnd.openxmlformats-officedocument.presentationml.slide+xml"/>
  <Override PartName="/ppt/slideMasters/slideMaster33.xml" ContentType="application/vnd.openxmlformats-officedocument.presentationml.slideMaster+xml"/>
  <Override PartName="/ppt/slides/slide33.xml" ContentType="application/vnd.openxmlformats-officedocument.presentationml.slide+xml"/>
  <Override PartName="/ppt/slideMasters/slideMaster34.xml" ContentType="application/vnd.openxmlformats-officedocument.presentationml.slideMaster+xml"/>
  <Override PartName="/ppt/slides/slide34.xml" ContentType="application/vnd.openxmlformats-officedocument.presentationml.slide+xml"/>
  <Override PartName="/ppt/slideMasters/slideMaster35.xml" ContentType="application/vnd.openxmlformats-officedocument.presentationml.slideMaster+xml"/>
  <Override PartName="/ppt/slides/slide35.xml" ContentType="application/vnd.openxmlformats-officedocument.presentationml.slide+xml"/>
  <Override PartName="/ppt/slideMasters/slideMaster36.xml" ContentType="application/vnd.openxmlformats-officedocument.presentationml.slideMaster+xml"/>
  <Override PartName="/ppt/slides/slide36.xml" ContentType="application/vnd.openxmlformats-officedocument.presentationml.slide+xml"/>
  <Override PartName="/ppt/slideMasters/slideMaster37.xml" ContentType="application/vnd.openxmlformats-officedocument.presentationml.slideMaster+xml"/>
  <Override PartName="/ppt/slides/slide37.xml" ContentType="application/vnd.openxmlformats-officedocument.presentationml.slide+xml"/>
  <Override PartName="/ppt/slideMasters/slideMaster38.xml" ContentType="application/vnd.openxmlformats-officedocument.presentationml.slideMaster+xml"/>
  <Override PartName="/ppt/slides/slide38.xml" ContentType="application/vnd.openxmlformats-officedocument.presentationml.slide+xml"/>
  <Override PartName="/ppt/slideMasters/slideMaster39.xml" ContentType="application/vnd.openxmlformats-officedocument.presentationml.slideMaster+xml"/>
  <Override PartName="/ppt/slides/slide39.xml" ContentType="application/vnd.openxmlformats-officedocument.presentationml.slide+xml"/>
  <Override PartName="/ppt/slideMasters/slideMaster40.xml" ContentType="application/vnd.openxmlformats-officedocument.presentationml.slideMaster+xml"/>
  <Override PartName="/ppt/slides/slide40.xml" ContentType="application/vnd.openxmlformats-officedocument.presentationml.slide+xml"/>
  <Override PartName="/ppt/slideMasters/slideMaster41.xml" ContentType="application/vnd.openxmlformats-officedocument.presentationml.slideMaster+xml"/>
  <Override PartName="/ppt/slides/slide41.xml" ContentType="application/vnd.openxmlformats-officedocument.presentationml.slide+xml"/>
  <Override PartName="/ppt/slideMasters/slideMaster42.xml" ContentType="application/vnd.openxmlformats-officedocument.presentationml.slideMaster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notesMasterIdLst>
    <p:notesMasterId r:id="rId44"/>
  </p:notesMasterIdLst>
  <p:sldSz cx="9144000" cy="5143500"/>
  <p:notesSz cx="5143500" cy="9144000"/>
  <p:embeddedFontLst>
    <p:embeddedFont>
      <p:font typeface="Noto Serif Black"/>
      <p:regular r:id="rId201314"/>
    </p:embeddedFont>
    <p:embeddedFont>
      <p:font typeface="Noto Serif"/>
      <p:regular r:id="rId201315"/>
    </p:embeddedFont>
    <p:embeddedFont>
      <p:font typeface="Noto Serif SemiBold"/>
      <p:regular r:id="rId201316"/>
    </p:embeddedFont>
    <p:embeddedFont>
      <p:font typeface="Noto Serif Bold"/>
      <p:regular r:id="rId201317"/>
    </p:embeddedFont>
    <p:embeddedFont>
      <p:font typeface="Source Sans 3"/>
      <p:regular r:id="rId201318"/>
    </p:embeddedFont>
    <p:embeddedFont>
      <p:font typeface="Source Sans 3 SemiBold"/>
      <p:regular r:id="rId201319"/>
    </p:embeddedFont>
    <p:embeddedFont>
      <p:font typeface="Source Sans 3 Bold"/>
      <p:regular r:id="rId201320"/>
    </p:embeddedFont>
    <p:embeddedFont>
      <p:font typeface="Source Sans 3 Black"/>
      <p:regular r:id="rId201321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notesMaster" Target="notesMasters/notesMaster1.xml"/><Relationship Id="rId45" Type="http://schemas.openxmlformats.org/officeDocument/2006/relationships/presProps" Target="presProps.xml"/><Relationship Id="rId46" Type="http://schemas.openxmlformats.org/officeDocument/2006/relationships/viewProps" Target="viewProps.xml"/><Relationship Id="rId47" Type="http://schemas.openxmlformats.org/officeDocument/2006/relationships/theme" Target="theme/theme1.xml"/><Relationship Id="rId48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2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8.xml"/>
		</Relationships>
</file>

<file path=ppt/notesSlides/_rels/notesSlide2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9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3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0.xml"/>
		</Relationships>
</file>

<file path=ppt/notesSlides/_rels/notesSlide3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1.xml"/>
		</Relationships>
</file>

<file path=ppt/notesSlides/_rels/notesSlide3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2.xml"/>
		</Relationships>
</file>

<file path=ppt/notesSlides/_rels/notesSlide3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3.xml"/>
		</Relationships>
</file>

<file path=ppt/notesSlides/_rels/notesSlide3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4.xml"/>
		</Relationships>
</file>

<file path=ppt/notesSlides/_rels/notesSlide3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5.xml"/>
		</Relationships>
</file>

<file path=ppt/notesSlides/_rels/notesSlide3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6.xml"/>
		</Relationships>
</file>

<file path=ppt/notesSlides/_rels/notesSlide3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7.xml"/>
		</Relationships>
</file>

<file path=ppt/notesSlides/_rels/notesSlide3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8.xml"/>
		</Relationships>
</file>

<file path=ppt/notesSlides/_rels/notesSlide3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9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4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0.xml"/>
		</Relationships>
</file>

<file path=ppt/notesSlides/_rels/notesSlide4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1.xml"/>
		</Relationships>
</file>

<file path=ppt/notesSlides/_rels/notesSlide4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2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02-1.jpe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2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svg"/><Relationship Id="rId3" Type="http://schemas.openxmlformats.org/officeDocument/2006/relationships/image" Target="../media/image-14-3.png"/><Relationship Id="rId4" Type="http://schemas.openxmlformats.org/officeDocument/2006/relationships/image" Target="../media/image-14-4.svg"/><Relationship Id="rId5" Type="http://schemas.openxmlformats.org/officeDocument/2006/relationships/image" Target="../media/image-14-5.png"/><Relationship Id="rId6" Type="http://schemas.openxmlformats.org/officeDocument/2006/relationships/image" Target="../media/image-14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image" Target="../media/image-15-7.png"/><Relationship Id="rId8" Type="http://schemas.openxmlformats.org/officeDocument/2006/relationships/slideLayout" Target="../slideLayouts/slideLayout2.xml"/><Relationship Id="rId9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sv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2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3-1.png"/><Relationship Id="rId2" Type="http://schemas.openxmlformats.org/officeDocument/2006/relationships/image" Target="../media/image-23-2.svg"/><Relationship Id="rId3" Type="http://schemas.openxmlformats.org/officeDocument/2006/relationships/image" Target="../media/image-23-1.png"/><Relationship Id="rId4" Type="http://schemas.openxmlformats.org/officeDocument/2006/relationships/image" Target="../media/image-23-2.svg"/><Relationship Id="rId5" Type="http://schemas.openxmlformats.org/officeDocument/2006/relationships/image" Target="../media/image-23-1.png"/><Relationship Id="rId6" Type="http://schemas.openxmlformats.org/officeDocument/2006/relationships/image" Target="../media/image-23-2.svg"/><Relationship Id="rId7" Type="http://schemas.openxmlformats.org/officeDocument/2006/relationships/image" Target="../media/image-23-1.png"/><Relationship Id="rId8" Type="http://schemas.openxmlformats.org/officeDocument/2006/relationships/image" Target="../media/image-23-2.svg"/><Relationship Id="rId9" Type="http://schemas.openxmlformats.org/officeDocument/2006/relationships/image" Target="../media/image-23-1.png"/><Relationship Id="rId10" Type="http://schemas.openxmlformats.org/officeDocument/2006/relationships/image" Target="../media/image-23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4-1.png"/><Relationship Id="rId2" Type="http://schemas.openxmlformats.org/officeDocument/2006/relationships/image" Target="../media/image-24-2.svg"/><Relationship Id="rId3" Type="http://schemas.openxmlformats.org/officeDocument/2006/relationships/image" Target="../media/image-24-3.png"/><Relationship Id="rId4" Type="http://schemas.openxmlformats.org/officeDocument/2006/relationships/image" Target="../media/image-24-4.svg"/><Relationship Id="rId5" Type="http://schemas.openxmlformats.org/officeDocument/2006/relationships/image" Target="../media/image-24-5.png"/><Relationship Id="rId6" Type="http://schemas.openxmlformats.org/officeDocument/2006/relationships/image" Target="../media/image-24-6.svg"/><Relationship Id="rId7" Type="http://schemas.openxmlformats.org/officeDocument/2006/relationships/image" Target="../media/image-24-7.png"/><Relationship Id="rId8" Type="http://schemas.openxmlformats.org/officeDocument/2006/relationships/image" Target="../media/image-24-8.svg"/><Relationship Id="rId9" Type="http://schemas.openxmlformats.org/officeDocument/2006/relationships/image" Target="../media/image-3-2.pn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6-1.png"/><Relationship Id="rId2" Type="http://schemas.openxmlformats.org/officeDocument/2006/relationships/image" Target="../media/image-26-2.svg"/><Relationship Id="rId3" Type="http://schemas.openxmlformats.org/officeDocument/2006/relationships/image" Target="../media/image-26-1.png"/><Relationship Id="rId4" Type="http://schemas.openxmlformats.org/officeDocument/2006/relationships/image" Target="../media/image-26-2.svg"/><Relationship Id="rId5" Type="http://schemas.openxmlformats.org/officeDocument/2006/relationships/image" Target="../media/image-26-1.png"/><Relationship Id="rId6" Type="http://schemas.openxmlformats.org/officeDocument/2006/relationships/image" Target="../media/image-26-2.svg"/><Relationship Id="rId7" Type="http://schemas.openxmlformats.org/officeDocument/2006/relationships/image" Target="../media/image-26-1.png"/><Relationship Id="rId8" Type="http://schemas.openxmlformats.org/officeDocument/2006/relationships/image" Target="../media/image-26-2.svg"/><Relationship Id="rId9" Type="http://schemas.openxmlformats.org/officeDocument/2006/relationships/image" Target="../media/image-26-1.png"/><Relationship Id="rId10" Type="http://schemas.openxmlformats.org/officeDocument/2006/relationships/image" Target="../media/image-26-2.svg"/><Relationship Id="rId11" Type="http://schemas.openxmlformats.org/officeDocument/2006/relationships/image" Target="../media/image-26-11.pn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jpe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1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2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3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5-1.png"/><Relationship Id="rId2" Type="http://schemas.openxmlformats.org/officeDocument/2006/relationships/image" Target="../media/image-35-2.svg"/><Relationship Id="rId3" Type="http://schemas.openxmlformats.org/officeDocument/2006/relationships/image" Target="../media/image-35-1.png"/><Relationship Id="rId4" Type="http://schemas.openxmlformats.org/officeDocument/2006/relationships/image" Target="../media/image-35-2.svg"/><Relationship Id="rId5" Type="http://schemas.openxmlformats.org/officeDocument/2006/relationships/image" Target="../media/image-35-1.png"/><Relationship Id="rId6" Type="http://schemas.openxmlformats.org/officeDocument/2006/relationships/image" Target="../media/image-35-2.svg"/><Relationship Id="rId7" Type="http://schemas.openxmlformats.org/officeDocument/2006/relationships/image" Target="../media/image-35-1.png"/><Relationship Id="rId8" Type="http://schemas.openxmlformats.org/officeDocument/2006/relationships/image" Target="../media/image-35-2.svg"/><Relationship Id="rId9" Type="http://schemas.openxmlformats.org/officeDocument/2006/relationships/image" Target="../media/image-35-1.png"/><Relationship Id="rId10" Type="http://schemas.openxmlformats.org/officeDocument/2006/relationships/image" Target="../media/image-35-2.svg"/><Relationship Id="rId11" Type="http://schemas.openxmlformats.org/officeDocument/2006/relationships/slideLayout" Target="../slideLayouts/slideLayout2.xml"/><Relationship Id="rId1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8-1.png"/><Relationship Id="rId2" Type="http://schemas.openxmlformats.org/officeDocument/2006/relationships/image" Target="../media/image-38-2.svg"/><Relationship Id="rId3" Type="http://schemas.openxmlformats.org/officeDocument/2006/relationships/image" Target="../media/image-38-3.png"/><Relationship Id="rId4" Type="http://schemas.openxmlformats.org/officeDocument/2006/relationships/image" Target="../media/image-38-4.svg"/><Relationship Id="rId5" Type="http://schemas.openxmlformats.org/officeDocument/2006/relationships/image" Target="../media/image-38-5.png"/><Relationship Id="rId6" Type="http://schemas.openxmlformats.org/officeDocument/2006/relationships/image" Target="../media/image-38-6.svg"/><Relationship Id="rId7" Type="http://schemas.openxmlformats.org/officeDocument/2006/relationships/image" Target="../media/image-38-7.png"/><Relationship Id="rId8" Type="http://schemas.openxmlformats.org/officeDocument/2006/relationships/image" Target="../media/image-38-8.svg"/><Relationship Id="rId9" Type="http://schemas.openxmlformats.org/officeDocument/2006/relationships/image" Target="../media/image-38-9.png"/><Relationship Id="rId10" Type="http://schemas.openxmlformats.org/officeDocument/2006/relationships/image" Target="../media/image-38-10.svg"/><Relationship Id="rId11" Type="http://schemas.openxmlformats.org/officeDocument/2006/relationships/image" Target="../media/image-3-2.png"/><Relationship Id="rId12" Type="http://schemas.openxmlformats.org/officeDocument/2006/relationships/slideLayout" Target="../slideLayouts/slideLayout2.xml"/><Relationship Id="rId13" Type="http://schemas.openxmlformats.org/officeDocument/2006/relationships/notesSlide" Target="../notesSlides/notesSlide3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svg"/><Relationship Id="rId3" Type="http://schemas.openxmlformats.org/officeDocument/2006/relationships/image" Target="../media/image-4-3.png"/><Relationship Id="rId4" Type="http://schemas.openxmlformats.org/officeDocument/2006/relationships/image" Target="../media/image-4-4.svg"/><Relationship Id="rId5" Type="http://schemas.openxmlformats.org/officeDocument/2006/relationships/image" Target="../media/image-4-5.png"/><Relationship Id="rId6" Type="http://schemas.openxmlformats.org/officeDocument/2006/relationships/image" Target="../media/image-4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2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2-1.jpe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svg"/><Relationship Id="rId3" Type="http://schemas.openxmlformats.org/officeDocument/2006/relationships/image" Target="../media/image-6-3.png"/><Relationship Id="rId4" Type="http://schemas.openxmlformats.org/officeDocument/2006/relationships/image" Target="../media/image-6-4.svg"/><Relationship Id="rId5" Type="http://schemas.openxmlformats.org/officeDocument/2006/relationships/image" Target="../media/image-6-1.png"/><Relationship Id="rId6" Type="http://schemas.openxmlformats.org/officeDocument/2006/relationships/image" Target="../media/image-6-2.svg"/><Relationship Id="rId7" Type="http://schemas.openxmlformats.org/officeDocument/2006/relationships/image" Target="../media/image-6-7.png"/><Relationship Id="rId8" Type="http://schemas.openxmlformats.org/officeDocument/2006/relationships/image" Target="../media/image-6-8.svg"/><Relationship Id="rId9" Type="http://schemas.openxmlformats.org/officeDocument/2006/relationships/image" Target="../media/image-6-1.png"/><Relationship Id="rId10" Type="http://schemas.openxmlformats.org/officeDocument/2006/relationships/image" Target="../media/image-6-2.svg"/><Relationship Id="rId11" Type="http://schemas.openxmlformats.org/officeDocument/2006/relationships/image" Target="../media/image-6-11.png"/><Relationship Id="rId12" Type="http://schemas.openxmlformats.org/officeDocument/2006/relationships/image" Target="../media/image-6-12.svg"/><Relationship Id="rId13" Type="http://schemas.openxmlformats.org/officeDocument/2006/relationships/image" Target="../media/image-6-1.png"/><Relationship Id="rId14" Type="http://schemas.openxmlformats.org/officeDocument/2006/relationships/image" Target="../media/image-6-2.svg"/><Relationship Id="rId15" Type="http://schemas.openxmlformats.org/officeDocument/2006/relationships/image" Target="../media/image-6-15.png"/><Relationship Id="rId16" Type="http://schemas.openxmlformats.org/officeDocument/2006/relationships/image" Target="../media/image-6-16.svg"/><Relationship Id="rId17" Type="http://schemas.openxmlformats.org/officeDocument/2006/relationships/slideLayout" Target="../slideLayouts/slideLayout2.xml"/><Relationship Id="rId18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52577" y="1810866"/>
            <a:ext cx="4667845" cy="76988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居家社区养老产品生态五阶段工程实战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3952577" y="2777058"/>
            <a:ext cx="5125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从入户调研、产品组合到系统集成、安装验证与成果交付</a:t>
            </a:r>
            <a:endParaRPr lang="zh-CN" sz="1000" dirty="0"/>
          </a:p>
        </p:txBody>
      </p:sp>
      <p:sp>
        <p:nvSpPr>
          <p:cNvPr id="5" name="Shape 2"/>
          <p:cNvSpPr/>
          <p:nvPr/>
        </p:nvSpPr>
        <p:spPr>
          <a:xfrm>
            <a:off x="3952577" y="3133725"/>
            <a:ext cx="2146325" cy="198834"/>
          </a:xfrm>
          <a:prstGeom prst="roundRect">
            <a:avLst>
              <a:gd name="adj" fmla="val 22122"/>
            </a:avLst>
          </a:prstGeom>
          <a:solidFill>
            <a:srgbClr val="F9D2EB"/>
          </a:solidFill>
          <a:ln/>
        </p:spPr>
      </p:sp>
      <p:sp>
        <p:nvSpPr>
          <p:cNvPr id="6" name="Text 3"/>
          <p:cNvSpPr/>
          <p:nvPr/>
        </p:nvSpPr>
        <p:spPr>
          <a:xfrm>
            <a:off x="4031084" y="3172941"/>
            <a:ext cx="2446511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《人工智能养老产品系统设计与工程交付》</a:t>
            </a:r>
            <a:endParaRPr lang="zh-CN" sz="800" dirty="0"/>
          </a:p>
        </p:txBody>
      </p:sp>
      <p:sp>
        <p:nvSpPr>
          <p:cNvPr id="7" name="Shape 4"/>
          <p:cNvSpPr/>
          <p:nvPr/>
        </p:nvSpPr>
        <p:spPr>
          <a:xfrm>
            <a:off x="6164312" y="3133725"/>
            <a:ext cx="1493416" cy="198834"/>
          </a:xfrm>
          <a:prstGeom prst="roundRect">
            <a:avLst>
              <a:gd name="adj" fmla="val 22122"/>
            </a:avLst>
          </a:prstGeom>
          <a:noFill/>
          <a:ln w="4763">
            <a:solidFill>
              <a:srgbClr val="E851B2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6242819" y="3172941"/>
            <a:ext cx="1793602" cy="1204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6000"/>
              </a:lnSpc>
              <a:buNone/>
            </a:pPr>
            <a:r>
              <a:rPr lang="zh-CN" altLang="en-US" sz="800" dirty="0">
                <a:solidFill>
                  <a:srgbClr val="E851B2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项目六｜企业SOP与实操指导</a:t>
            </a:r>
            <a:endParaRPr lang="zh-CN" sz="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8721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不要把老人"说想要什么"直接当成需求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933947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老人的表层表达背后，往往隐藏着更深层的真实困难。需求分析需要逐层拆解、转化。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290614"/>
            <a:ext cx="8096845" cy="1565672"/>
          </a:xfrm>
          <a:prstGeom prst="roundRect">
            <a:avLst>
              <a:gd name="adj" fmla="val 3512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2673697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3263801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8340" y="2295376"/>
            <a:ext cx="2021830" cy="378321"/>
          </a:xfrm>
          <a:custGeom>
            <a:avLst/>
            <a:gdLst/>
            <a:ahLst/>
            <a:cxnLst/>
            <a:rect l="l" t="t" r="r" b="b"/>
            <a:pathLst>
              <a:path w="2021830" h="378321">
                <a:moveTo>
                  <a:pt x="45819" y="0"/>
                </a:moveTo>
                <a:lnTo>
                  <a:pt x="2021830" y="0"/>
                </a:lnTo>
                <a:lnTo>
                  <a:pt x="2021830" y="378321"/>
                </a:lnTo>
                <a:lnTo>
                  <a:pt x="0" y="378321"/>
                </a:lnTo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FFB6B3"/>
          </a:solidFill>
          <a:ln/>
        </p:spPr>
      </p:sp>
      <p:sp>
        <p:nvSpPr>
          <p:cNvPr id="8" name="Text 6"/>
          <p:cNvSpPr/>
          <p:nvPr/>
        </p:nvSpPr>
        <p:spPr>
          <a:xfrm>
            <a:off x="659234" y="2378646"/>
            <a:ext cx="221724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老人原话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2550170" y="2295376"/>
            <a:ext cx="2021830" cy="378321"/>
          </a:xfrm>
          <a:prstGeom prst="rect">
            <a:avLst/>
          </a:prstGeom>
          <a:solidFill>
            <a:srgbClr val="FFB6B3"/>
          </a:solidFill>
          <a:ln/>
        </p:spPr>
      </p:sp>
      <p:sp>
        <p:nvSpPr>
          <p:cNvPr id="10" name="Text 8"/>
          <p:cNvSpPr/>
          <p:nvPr/>
        </p:nvSpPr>
        <p:spPr>
          <a:xfrm>
            <a:off x="2681064" y="2378646"/>
            <a:ext cx="221724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真实困难</a:t>
            </a:r>
            <a:endParaRPr lang="zh-CN" sz="1000" dirty="0"/>
          </a:p>
        </p:txBody>
      </p:sp>
      <p:sp>
        <p:nvSpPr>
          <p:cNvPr id="11" name="Shape 9"/>
          <p:cNvSpPr/>
          <p:nvPr/>
        </p:nvSpPr>
        <p:spPr>
          <a:xfrm>
            <a:off x="4572000" y="2295376"/>
            <a:ext cx="2021830" cy="378321"/>
          </a:xfrm>
          <a:prstGeom prst="rect">
            <a:avLst/>
          </a:prstGeom>
          <a:solidFill>
            <a:srgbClr val="FFB6B3"/>
          </a:solidFill>
          <a:ln/>
        </p:spPr>
      </p:sp>
      <p:sp>
        <p:nvSpPr>
          <p:cNvPr id="12" name="Text 10"/>
          <p:cNvSpPr/>
          <p:nvPr/>
        </p:nvSpPr>
        <p:spPr>
          <a:xfrm>
            <a:off x="4702894" y="2378646"/>
            <a:ext cx="221724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设计目标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6593830" y="2295376"/>
            <a:ext cx="2021830" cy="378321"/>
          </a:xfrm>
          <a:custGeom>
            <a:avLst/>
            <a:gdLst/>
            <a:ahLst/>
            <a:cxnLst/>
            <a:rect l="l" t="t" r="r" b="b"/>
            <a:pathLst>
              <a:path w="2021830" h="378321">
                <a:moveTo>
                  <a:pt x="0" y="0"/>
                </a:moveTo>
                <a:lnTo>
                  <a:pt x="1976011" y="0"/>
                </a:lnTo>
                <a:arcTo hR="45819" wR="45819" stAng="16200000" swAng="5400000"/>
                <a:lnTo>
                  <a:pt x="2021830" y="378321"/>
                </a:lnTo>
                <a:lnTo>
                  <a:pt x="0" y="378321"/>
                </a:lnTo>
                <a:lnTo>
                  <a:pt x="0" y="0"/>
                </a:lnTo>
                <a:close/>
              </a:path>
            </a:pathLst>
          </a:custGeom>
          <a:solidFill>
            <a:srgbClr val="FFB6B3"/>
          </a:solidFill>
          <a:ln/>
        </p:spPr>
      </p:sp>
      <p:sp>
        <p:nvSpPr>
          <p:cNvPr id="14" name="Text 12"/>
          <p:cNvSpPr/>
          <p:nvPr/>
        </p:nvSpPr>
        <p:spPr>
          <a:xfrm>
            <a:off x="6724724" y="2378646"/>
            <a:ext cx="221724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产品策略</a:t>
            </a:r>
            <a:endParaRPr lang="zh-CN" sz="1000" dirty="0"/>
          </a:p>
        </p:txBody>
      </p:sp>
      <p:sp>
        <p:nvSpPr>
          <p:cNvPr id="15" name="Text 13"/>
          <p:cNvSpPr/>
          <p:nvPr/>
        </p:nvSpPr>
        <p:spPr>
          <a:xfrm>
            <a:off x="659234" y="2759348"/>
            <a:ext cx="221724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"我就想买个灯"</a:t>
            </a:r>
            <a:endParaRPr lang="zh-CN" sz="1000" dirty="0"/>
          </a:p>
        </p:txBody>
      </p:sp>
      <p:sp>
        <p:nvSpPr>
          <p:cNvPr id="16" name="Text 14"/>
          <p:cNvSpPr/>
          <p:nvPr/>
        </p:nvSpPr>
        <p:spPr>
          <a:xfrm>
            <a:off x="2681064" y="2759348"/>
            <a:ext cx="176004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夜里摸黑怕摔倒，开关太远，眼睛怕强光</a:t>
            </a:r>
            <a:endParaRPr lang="zh-CN" sz="1000" dirty="0"/>
          </a:p>
        </p:txBody>
      </p:sp>
      <p:sp>
        <p:nvSpPr>
          <p:cNvPr id="17" name="Text 15"/>
          <p:cNvSpPr/>
          <p:nvPr/>
        </p:nvSpPr>
        <p:spPr>
          <a:xfrm>
            <a:off x="4702894" y="2759348"/>
            <a:ext cx="221724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连续、舒适、无感照明引导</a:t>
            </a:r>
            <a:endParaRPr lang="zh-CN" sz="1000" dirty="0"/>
          </a:p>
        </p:txBody>
      </p:sp>
      <p:sp>
        <p:nvSpPr>
          <p:cNvPr id="18" name="Text 16"/>
          <p:cNvSpPr/>
          <p:nvPr/>
        </p:nvSpPr>
        <p:spPr>
          <a:xfrm>
            <a:off x="6724724" y="2759348"/>
            <a:ext cx="221724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起夜感应灯 + 路径联动</a:t>
            </a:r>
            <a:endParaRPr lang="zh-CN" sz="1000" dirty="0"/>
          </a:p>
        </p:txBody>
      </p:sp>
      <p:sp>
        <p:nvSpPr>
          <p:cNvPr id="19" name="Text 17"/>
          <p:cNvSpPr/>
          <p:nvPr/>
        </p:nvSpPr>
        <p:spPr>
          <a:xfrm>
            <a:off x="659234" y="3349451"/>
            <a:ext cx="221724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"我不要太智能"</a:t>
            </a:r>
            <a:endParaRPr lang="zh-CN" sz="1000" dirty="0"/>
          </a:p>
        </p:txBody>
      </p:sp>
      <p:sp>
        <p:nvSpPr>
          <p:cNvPr id="20" name="Text 18"/>
          <p:cNvSpPr/>
          <p:nvPr/>
        </p:nvSpPr>
        <p:spPr>
          <a:xfrm>
            <a:off x="2681064" y="3349451"/>
            <a:ext cx="1760041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害怕不会用，害怕被监控，害怕设备坏了没人管</a:t>
            </a:r>
            <a:endParaRPr lang="zh-CN" sz="1000" dirty="0"/>
          </a:p>
        </p:txBody>
      </p:sp>
      <p:sp>
        <p:nvSpPr>
          <p:cNvPr id="21" name="Text 19"/>
          <p:cNvSpPr/>
          <p:nvPr/>
        </p:nvSpPr>
        <p:spPr>
          <a:xfrm>
            <a:off x="4702894" y="3349451"/>
            <a:ext cx="221724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简单操作，有人兜底</a:t>
            </a:r>
            <a:endParaRPr lang="zh-CN" sz="1000" dirty="0"/>
          </a:p>
        </p:txBody>
      </p:sp>
      <p:sp>
        <p:nvSpPr>
          <p:cNvPr id="22" name="Text 20"/>
          <p:cNvSpPr/>
          <p:nvPr/>
        </p:nvSpPr>
        <p:spPr>
          <a:xfrm>
            <a:off x="6724724" y="3349451"/>
            <a:ext cx="2217241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物理按键优先 + 家属联动</a:t>
            </a:r>
            <a:endParaRPr lang="zh-CN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5052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调研报告应该交付什么？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362670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《用户调研报告》核心目录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1686074"/>
            <a:ext cx="3888730" cy="27610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1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用户基本画像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能力评估结果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居家环境评估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生活动线图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5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家庭风险地图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6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用户访谈摘要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7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现有设备和家具清单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8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核心需求排序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9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产品需求矩阵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10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改造优先级建议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11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现场照片和测量数据附录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4642172" y="1231776"/>
            <a:ext cx="4077295" cy="3261122"/>
          </a:xfrm>
          <a:prstGeom prst="roundRect">
            <a:avLst>
              <a:gd name="adj" fmla="val 2890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773067" y="1362670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报告质量要求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73067" y="1686074"/>
            <a:ext cx="3815507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真实可追溯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：问题与证据对应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图表清晰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：风险地图、动线图规范呈现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建议可操作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：能够直接进入下一阶段设计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4773067" y="2553072"/>
            <a:ext cx="3815507" cy="719733"/>
          </a:xfrm>
          <a:prstGeom prst="roundRect">
            <a:avLst>
              <a:gd name="adj" fmla="val 7639"/>
            </a:avLst>
          </a:prstGeom>
          <a:solidFill>
            <a:srgbClr val="F9D2EB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03961" y="2744912"/>
            <a:ext cx="163637" cy="13089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5198492" y="2703537"/>
            <a:ext cx="325918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报告是进入概念设计阶段的核心输入物，质量直接决定后续方案的可靠性。</a:t>
            </a:r>
            <a:endParaRPr lang="zh-CN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1416025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阶段二：从调研结果进入概念设计</a:t>
            </a:r>
            <a:endParaRPr lang="zh-CN" sz="2400" dirty="0"/>
          </a:p>
        </p:txBody>
      </p:sp>
      <p:sp>
        <p:nvSpPr>
          <p:cNvPr id="4" name="Text 1"/>
          <p:cNvSpPr/>
          <p:nvPr/>
        </p:nvSpPr>
        <p:spPr>
          <a:xfrm>
            <a:off x="523577" y="2128168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概念设计输入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523577" y="2451571"/>
            <a:ext cx="21742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用户画像 + 能力评估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环境风险地图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核心需求排序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预算约束与住宅条件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家属和社区服务资源</a:t>
            </a:r>
            <a:endParaRPr lang="zh-CN" sz="1000" dirty="0"/>
          </a:p>
        </p:txBody>
      </p:sp>
      <p:sp>
        <p:nvSpPr>
          <p:cNvPr id="6" name="Text 3"/>
          <p:cNvSpPr/>
          <p:nvPr/>
        </p:nvSpPr>
        <p:spPr>
          <a:xfrm>
            <a:off x="3021955" y="2128168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概念设计输出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3021955" y="2451571"/>
            <a:ext cx="2174230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2—3套备选产品组合方案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产品清单 + 布局点位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功能说明 + 预算估算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方案对比 + 最终推荐方向</a:t>
            </a:r>
            <a:endParaRPr lang="zh-CN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8256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概念方案构思四步法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1629296"/>
            <a:ext cx="4048423" cy="52357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54472" y="2283768"/>
            <a:ext cx="378663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① 需求收敛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654472" y="2554784"/>
            <a:ext cx="378663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将调研数据归纳为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3—5个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核心需求关键词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1629296"/>
            <a:ext cx="4048423" cy="52357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4702894" y="2283768"/>
            <a:ext cx="378663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② 产品映射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4702894" y="2554784"/>
            <a:ext cx="378663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将核心需求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映射到产品生态矩阵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3577" y="2895079"/>
            <a:ext cx="4048423" cy="52357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654472" y="3549551"/>
            <a:ext cx="378663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③ 方案组合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654472" y="3820567"/>
            <a:ext cx="378663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按基础安全、便利生活、智慧健康等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层级组合产品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2895079"/>
            <a:ext cx="4048423" cy="52357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4702894" y="3549551"/>
            <a:ext cx="378663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④ 方案对比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4702894" y="3820567"/>
            <a:ext cx="378663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从功能、成本、安装复杂度、用户接受度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多维对比</a:t>
            </a:r>
            <a:endParaRPr lang="zh-CN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0754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三类备选方案如何组织？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454274"/>
            <a:ext cx="1349425" cy="742206"/>
          </a:xfrm>
          <a:prstGeom prst="roundRect">
            <a:avLst>
              <a:gd name="adj" fmla="val 74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106239" y="1733327"/>
            <a:ext cx="184026" cy="18402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003896" y="1585168"/>
            <a:ext cx="64856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方案A：基础安全方案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2003896" y="1856184"/>
            <a:ext cx="64856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呼叫、照明、防滑、扶手和基础护理支持。适合预算有限、优先解决安全底线的家庭。</a:t>
            </a:r>
            <a:endParaRPr lang="zh-CN" sz="1000" dirty="0"/>
          </a:p>
        </p:txBody>
      </p:sp>
      <p:sp>
        <p:nvSpPr>
          <p:cNvPr id="7" name="Shape 4"/>
          <p:cNvSpPr/>
          <p:nvPr/>
        </p:nvSpPr>
        <p:spPr>
          <a:xfrm>
            <a:off x="1938412" y="2190527"/>
            <a:ext cx="6616601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8" name="Shape 5"/>
          <p:cNvSpPr/>
          <p:nvPr/>
        </p:nvSpPr>
        <p:spPr>
          <a:xfrm>
            <a:off x="523577" y="2261890"/>
            <a:ext cx="2698924" cy="742206"/>
          </a:xfrm>
          <a:prstGeom prst="roundRect">
            <a:avLst>
              <a:gd name="adj" fmla="val 740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81026" y="2540943"/>
            <a:ext cx="184026" cy="18402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353395" y="2392784"/>
            <a:ext cx="51361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方案B：品质生活方案</a:t>
            </a:r>
            <a:endParaRPr lang="zh-CN" sz="1200" dirty="0"/>
          </a:p>
        </p:txBody>
      </p:sp>
      <p:sp>
        <p:nvSpPr>
          <p:cNvPr id="11" name="Text 7"/>
          <p:cNvSpPr/>
          <p:nvPr/>
        </p:nvSpPr>
        <p:spPr>
          <a:xfrm>
            <a:off x="3353395" y="2663800"/>
            <a:ext cx="51361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安全＋便利。增加床头柜、换鞋凳、智能药盒、全屋照明等品质提升产品组合。</a:t>
            </a:r>
            <a:endParaRPr lang="zh-CN" sz="1000" dirty="0"/>
          </a:p>
        </p:txBody>
      </p:sp>
      <p:sp>
        <p:nvSpPr>
          <p:cNvPr id="12" name="Shape 8"/>
          <p:cNvSpPr/>
          <p:nvPr/>
        </p:nvSpPr>
        <p:spPr>
          <a:xfrm>
            <a:off x="3287911" y="2998143"/>
            <a:ext cx="5267102" cy="7144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3" name="Shape 9"/>
          <p:cNvSpPr/>
          <p:nvPr/>
        </p:nvSpPr>
        <p:spPr>
          <a:xfrm>
            <a:off x="523577" y="3069506"/>
            <a:ext cx="4048423" cy="951607"/>
          </a:xfrm>
          <a:prstGeom prst="roundRect">
            <a:avLst>
              <a:gd name="adj" fmla="val 577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455738" y="3453259"/>
            <a:ext cx="184026" cy="18402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4702894" y="3200400"/>
            <a:ext cx="378663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方案C：智慧养老方案</a:t>
            </a:r>
            <a:endParaRPr lang="zh-CN" sz="1200" dirty="0"/>
          </a:p>
        </p:txBody>
      </p:sp>
      <p:sp>
        <p:nvSpPr>
          <p:cNvPr id="16" name="Text 11"/>
          <p:cNvSpPr/>
          <p:nvPr/>
        </p:nvSpPr>
        <p:spPr>
          <a:xfrm>
            <a:off x="4702894" y="3471416"/>
            <a:ext cx="3786634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全屋联动、无感监测、家庭网关、平台和社区联动，构建完整智慧养老生态。</a:t>
            </a:r>
            <a:endParaRPr lang="zh-CN" sz="1000" dirty="0"/>
          </a:p>
        </p:txBody>
      </p:sp>
      <p:sp>
        <p:nvSpPr>
          <p:cNvPr id="17" name="Text 12"/>
          <p:cNvSpPr/>
          <p:nvPr/>
        </p:nvSpPr>
        <p:spPr>
          <a:xfrm>
            <a:off x="523577" y="4168378"/>
            <a:ext cx="8554045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三类方案是教学中的组合逻辑，不固化价格和品牌，应根据实际家庭情况灵活调整。</a:t>
            </a:r>
            <a:endParaRPr lang="zh-CN" sz="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8665"/>
            <a:ext cx="8096845" cy="19846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概念方案必须经过多方评审</a:t>
            </a:r>
            <a:endParaRPr lang="zh-CN" sz="1250" dirty="0"/>
          </a:p>
        </p:txBody>
      </p:sp>
      <p:sp>
        <p:nvSpPr>
          <p:cNvPr id="3" name="Text 1"/>
          <p:cNvSpPr/>
          <p:nvPr/>
        </p:nvSpPr>
        <p:spPr>
          <a:xfrm>
            <a:off x="523577" y="674043"/>
            <a:ext cx="3966121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评审主体</a:t>
            </a:r>
            <a:endParaRPr lang="zh-CN" sz="600" dirty="0"/>
          </a:p>
        </p:txBody>
      </p:sp>
      <p:sp>
        <p:nvSpPr>
          <p:cNvPr id="4" name="Text 2"/>
          <p:cNvSpPr/>
          <p:nvPr/>
        </p:nvSpPr>
        <p:spPr>
          <a:xfrm>
            <a:off x="523577" y="807988"/>
            <a:ext cx="3966121" cy="363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课程指导者</a:t>
            </a:r>
            <a:endParaRPr lang="zh-CN" sz="500" dirty="0"/>
          </a:p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企业导师</a:t>
            </a:r>
            <a:endParaRPr lang="zh-CN" sz="500" dirty="0"/>
          </a:p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机构导师</a:t>
            </a:r>
            <a:endParaRPr lang="zh-CN" sz="500" dirty="0"/>
          </a:p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项目团队互评</a:t>
            </a:r>
            <a:endParaRPr lang="zh-CN" sz="500" dirty="0"/>
          </a:p>
        </p:txBody>
      </p:sp>
      <p:sp>
        <p:nvSpPr>
          <p:cNvPr id="5" name="Text 3"/>
          <p:cNvSpPr/>
          <p:nvPr/>
        </p:nvSpPr>
        <p:spPr>
          <a:xfrm>
            <a:off x="523577" y="1206252"/>
            <a:ext cx="3966121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评审工具</a:t>
            </a:r>
            <a:endParaRPr lang="zh-CN" sz="600" dirty="0"/>
          </a:p>
        </p:txBody>
      </p:sp>
      <p:sp>
        <p:nvSpPr>
          <p:cNvPr id="6" name="Text 4"/>
          <p:cNvSpPr/>
          <p:nvPr/>
        </p:nvSpPr>
        <p:spPr>
          <a:xfrm>
            <a:off x="523577" y="1340197"/>
            <a:ext cx="3966121" cy="36351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六维评分矩阵</a:t>
            </a:r>
            <a:endParaRPr lang="zh-CN" sz="500" dirty="0"/>
          </a:p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SWOT分析</a:t>
            </a:r>
            <a:endParaRPr lang="zh-CN" sz="500" dirty="0"/>
          </a:p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改进建议记录表</a:t>
            </a:r>
            <a:endParaRPr lang="zh-CN" sz="500" dirty="0"/>
          </a:p>
          <a:p>
            <a:pPr algn="l" marL="101600" indent="-101600">
              <a:lnSpc>
                <a:spcPct val="101000"/>
              </a:lnSpc>
              <a:buSzPct val="100000"/>
              <a:buChar char="•"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问题整改清单</a:t>
            </a:r>
            <a:endParaRPr lang="zh-CN" sz="500" dirty="0"/>
          </a:p>
        </p:txBody>
      </p:sp>
      <p:sp>
        <p:nvSpPr>
          <p:cNvPr id="7" name="Text 5"/>
          <p:cNvSpPr/>
          <p:nvPr/>
        </p:nvSpPr>
        <p:spPr>
          <a:xfrm>
            <a:off x="4659064" y="674043"/>
            <a:ext cx="3966121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六维评审维度</a:t>
            </a:r>
            <a:endParaRPr lang="zh-CN" sz="600" dirty="0"/>
          </a:p>
        </p:txBody>
      </p:sp>
      <p:sp>
        <p:nvSpPr>
          <p:cNvPr id="8" name="Text 6"/>
          <p:cNvSpPr/>
          <p:nvPr/>
        </p:nvSpPr>
        <p:spPr>
          <a:xfrm>
            <a:off x="5224537" y="1251049"/>
            <a:ext cx="830163" cy="168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1/6</a:t>
            </a:r>
            <a:endParaRPr lang="en-US" sz="130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133454" y="829196"/>
            <a:ext cx="1012478" cy="1012478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4659064" y="1893243"/>
            <a:ext cx="1961331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安全性</a:t>
            </a:r>
            <a:endParaRPr lang="zh-CN" sz="600" dirty="0"/>
          </a:p>
        </p:txBody>
      </p:sp>
      <p:sp>
        <p:nvSpPr>
          <p:cNvPr id="11" name="Text 8"/>
          <p:cNvSpPr/>
          <p:nvPr/>
        </p:nvSpPr>
        <p:spPr>
          <a:xfrm>
            <a:off x="7229326" y="1251049"/>
            <a:ext cx="830163" cy="168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2/6</a:t>
            </a:r>
            <a:endParaRPr lang="en-US" sz="130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38243" y="829196"/>
            <a:ext cx="1012478" cy="1012478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6663854" y="1893243"/>
            <a:ext cx="1961331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功能性</a:t>
            </a:r>
            <a:endParaRPr lang="zh-CN" sz="600" dirty="0"/>
          </a:p>
        </p:txBody>
      </p:sp>
      <p:sp>
        <p:nvSpPr>
          <p:cNvPr id="14" name="Text 10"/>
          <p:cNvSpPr/>
          <p:nvPr/>
        </p:nvSpPr>
        <p:spPr>
          <a:xfrm>
            <a:off x="5224537" y="2500685"/>
            <a:ext cx="830163" cy="168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3/6</a:t>
            </a:r>
            <a:endParaRPr lang="en-US" sz="1300" dirty="0"/>
          </a:p>
        </p:txBody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3454" y="2078831"/>
            <a:ext cx="1012478" cy="1012478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4659064" y="3142878"/>
            <a:ext cx="1961331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经济性</a:t>
            </a:r>
            <a:endParaRPr lang="zh-CN" sz="600" dirty="0"/>
          </a:p>
        </p:txBody>
      </p:sp>
      <p:sp>
        <p:nvSpPr>
          <p:cNvPr id="17" name="Text 12"/>
          <p:cNvSpPr/>
          <p:nvPr/>
        </p:nvSpPr>
        <p:spPr>
          <a:xfrm>
            <a:off x="7229326" y="2500685"/>
            <a:ext cx="830163" cy="168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4/6</a:t>
            </a:r>
            <a:endParaRPr lang="en-US" sz="1300" dirty="0"/>
          </a:p>
        </p:txBody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8243" y="2078831"/>
            <a:ext cx="1012478" cy="1012478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6663854" y="3142878"/>
            <a:ext cx="1961331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可行性</a:t>
            </a:r>
            <a:endParaRPr lang="zh-CN" sz="600" dirty="0"/>
          </a:p>
        </p:txBody>
      </p:sp>
      <p:sp>
        <p:nvSpPr>
          <p:cNvPr id="20" name="Text 14"/>
          <p:cNvSpPr/>
          <p:nvPr/>
        </p:nvSpPr>
        <p:spPr>
          <a:xfrm>
            <a:off x="5224537" y="3750320"/>
            <a:ext cx="830163" cy="168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5/6</a:t>
            </a:r>
            <a:endParaRPr lang="en-US" sz="1300" dirty="0"/>
          </a:p>
        </p:txBody>
      </p:sp>
      <p:pic>
        <p:nvPicPr>
          <p:cNvPr id="21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33454" y="3328467"/>
            <a:ext cx="1012478" cy="101247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4659064" y="4392513"/>
            <a:ext cx="1961331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易用性</a:t>
            </a:r>
            <a:endParaRPr lang="zh-CN" sz="600" dirty="0"/>
          </a:p>
        </p:txBody>
      </p:sp>
      <p:sp>
        <p:nvSpPr>
          <p:cNvPr id="23" name="Text 16"/>
          <p:cNvSpPr/>
          <p:nvPr/>
        </p:nvSpPr>
        <p:spPr>
          <a:xfrm>
            <a:off x="7229326" y="3750320"/>
            <a:ext cx="830163" cy="1687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83000"/>
              </a:lnSpc>
              <a:buNone/>
            </a:pPr>
            <a:r>
              <a:rPr 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6/6</a:t>
            </a:r>
            <a:endParaRPr lang="en-US" sz="1300" dirty="0"/>
          </a:p>
        </p:txBody>
      </p:sp>
      <p:pic>
        <p:nvPicPr>
          <p:cNvPr id="24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8243" y="3328467"/>
            <a:ext cx="1012478" cy="1012478"/>
          </a:xfrm>
          <a:prstGeom prst="rect">
            <a:avLst/>
          </a:prstGeom>
        </p:spPr>
      </p:pic>
      <p:sp>
        <p:nvSpPr>
          <p:cNvPr id="25" name="Text 17"/>
          <p:cNvSpPr/>
          <p:nvPr/>
        </p:nvSpPr>
        <p:spPr>
          <a:xfrm>
            <a:off x="6663854" y="4392513"/>
            <a:ext cx="1961331" cy="991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扩展性</a:t>
            </a:r>
            <a:endParaRPr lang="zh-CN" sz="600" dirty="0"/>
          </a:p>
        </p:txBody>
      </p:sp>
      <p:sp>
        <p:nvSpPr>
          <p:cNvPr id="26" name="Shape 18"/>
          <p:cNvSpPr/>
          <p:nvPr/>
        </p:nvSpPr>
        <p:spPr>
          <a:xfrm>
            <a:off x="523577" y="4569991"/>
            <a:ext cx="8096845" cy="184845"/>
          </a:xfrm>
          <a:prstGeom prst="roundRect">
            <a:avLst>
              <a:gd name="adj" fmla="val 15337"/>
            </a:avLst>
          </a:prstGeom>
          <a:solidFill>
            <a:srgbClr val="F9D2EB"/>
          </a:solidFill>
          <a:ln/>
        </p:spPr>
      </p:sp>
      <p:pic>
        <p:nvPicPr>
          <p:cNvPr id="27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071" y="4654302"/>
            <a:ext cx="84311" cy="67494"/>
          </a:xfrm>
          <a:prstGeom prst="rect">
            <a:avLst/>
          </a:prstGeom>
        </p:spPr>
      </p:pic>
      <p:sp>
        <p:nvSpPr>
          <p:cNvPr id="28" name="Text 19"/>
          <p:cNvSpPr/>
          <p:nvPr/>
        </p:nvSpPr>
        <p:spPr>
          <a:xfrm>
            <a:off x="742876" y="4621560"/>
            <a:ext cx="8267254" cy="817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1000"/>
              </a:lnSpc>
              <a:buNone/>
            </a:pPr>
            <a:r>
              <a:rPr lang="zh-CN" altLang="en-US" sz="5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概念评审不是选"最炫"的方案，而是选最适合老人、家庭和服务资源的方案。</a:t>
            </a:r>
            <a:endParaRPr lang="zh-CN" sz="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1581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第一次验收：概念是否可以进入深化？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27956"/>
            <a:ext cx="38887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📋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验收材料清单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1960885"/>
            <a:ext cx="3888730" cy="174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用户调研报告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环境风险地图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产品需求矩阵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备选方案对比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最终概念方案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初步布局点位 + 预算估算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评审修改记录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4642172" y="1497062"/>
            <a:ext cx="4077295" cy="2730550"/>
          </a:xfrm>
          <a:prstGeom prst="roundRect">
            <a:avLst>
              <a:gd name="adj" fmla="val 3452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773067" y="1627956"/>
            <a:ext cx="381550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🔍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验收重点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73067" y="1960885"/>
            <a:ext cx="381550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调研证据是否充分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需求是否真实可追溯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方案是否回应风险地图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产品组合是否合理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预算是否可接受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安装和服务是否可行</a:t>
            </a:r>
            <a:endParaRPr lang="zh-CN" sz="1000" dirty="0"/>
          </a:p>
        </p:txBody>
      </p:sp>
      <p:sp>
        <p:nvSpPr>
          <p:cNvPr id="8" name="Text 6"/>
          <p:cNvSpPr/>
          <p:nvPr/>
        </p:nvSpPr>
        <p:spPr>
          <a:xfrm>
            <a:off x="4773067" y="3577010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验收结果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773067" y="3900413"/>
            <a:ext cx="427270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通过 ｜ 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⚠️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有条件通过 ｜ 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❌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不通过补充调研</a:t>
            </a:r>
            <a:endParaRPr lang="zh-CN" sz="1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6716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阶段三：深化设计从"选什么"进入"用哪款"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7930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概念阶段回答</a:t>
            </a:r>
            <a:endParaRPr lang="zh-CN" sz="12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019077"/>
            <a:ext cx="3888730" cy="4828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25909" y="2164259"/>
            <a:ext cx="35412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需要什么产品？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4736455" y="167930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深化阶段回答</a:t>
            </a:r>
            <a:endParaRPr lang="zh-CN" sz="1200" dirty="0"/>
          </a:p>
        </p:txBody>
      </p:sp>
      <p:sp>
        <p:nvSpPr>
          <p:cNvPr id="7" name="Shape 4"/>
          <p:cNvSpPr/>
          <p:nvPr/>
        </p:nvSpPr>
        <p:spPr>
          <a:xfrm>
            <a:off x="4736455" y="2019077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4872112" y="2154734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选哪款产品</a:t>
            </a:r>
            <a:endParaRPr lang="zh-CN" sz="1200" dirty="0"/>
          </a:p>
        </p:txBody>
      </p:sp>
      <p:sp>
        <p:nvSpPr>
          <p:cNvPr id="9" name="Shape 6"/>
          <p:cNvSpPr/>
          <p:nvPr/>
        </p:nvSpPr>
        <p:spPr>
          <a:xfrm>
            <a:off x="6746230" y="2019077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6881887" y="2154734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装在哪里</a:t>
            </a:r>
            <a:endParaRPr lang="zh-CN" sz="1200" dirty="0"/>
          </a:p>
        </p:txBody>
      </p:sp>
      <p:sp>
        <p:nvSpPr>
          <p:cNvPr id="11" name="Shape 8"/>
          <p:cNvSpPr/>
          <p:nvPr/>
        </p:nvSpPr>
        <p:spPr>
          <a:xfrm>
            <a:off x="4736455" y="2613794"/>
            <a:ext cx="1878881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4872112" y="2749451"/>
            <a:ext cx="160756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怎么联网联动</a:t>
            </a:r>
            <a:endParaRPr lang="zh-CN" sz="1200" dirty="0"/>
          </a:p>
        </p:txBody>
      </p:sp>
      <p:sp>
        <p:nvSpPr>
          <p:cNvPr id="13" name="Shape 10"/>
          <p:cNvSpPr/>
          <p:nvPr/>
        </p:nvSpPr>
        <p:spPr>
          <a:xfrm>
            <a:off x="6746230" y="2613794"/>
            <a:ext cx="1878955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881887" y="2749451"/>
            <a:ext cx="160764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怎么施工维护</a:t>
            </a:r>
            <a:endParaRPr lang="zh-CN" sz="1200" dirty="0"/>
          </a:p>
        </p:txBody>
      </p:sp>
      <p:sp>
        <p:nvSpPr>
          <p:cNvPr id="15" name="Shape 12"/>
          <p:cNvSpPr/>
          <p:nvPr/>
        </p:nvSpPr>
        <p:spPr>
          <a:xfrm>
            <a:off x="4736455" y="3208511"/>
            <a:ext cx="3888730" cy="463823"/>
          </a:xfrm>
          <a:prstGeom prst="roundRect">
            <a:avLst>
              <a:gd name="adj" fmla="val 1185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4872112" y="3344168"/>
            <a:ext cx="361741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成本多少</a:t>
            </a:r>
            <a:endParaRPr lang="zh-CN" sz="1200" dirty="0"/>
          </a:p>
        </p:txBody>
      </p:sp>
      <p:sp>
        <p:nvSpPr>
          <p:cNvPr id="17" name="Text 14"/>
          <p:cNvSpPr/>
          <p:nvPr/>
        </p:nvSpPr>
        <p:spPr>
          <a:xfrm>
            <a:off x="523577" y="3966865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深化阶段需完成：产品深化选型、系统集成设计、安装施工方案、BOM清单、成本核算、联动规则与数据架构。</a:t>
            </a:r>
            <a:endParaRPr lang="zh-CN" sz="1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06016"/>
            <a:ext cx="8096845" cy="37899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3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单品深化选型流程</a:t>
            </a:r>
            <a:endParaRPr lang="zh-CN" sz="2350" dirty="0"/>
          </a:p>
        </p:txBody>
      </p:sp>
      <p:sp>
        <p:nvSpPr>
          <p:cNvPr id="3" name="Text 1"/>
          <p:cNvSpPr/>
          <p:nvPr/>
        </p:nvSpPr>
        <p:spPr>
          <a:xfrm>
            <a:off x="523577" y="1138684"/>
            <a:ext cx="257696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343323"/>
            <a:ext cx="261438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5" name="Text 3"/>
          <p:cNvSpPr/>
          <p:nvPr/>
        </p:nvSpPr>
        <p:spPr>
          <a:xfrm>
            <a:off x="523577" y="1436266"/>
            <a:ext cx="2614389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确认功能需求</a:t>
            </a:r>
            <a:endParaRPr lang="zh-CN" sz="1150" dirty="0"/>
          </a:p>
        </p:txBody>
      </p:sp>
      <p:sp>
        <p:nvSpPr>
          <p:cNvPr id="6" name="Text 4"/>
          <p:cNvSpPr/>
          <p:nvPr/>
        </p:nvSpPr>
        <p:spPr>
          <a:xfrm>
            <a:off x="523577" y="1701775"/>
            <a:ext cx="2614389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基于调研结果确定该产品的核心功能要求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3264768" y="1138684"/>
            <a:ext cx="257696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264768" y="1343323"/>
            <a:ext cx="261438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9" name="Text 7"/>
          <p:cNvSpPr/>
          <p:nvPr/>
        </p:nvSpPr>
        <p:spPr>
          <a:xfrm>
            <a:off x="3264768" y="1436266"/>
            <a:ext cx="2614389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检索至少3款可选产品</a:t>
            </a:r>
            <a:endParaRPr lang="zh-CN" sz="1150" dirty="0"/>
          </a:p>
        </p:txBody>
      </p:sp>
      <p:sp>
        <p:nvSpPr>
          <p:cNvPr id="10" name="Text 8"/>
          <p:cNvSpPr/>
          <p:nvPr/>
        </p:nvSpPr>
        <p:spPr>
          <a:xfrm>
            <a:off x="3264768" y="1701775"/>
            <a:ext cx="2614389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广泛收集市场同类产品信息</a:t>
            </a:r>
            <a:endParaRPr lang="zh-CN" sz="1000" dirty="0"/>
          </a:p>
        </p:txBody>
      </p:sp>
      <p:sp>
        <p:nvSpPr>
          <p:cNvPr id="11" name="Text 9"/>
          <p:cNvSpPr/>
          <p:nvPr/>
        </p:nvSpPr>
        <p:spPr>
          <a:xfrm>
            <a:off x="6005959" y="1138684"/>
            <a:ext cx="257696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005959" y="1343323"/>
            <a:ext cx="2614464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3" name="Text 11"/>
          <p:cNvSpPr/>
          <p:nvPr/>
        </p:nvSpPr>
        <p:spPr>
          <a:xfrm>
            <a:off x="6005959" y="1436266"/>
            <a:ext cx="2614464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对比关键参数</a:t>
            </a:r>
            <a:endParaRPr lang="zh-CN" sz="1150" dirty="0"/>
          </a:p>
        </p:txBody>
      </p:sp>
      <p:sp>
        <p:nvSpPr>
          <p:cNvPr id="14" name="Text 12"/>
          <p:cNvSpPr/>
          <p:nvPr/>
        </p:nvSpPr>
        <p:spPr>
          <a:xfrm>
            <a:off x="6005959" y="1701775"/>
            <a:ext cx="2614464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功能、尺寸、接口、稳定性、适老性逐项对比</a:t>
            </a:r>
            <a:endParaRPr lang="zh-CN" sz="1000" dirty="0"/>
          </a:p>
        </p:txBody>
      </p:sp>
      <p:sp>
        <p:nvSpPr>
          <p:cNvPr id="15" name="Text 13"/>
          <p:cNvSpPr/>
          <p:nvPr/>
        </p:nvSpPr>
        <p:spPr>
          <a:xfrm>
            <a:off x="523577" y="2129730"/>
            <a:ext cx="257696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23577" y="2334369"/>
            <a:ext cx="261438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7" name="Text 15"/>
          <p:cNvSpPr/>
          <p:nvPr/>
        </p:nvSpPr>
        <p:spPr>
          <a:xfrm>
            <a:off x="523577" y="2427312"/>
            <a:ext cx="2614389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验证空间、电源和网络条件</a:t>
            </a:r>
            <a:endParaRPr lang="zh-CN" sz="1150" dirty="0"/>
          </a:p>
        </p:txBody>
      </p:sp>
      <p:sp>
        <p:nvSpPr>
          <p:cNvPr id="18" name="Text 16"/>
          <p:cNvSpPr/>
          <p:nvPr/>
        </p:nvSpPr>
        <p:spPr>
          <a:xfrm>
            <a:off x="523577" y="2692822"/>
            <a:ext cx="2614389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与现场勘测数据交叉核验</a:t>
            </a:r>
            <a:endParaRPr lang="zh-CN" sz="1000" dirty="0"/>
          </a:p>
        </p:txBody>
      </p:sp>
      <p:sp>
        <p:nvSpPr>
          <p:cNvPr id="19" name="Text 17"/>
          <p:cNvSpPr/>
          <p:nvPr/>
        </p:nvSpPr>
        <p:spPr>
          <a:xfrm>
            <a:off x="3264768" y="2129730"/>
            <a:ext cx="257696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3264768" y="2334369"/>
            <a:ext cx="2614389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1" name="Text 19"/>
          <p:cNvSpPr/>
          <p:nvPr/>
        </p:nvSpPr>
        <p:spPr>
          <a:xfrm>
            <a:off x="3264768" y="2427312"/>
            <a:ext cx="2614389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确定最终型号</a:t>
            </a:r>
            <a:endParaRPr lang="zh-CN" sz="1150" dirty="0"/>
          </a:p>
        </p:txBody>
      </p:sp>
      <p:sp>
        <p:nvSpPr>
          <p:cNvPr id="22" name="Text 20"/>
          <p:cNvSpPr/>
          <p:nvPr/>
        </p:nvSpPr>
        <p:spPr>
          <a:xfrm>
            <a:off x="3264768" y="2692822"/>
            <a:ext cx="2614389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综合功能、安装、联动和维护能力做出决策</a:t>
            </a:r>
            <a:endParaRPr lang="zh-CN" sz="1000" dirty="0"/>
          </a:p>
        </p:txBody>
      </p:sp>
      <p:sp>
        <p:nvSpPr>
          <p:cNvPr id="23" name="Text 21"/>
          <p:cNvSpPr/>
          <p:nvPr/>
        </p:nvSpPr>
        <p:spPr>
          <a:xfrm>
            <a:off x="6005959" y="2129730"/>
            <a:ext cx="257696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06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6005959" y="2334369"/>
            <a:ext cx="2614464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5" name="Text 23"/>
          <p:cNvSpPr/>
          <p:nvPr/>
        </p:nvSpPr>
        <p:spPr>
          <a:xfrm>
            <a:off x="6005959" y="2427312"/>
            <a:ext cx="2614464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记录选型理由和采购渠道</a:t>
            </a:r>
            <a:endParaRPr lang="zh-CN" sz="1150" dirty="0"/>
          </a:p>
        </p:txBody>
      </p:sp>
      <p:sp>
        <p:nvSpPr>
          <p:cNvPr id="26" name="Text 24"/>
          <p:cNvSpPr/>
          <p:nvPr/>
        </p:nvSpPr>
        <p:spPr>
          <a:xfrm>
            <a:off x="6005959" y="2692822"/>
            <a:ext cx="2614464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形成可追溯的选型依据</a:t>
            </a:r>
            <a:endParaRPr lang="zh-CN" sz="1000" dirty="0"/>
          </a:p>
        </p:txBody>
      </p:sp>
      <p:sp>
        <p:nvSpPr>
          <p:cNvPr id="27" name="Text 25"/>
          <p:cNvSpPr/>
          <p:nvPr/>
        </p:nvSpPr>
        <p:spPr>
          <a:xfrm>
            <a:off x="523577" y="3120777"/>
            <a:ext cx="257696" cy="16103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07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523577" y="3325416"/>
            <a:ext cx="809684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9" name="Text 27"/>
          <p:cNvSpPr/>
          <p:nvPr/>
        </p:nvSpPr>
        <p:spPr>
          <a:xfrm>
            <a:off x="523577" y="3418359"/>
            <a:ext cx="8096845" cy="1894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形成产品选型报告</a:t>
            </a:r>
            <a:endParaRPr lang="zh-CN" sz="1150" dirty="0"/>
          </a:p>
        </p:txBody>
      </p:sp>
      <p:sp>
        <p:nvSpPr>
          <p:cNvPr id="30" name="Text 28"/>
          <p:cNvSpPr/>
          <p:nvPr/>
        </p:nvSpPr>
        <p:spPr>
          <a:xfrm>
            <a:off x="523577" y="3683868"/>
            <a:ext cx="8096845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汇总成文档交付</a:t>
            </a:r>
            <a:endParaRPr lang="zh-CN" sz="1000" dirty="0"/>
          </a:p>
        </p:txBody>
      </p:sp>
      <p:sp>
        <p:nvSpPr>
          <p:cNvPr id="31" name="Shape 29"/>
          <p:cNvSpPr/>
          <p:nvPr/>
        </p:nvSpPr>
        <p:spPr>
          <a:xfrm>
            <a:off x="523577" y="4127674"/>
            <a:ext cx="8096845" cy="509811"/>
          </a:xfrm>
          <a:prstGeom prst="roundRect">
            <a:avLst>
              <a:gd name="adj" fmla="val 10616"/>
            </a:avLst>
          </a:prstGeom>
          <a:solidFill>
            <a:srgbClr val="B6D6FC"/>
          </a:solidFill>
          <a:ln/>
        </p:spPr>
      </p:sp>
      <p:pic>
        <p:nvPicPr>
          <p:cNvPr id="3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2388" y="4309244"/>
            <a:ext cx="161032" cy="128811"/>
          </a:xfrm>
          <a:prstGeom prst="rect">
            <a:avLst/>
          </a:prstGeom>
        </p:spPr>
      </p:pic>
      <p:sp>
        <p:nvSpPr>
          <p:cNvPr id="33" name="Text 30"/>
          <p:cNvSpPr/>
          <p:nvPr/>
        </p:nvSpPr>
        <p:spPr>
          <a:xfrm>
            <a:off x="942231" y="4286622"/>
            <a:ext cx="8006581" cy="2045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2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选型必须关注：老人是否能用、是否能安装、是否能联动、是否能维护，而非仅看价格和宣传卖点。</a:t>
            </a:r>
            <a:endParaRPr lang="zh-CN" sz="1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1694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护理床选型看哪些关键点？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63675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护理床是居家养老产品生态的核心设备，选型需同时满足老人使用安全、照护者操作便利和空间安装可行三个维度。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020342"/>
            <a:ext cx="3982938" cy="1791444"/>
          </a:xfrm>
          <a:prstGeom prst="roundRect">
            <a:avLst>
              <a:gd name="adj" fmla="val 306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68759" y="2165524"/>
            <a:ext cx="36925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产品维度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68759" y="2436540"/>
            <a:ext cx="3692575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床体尺寸与升降方式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体位调节角度范围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护栏安全与控制方式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监测功能与断电处理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售后服务与维修配件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4637410" y="2020342"/>
            <a:ext cx="3983013" cy="1791444"/>
          </a:xfrm>
          <a:prstGeom prst="roundRect">
            <a:avLst>
              <a:gd name="adj" fmla="val 3069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82592" y="2165524"/>
            <a:ext cx="36926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场景维度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4782592" y="2436540"/>
            <a:ext cx="3692649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老人能否安全上下床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照护者是否方便护理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卧室是否放得下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两侧是否留出通行空间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控制方式是否适老</a:t>
            </a:r>
            <a:endParaRPr lang="zh-CN" sz="1000" dirty="0"/>
          </a:p>
        </p:txBody>
      </p:sp>
      <p:sp>
        <p:nvSpPr>
          <p:cNvPr id="10" name="Text 8"/>
          <p:cNvSpPr/>
          <p:nvPr/>
        </p:nvSpPr>
        <p:spPr>
          <a:xfrm>
            <a:off x="523577" y="3959051"/>
            <a:ext cx="8554045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床体角度、升降范围、承重等具体数字应作为产品选型示例参数，正式使用时以厂家资料和检测报告为准。</a:t>
            </a:r>
            <a:endParaRPr lang="zh-CN" sz="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15学时完成一次居家养老产品生态工程实战</a:t>
            </a:r>
            <a:endParaRPr lang="zh-CN" sz="1200" dirty="0"/>
          </a:p>
        </p:txBody>
      </p:sp>
      <p:sp>
        <p:nvSpPr>
          <p:cNvPr id="3" name="Text 1"/>
          <p:cNvSpPr/>
          <p:nvPr/>
        </p:nvSpPr>
        <p:spPr>
          <a:xfrm>
            <a:off x="523577" y="617860"/>
            <a:ext cx="855404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本项目采用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五阶段SOP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推进，每个阶段明确输入物、核心任务、输出成果与验收标准，设置三次质量门节点确保工程质量。</a:t>
            </a:r>
            <a:endParaRPr lang="zh-CN" sz="5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19486" y="733202"/>
            <a:ext cx="4505027" cy="450495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757047" y="1619891"/>
            <a:ext cx="1451586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用户调研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2757047" y="1898848"/>
            <a:ext cx="1451586" cy="273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收集需求与场景，支持下一步概念。</a:t>
            </a:r>
            <a:endParaRPr lang="zh-CN" sz="1100" dirty="0"/>
          </a:p>
        </p:txBody>
      </p:sp>
      <p:sp>
        <p:nvSpPr>
          <p:cNvPr id="7" name="Text 4"/>
          <p:cNvSpPr/>
          <p:nvPr/>
        </p:nvSpPr>
        <p:spPr>
          <a:xfrm>
            <a:off x="4943154" y="1619891"/>
            <a:ext cx="1451586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概念设计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4943154" y="1898848"/>
            <a:ext cx="1451586" cy="2732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提出方案并作为第一次质量门输入。</a:t>
            </a:r>
            <a:endParaRPr lang="zh-CN" sz="1100" dirty="0"/>
          </a:p>
        </p:txBody>
      </p:sp>
      <p:sp>
        <p:nvSpPr>
          <p:cNvPr id="9" name="Text 6"/>
          <p:cNvSpPr/>
          <p:nvPr/>
        </p:nvSpPr>
        <p:spPr>
          <a:xfrm>
            <a:off x="2757173" y="3805872"/>
            <a:ext cx="1451586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深化设计</a:t>
            </a:r>
            <a:endParaRPr lang="zh-CN" sz="1350" dirty="0"/>
          </a:p>
        </p:txBody>
      </p:sp>
      <p:sp>
        <p:nvSpPr>
          <p:cNvPr id="10" name="Text 7"/>
          <p:cNvSpPr/>
          <p:nvPr/>
        </p:nvSpPr>
        <p:spPr>
          <a:xfrm>
            <a:off x="2757173" y="4084829"/>
            <a:ext cx="1451586" cy="273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细化方案并作为第二次质量门输入。</a:t>
            </a:r>
            <a:endParaRPr lang="zh-CN" sz="1100" dirty="0"/>
          </a:p>
        </p:txBody>
      </p:sp>
      <p:sp>
        <p:nvSpPr>
          <p:cNvPr id="11" name="Text 8"/>
          <p:cNvSpPr/>
          <p:nvPr/>
        </p:nvSpPr>
        <p:spPr>
          <a:xfrm>
            <a:off x="4943154" y="3805872"/>
            <a:ext cx="1451586" cy="2141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000000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工程验证</a:t>
            </a:r>
            <a:endParaRPr lang="zh-CN" sz="1350" dirty="0"/>
          </a:p>
        </p:txBody>
      </p:sp>
      <p:sp>
        <p:nvSpPr>
          <p:cNvPr id="12" name="Text 9"/>
          <p:cNvSpPr/>
          <p:nvPr/>
        </p:nvSpPr>
        <p:spPr>
          <a:xfrm>
            <a:off x="4943154" y="4084829"/>
            <a:ext cx="1451586" cy="273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78000"/>
              </a:lnSpc>
              <a:buNone/>
            </a:pPr>
            <a:r>
              <a:rPr lang="zh-CN" altLang="en-US" sz="11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检验可制造性并准备最终交付。</a:t>
            </a:r>
            <a:endParaRPr lang="zh-CN" sz="1100" dirty="0"/>
          </a:p>
        </p:txBody>
      </p:sp>
      <p:sp>
        <p:nvSpPr>
          <p:cNvPr id="13" name="Shape 10"/>
          <p:cNvSpPr/>
          <p:nvPr/>
        </p:nvSpPr>
        <p:spPr>
          <a:xfrm>
            <a:off x="523577" y="5274915"/>
            <a:ext cx="2677120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593750" y="5345088"/>
            <a:ext cx="2536775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第一次验收</a:t>
            </a:r>
            <a:endParaRPr lang="zh-CN" sz="600" dirty="0"/>
          </a:p>
        </p:txBody>
      </p:sp>
      <p:sp>
        <p:nvSpPr>
          <p:cNvPr id="15" name="Text 12"/>
          <p:cNvSpPr/>
          <p:nvPr/>
        </p:nvSpPr>
        <p:spPr>
          <a:xfrm>
            <a:off x="593750" y="5460876"/>
            <a:ext cx="2536775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调研报告＋概念方案</a:t>
            </a:r>
            <a:endParaRPr lang="zh-CN" sz="500" dirty="0"/>
          </a:p>
        </p:txBody>
      </p:sp>
      <p:sp>
        <p:nvSpPr>
          <p:cNvPr id="16" name="Shape 13"/>
          <p:cNvSpPr/>
          <p:nvPr/>
        </p:nvSpPr>
        <p:spPr>
          <a:xfrm>
            <a:off x="3233365" y="5274915"/>
            <a:ext cx="2677195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3303538" y="5345088"/>
            <a:ext cx="253685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第二次验收</a:t>
            </a:r>
            <a:endParaRPr lang="zh-CN" sz="600" dirty="0"/>
          </a:p>
        </p:txBody>
      </p:sp>
      <p:sp>
        <p:nvSpPr>
          <p:cNvPr id="18" name="Text 15"/>
          <p:cNvSpPr/>
          <p:nvPr/>
        </p:nvSpPr>
        <p:spPr>
          <a:xfrm>
            <a:off x="3303538" y="5460876"/>
            <a:ext cx="253685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深化设计＋产品清单</a:t>
            </a:r>
            <a:endParaRPr lang="zh-CN" sz="500" dirty="0"/>
          </a:p>
        </p:txBody>
      </p:sp>
      <p:sp>
        <p:nvSpPr>
          <p:cNvPr id="19" name="Shape 16"/>
          <p:cNvSpPr/>
          <p:nvPr/>
        </p:nvSpPr>
        <p:spPr>
          <a:xfrm>
            <a:off x="5943228" y="5274915"/>
            <a:ext cx="2677195" cy="334714"/>
          </a:xfrm>
          <a:prstGeom prst="roundRect">
            <a:avLst>
              <a:gd name="adj" fmla="val 821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0" name="Text 17"/>
          <p:cNvSpPr/>
          <p:nvPr/>
        </p:nvSpPr>
        <p:spPr>
          <a:xfrm>
            <a:off x="6013400" y="5345088"/>
            <a:ext cx="253685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第三次验收</a:t>
            </a:r>
            <a:endParaRPr lang="zh-CN" sz="600" dirty="0"/>
          </a:p>
        </p:txBody>
      </p:sp>
      <p:sp>
        <p:nvSpPr>
          <p:cNvPr id="21" name="Text 18"/>
          <p:cNvSpPr/>
          <p:nvPr/>
        </p:nvSpPr>
        <p:spPr>
          <a:xfrm>
            <a:off x="6013400" y="5460876"/>
            <a:ext cx="2536850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最终方案＋答辩展示</a:t>
            </a:r>
            <a:endParaRPr lang="zh-CN" sz="5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4833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呼叫终端和起夜灯选型看什么？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529581"/>
            <a:ext cx="4077295" cy="1994818"/>
          </a:xfrm>
          <a:prstGeom prst="roundRect">
            <a:avLst>
              <a:gd name="adj" fmla="val 4725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660475"/>
            <a:ext cx="381550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📞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呼叫终端重点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1993404"/>
            <a:ext cx="381550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触发方式（按键/拉绳）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防水能力等级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通信方式与备用电源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双向通话功能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安装位置可达性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老人站姿/坐姿/卧姿均可触及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1660475"/>
            <a:ext cx="38887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🌙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起夜灯重点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36455" y="1993404"/>
            <a:ext cx="3888730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感应方式与响应速度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亮度自动变化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色温舒适无眩光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安装方式与续航供电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与离床传感器联动能力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手动开关作为兜底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523577" y="3671664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858741"/>
            <a:ext cx="163637" cy="13089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49003" y="3835226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选型原则：优先选择稳定可靠、老人容易理解、维护成本低的产品，不要只追求功能复杂。</a:t>
            </a:r>
            <a:endParaRPr lang="zh-CN" sz="1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60759"/>
            <a:ext cx="8096845" cy="306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系统集成设计：让设备真正连成一个系统</a:t>
            </a:r>
            <a:endParaRPr lang="zh-CN" sz="19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833810"/>
            <a:ext cx="8096845" cy="370552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454570" y="1408815"/>
            <a:ext cx="1685648" cy="210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平台与应用层</a:t>
            </a:r>
            <a:endParaRPr lang="zh-CN" sz="1300" dirty="0"/>
          </a:p>
        </p:txBody>
      </p:sp>
      <p:sp>
        <p:nvSpPr>
          <p:cNvPr id="5" name="Text 2"/>
          <p:cNvSpPr/>
          <p:nvPr/>
        </p:nvSpPr>
        <p:spPr>
          <a:xfrm>
            <a:off x="6454570" y="1683081"/>
            <a:ext cx="1974217" cy="160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数据上报、告警与家属/护理端</a:t>
            </a:r>
            <a:endParaRPr lang="zh-CN" sz="1100" dirty="0"/>
          </a:p>
        </p:txBody>
      </p:sp>
      <p:sp>
        <p:nvSpPr>
          <p:cNvPr id="6" name="Text 3"/>
          <p:cNvSpPr/>
          <p:nvPr/>
        </p:nvSpPr>
        <p:spPr>
          <a:xfrm>
            <a:off x="844369" y="2626780"/>
            <a:ext cx="1685647" cy="210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网关层</a:t>
            </a:r>
            <a:endParaRPr lang="zh-CN" sz="1300" dirty="0"/>
          </a:p>
        </p:txBody>
      </p:sp>
      <p:sp>
        <p:nvSpPr>
          <p:cNvPr id="7" name="Text 4"/>
          <p:cNvSpPr/>
          <p:nvPr/>
        </p:nvSpPr>
        <p:spPr>
          <a:xfrm>
            <a:off x="715010" y="2901046"/>
            <a:ext cx="1815006" cy="160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9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家庭网关与本地联动</a:t>
            </a:r>
            <a:endParaRPr lang="zh-CN" sz="1100" dirty="0"/>
          </a:p>
        </p:txBody>
      </p:sp>
      <p:sp>
        <p:nvSpPr>
          <p:cNvPr id="8" name="Text 5"/>
          <p:cNvSpPr/>
          <p:nvPr/>
        </p:nvSpPr>
        <p:spPr>
          <a:xfrm>
            <a:off x="6454570" y="3255664"/>
            <a:ext cx="1685648" cy="210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3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感知层</a:t>
            </a:r>
            <a:endParaRPr lang="zh-CN" sz="1300" dirty="0"/>
          </a:p>
        </p:txBody>
      </p:sp>
      <p:sp>
        <p:nvSpPr>
          <p:cNvPr id="9" name="Text 6"/>
          <p:cNvSpPr/>
          <p:nvPr/>
        </p:nvSpPr>
        <p:spPr>
          <a:xfrm>
            <a:off x="6454570" y="3529930"/>
            <a:ext cx="1974217" cy="16082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9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传感器、呼叫终端、护理床</a:t>
            </a:r>
            <a:endParaRPr lang="zh-CN" sz="1100" dirty="0"/>
          </a:p>
        </p:txBody>
      </p:sp>
      <p:sp>
        <p:nvSpPr>
          <p:cNvPr id="10" name="Text 7"/>
          <p:cNvSpPr/>
          <p:nvPr/>
        </p:nvSpPr>
        <p:spPr>
          <a:xfrm>
            <a:off x="523577" y="4632796"/>
            <a:ext cx="8554045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系统集成需明确：设备间通信协议、网关部署位置、本地联动逻辑、数据上传规则、告警推送对象，以及</a:t>
            </a:r>
            <a:pPr algn="l" indent="0" marL="0">
              <a:lnSpc>
                <a:spcPct val="120000"/>
              </a:lnSpc>
              <a:buNone/>
            </a:pPr>
            <a:r>
              <a:rPr lang="zh-CN" altLang="en-US" sz="8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断网时哪些功能继续运行</a:t>
            </a:r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</a:t>
            </a:r>
            <a:endParaRPr lang="zh-CN" sz="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5852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通信协议选型要按场景判断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05260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没有万能的通信协议。选型依据是设备特性、场景需求和老人维护能力，而非技术新旧。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1961927"/>
            <a:ext cx="8096845" cy="1908274"/>
          </a:xfrm>
          <a:prstGeom prst="roundRect">
            <a:avLst>
              <a:gd name="adj" fmla="val 288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2345010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2725713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3106415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23577" y="3487117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3224436" y="1961927"/>
            <a:ext cx="8182" cy="190827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919639" y="1961927"/>
            <a:ext cx="8182" cy="190827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529233" y="1966689"/>
            <a:ext cx="2695203" cy="378321"/>
          </a:xfrm>
          <a:custGeom>
            <a:avLst/>
            <a:gdLst/>
            <a:ahLst/>
            <a:cxnLst/>
            <a:rect l="l" t="t" r="r" b="b"/>
            <a:pathLst>
              <a:path w="2695203" h="378321">
                <a:moveTo>
                  <a:pt x="45819" y="0"/>
                </a:moveTo>
                <a:lnTo>
                  <a:pt x="2695203" y="0"/>
                </a:lnTo>
                <a:lnTo>
                  <a:pt x="2695203" y="378321"/>
                </a:lnTo>
                <a:lnTo>
                  <a:pt x="0" y="378321"/>
                </a:lnTo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FFB6B3"/>
          </a:solidFill>
          <a:ln/>
        </p:spPr>
      </p:sp>
      <p:sp>
        <p:nvSpPr>
          <p:cNvPr id="12" name="Text 10"/>
          <p:cNvSpPr/>
          <p:nvPr/>
        </p:nvSpPr>
        <p:spPr>
          <a:xfrm>
            <a:off x="660127" y="2049959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设备类型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3224436" y="1966689"/>
            <a:ext cx="2695203" cy="378321"/>
          </a:xfrm>
          <a:prstGeom prst="rect">
            <a:avLst/>
          </a:prstGeom>
          <a:solidFill>
            <a:srgbClr val="FFB6B3"/>
          </a:solidFill>
          <a:ln/>
        </p:spPr>
      </p:sp>
      <p:sp>
        <p:nvSpPr>
          <p:cNvPr id="14" name="Text 12"/>
          <p:cNvSpPr/>
          <p:nvPr/>
        </p:nvSpPr>
        <p:spPr>
          <a:xfrm>
            <a:off x="3357711" y="2049959"/>
            <a:ext cx="288585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典型特征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5919639" y="1966689"/>
            <a:ext cx="2695203" cy="378321"/>
          </a:xfrm>
          <a:custGeom>
            <a:avLst/>
            <a:gdLst/>
            <a:ahLst/>
            <a:cxnLst/>
            <a:rect l="l" t="t" r="r" b="b"/>
            <a:pathLst>
              <a:path w="2695203" h="378321">
                <a:moveTo>
                  <a:pt x="0" y="0"/>
                </a:moveTo>
                <a:lnTo>
                  <a:pt x="2649384" y="0"/>
                </a:lnTo>
                <a:arcTo hR="45819" wR="45819" stAng="16200000" swAng="5400000"/>
                <a:lnTo>
                  <a:pt x="2695203" y="378321"/>
                </a:lnTo>
                <a:lnTo>
                  <a:pt x="0" y="378321"/>
                </a:lnTo>
                <a:lnTo>
                  <a:pt x="0" y="0"/>
                </a:lnTo>
                <a:close/>
              </a:path>
            </a:pathLst>
          </a:custGeom>
          <a:solidFill>
            <a:srgbClr val="FFB6B3"/>
          </a:solidFill>
          <a:ln/>
        </p:spPr>
      </p:sp>
      <p:sp>
        <p:nvSpPr>
          <p:cNvPr id="16" name="Text 14"/>
          <p:cNvSpPr/>
          <p:nvPr/>
        </p:nvSpPr>
        <p:spPr>
          <a:xfrm>
            <a:off x="6052914" y="2049959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通信方式建议</a:t>
            </a:r>
            <a:endParaRPr lang="zh-CN" sz="1000" dirty="0"/>
          </a:p>
        </p:txBody>
      </p:sp>
      <p:sp>
        <p:nvSpPr>
          <p:cNvPr id="17" name="Text 15"/>
          <p:cNvSpPr/>
          <p:nvPr/>
        </p:nvSpPr>
        <p:spPr>
          <a:xfrm>
            <a:off x="660127" y="2430661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低功耗传感类</a:t>
            </a:r>
            <a:endParaRPr lang="zh-CN" sz="1000" dirty="0"/>
          </a:p>
        </p:txBody>
      </p:sp>
      <p:sp>
        <p:nvSpPr>
          <p:cNvPr id="18" name="Text 16"/>
          <p:cNvSpPr/>
          <p:nvPr/>
        </p:nvSpPr>
        <p:spPr>
          <a:xfrm>
            <a:off x="3357711" y="2430661"/>
            <a:ext cx="288585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长期电池供电，数据量小</a:t>
            </a:r>
            <a:endParaRPr lang="zh-CN" sz="1000" dirty="0"/>
          </a:p>
        </p:txBody>
      </p:sp>
      <p:sp>
        <p:nvSpPr>
          <p:cNvPr id="19" name="Text 17"/>
          <p:cNvSpPr/>
          <p:nvPr/>
        </p:nvSpPr>
        <p:spPr>
          <a:xfrm>
            <a:off x="6052914" y="2430661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低功耗、组网稳定的连接方式</a:t>
            </a:r>
            <a:endParaRPr lang="zh-CN" sz="1000" dirty="0"/>
          </a:p>
        </p:txBody>
      </p:sp>
      <p:sp>
        <p:nvSpPr>
          <p:cNvPr id="20" name="Text 18"/>
          <p:cNvSpPr/>
          <p:nvPr/>
        </p:nvSpPr>
        <p:spPr>
          <a:xfrm>
            <a:off x="660127" y="2811363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高数据量设备</a:t>
            </a:r>
            <a:endParaRPr lang="zh-CN" sz="1000" dirty="0"/>
          </a:p>
        </p:txBody>
      </p:sp>
      <p:sp>
        <p:nvSpPr>
          <p:cNvPr id="21" name="Text 19"/>
          <p:cNvSpPr/>
          <p:nvPr/>
        </p:nvSpPr>
        <p:spPr>
          <a:xfrm>
            <a:off x="3357711" y="2811363"/>
            <a:ext cx="288585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视频、大文件传输</a:t>
            </a:r>
            <a:endParaRPr lang="zh-CN" sz="1000" dirty="0"/>
          </a:p>
        </p:txBody>
      </p:sp>
      <p:sp>
        <p:nvSpPr>
          <p:cNvPr id="22" name="Text 20"/>
          <p:cNvSpPr/>
          <p:nvPr/>
        </p:nvSpPr>
        <p:spPr>
          <a:xfrm>
            <a:off x="6052914" y="2811363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需要更高带宽和稳定网络连接</a:t>
            </a:r>
            <a:endParaRPr lang="zh-CN" sz="1000" dirty="0"/>
          </a:p>
        </p:txBody>
      </p:sp>
      <p:sp>
        <p:nvSpPr>
          <p:cNvPr id="23" name="Text 21"/>
          <p:cNvSpPr/>
          <p:nvPr/>
        </p:nvSpPr>
        <p:spPr>
          <a:xfrm>
            <a:off x="660127" y="3192066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手机直连设备</a:t>
            </a:r>
            <a:endParaRPr lang="zh-CN" sz="1000" dirty="0"/>
          </a:p>
        </p:txBody>
      </p:sp>
      <p:sp>
        <p:nvSpPr>
          <p:cNvPr id="24" name="Text 22"/>
          <p:cNvSpPr/>
          <p:nvPr/>
        </p:nvSpPr>
        <p:spPr>
          <a:xfrm>
            <a:off x="3357711" y="3192066"/>
            <a:ext cx="288585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近距离交互，无需网关</a:t>
            </a:r>
            <a:endParaRPr lang="zh-CN" sz="1000" dirty="0"/>
          </a:p>
        </p:txBody>
      </p:sp>
      <p:sp>
        <p:nvSpPr>
          <p:cNvPr id="25" name="Text 23"/>
          <p:cNvSpPr/>
          <p:nvPr/>
        </p:nvSpPr>
        <p:spPr>
          <a:xfrm>
            <a:off x="6052914" y="3192066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蓝牙等近距离交互方式</a:t>
            </a:r>
            <a:endParaRPr lang="zh-CN" sz="1000" dirty="0"/>
          </a:p>
        </p:txBody>
      </p:sp>
      <p:sp>
        <p:nvSpPr>
          <p:cNvPr id="26" name="Text 24"/>
          <p:cNvSpPr/>
          <p:nvPr/>
        </p:nvSpPr>
        <p:spPr>
          <a:xfrm>
            <a:off x="660127" y="3572768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跨房间设备</a:t>
            </a:r>
            <a:endParaRPr lang="zh-CN" sz="1000" dirty="0"/>
          </a:p>
        </p:txBody>
      </p:sp>
      <p:sp>
        <p:nvSpPr>
          <p:cNvPr id="27" name="Text 25"/>
          <p:cNvSpPr/>
          <p:nvPr/>
        </p:nvSpPr>
        <p:spPr>
          <a:xfrm>
            <a:off x="3357711" y="3572768"/>
            <a:ext cx="288585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信号需穿越墙体</a:t>
            </a:r>
            <a:endParaRPr lang="zh-CN" sz="1000" dirty="0"/>
          </a:p>
        </p:txBody>
      </p:sp>
      <p:sp>
        <p:nvSpPr>
          <p:cNvPr id="28" name="Text 26"/>
          <p:cNvSpPr/>
          <p:nvPr/>
        </p:nvSpPr>
        <p:spPr>
          <a:xfrm>
            <a:off x="6052914" y="3572768"/>
            <a:ext cx="28882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需评估穿墙能力和信号稳定性</a:t>
            </a:r>
            <a:endParaRPr lang="zh-CN" sz="1000" dirty="0"/>
          </a:p>
        </p:txBody>
      </p:sp>
      <p:sp>
        <p:nvSpPr>
          <p:cNvPr id="29" name="Text 27"/>
          <p:cNvSpPr/>
          <p:nvPr/>
        </p:nvSpPr>
        <p:spPr>
          <a:xfrm>
            <a:off x="523577" y="4017466"/>
            <a:ext cx="8554045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具体协议版本、通信距离和设备数量属于技术选型示例，正式项目应按产品说明书和现场测试确认。</a:t>
            </a:r>
            <a:endParaRPr lang="zh-CN" sz="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09575"/>
            <a:ext cx="8096845" cy="32489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联动规则要写成"IF—WHEN—THEN"</a:t>
            </a:r>
            <a:endParaRPr lang="zh-CN" sz="2000" dirty="0"/>
          </a:p>
        </p:txBody>
      </p:sp>
      <p:sp>
        <p:nvSpPr>
          <p:cNvPr id="3" name="Shape 1"/>
          <p:cNvSpPr/>
          <p:nvPr/>
        </p:nvSpPr>
        <p:spPr>
          <a:xfrm>
            <a:off x="523577" y="920800"/>
            <a:ext cx="4001839" cy="941859"/>
          </a:xfrm>
          <a:prstGeom prst="roundRect">
            <a:avLst>
              <a:gd name="adj" fmla="val 492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38770" y="1035993"/>
            <a:ext cx="3771454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规则格式</a:t>
            </a:r>
            <a:endParaRPr lang="zh-CN" sz="1000" dirty="0"/>
          </a:p>
        </p:txBody>
      </p:sp>
      <p:sp>
        <p:nvSpPr>
          <p:cNvPr id="5" name="Text 3"/>
          <p:cNvSpPr/>
          <p:nvPr/>
        </p:nvSpPr>
        <p:spPr>
          <a:xfrm>
            <a:off x="638770" y="1259012"/>
            <a:ext cx="3771454" cy="488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IF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：触发条件</a:t>
            </a:r>
            <a:endParaRPr lang="zh-CN" sz="850" dirty="0"/>
          </a:p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WHEN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：执行条件</a:t>
            </a:r>
            <a:endParaRPr lang="zh-CN" sz="850" dirty="0"/>
          </a:p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THEN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：执行动作</a:t>
            </a:r>
            <a:endParaRPr lang="zh-CN" sz="850" dirty="0"/>
          </a:p>
        </p:txBody>
      </p:sp>
      <p:sp>
        <p:nvSpPr>
          <p:cNvPr id="6" name="Shape 4"/>
          <p:cNvSpPr/>
          <p:nvPr/>
        </p:nvSpPr>
        <p:spPr>
          <a:xfrm>
            <a:off x="4618583" y="920800"/>
            <a:ext cx="4001839" cy="941859"/>
          </a:xfrm>
          <a:prstGeom prst="roundRect">
            <a:avLst>
              <a:gd name="adj" fmla="val 492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33776" y="1035993"/>
            <a:ext cx="3771454" cy="1671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💡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示例规则</a:t>
            </a:r>
            <a:endParaRPr lang="zh-CN" sz="1000" dirty="0"/>
          </a:p>
        </p:txBody>
      </p:sp>
      <p:sp>
        <p:nvSpPr>
          <p:cNvPr id="8" name="Text 6"/>
          <p:cNvSpPr/>
          <p:nvPr/>
        </p:nvSpPr>
        <p:spPr>
          <a:xfrm>
            <a:off x="4733776" y="1259012"/>
            <a:ext cx="3771454" cy="4884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IF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护理床检测到老人离床</a:t>
            </a:r>
            <a:endParaRPr lang="zh-CN" sz="850" dirty="0"/>
          </a:p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WHEN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时间为夜间</a:t>
            </a:r>
            <a:endParaRPr lang="zh-CN" sz="850" dirty="0"/>
          </a:p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THEN</a:t>
            </a:r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床边起夜灯低亮开启，走廊灯延时亮起</a:t>
            </a:r>
            <a:endParaRPr lang="zh-CN" sz="850" dirty="0"/>
          </a:p>
        </p:txBody>
      </p:sp>
      <p:sp>
        <p:nvSpPr>
          <p:cNvPr id="9" name="Text 7"/>
          <p:cNvSpPr/>
          <p:nvPr/>
        </p:nvSpPr>
        <p:spPr>
          <a:xfrm>
            <a:off x="523577" y="2002408"/>
            <a:ext cx="8096845" cy="1623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规则设计检查项</a:t>
            </a:r>
            <a:endParaRPr lang="zh-CN" sz="10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64952" y="2309999"/>
            <a:ext cx="165646" cy="165646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82476" y="2304529"/>
            <a:ext cx="7737946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是否会频繁误触发？</a:t>
            </a:r>
            <a:endParaRPr lang="zh-CN" sz="85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4952" y="2833129"/>
            <a:ext cx="165646" cy="16564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882476" y="2827660"/>
            <a:ext cx="7737946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老人是否可以手动取消？</a:t>
            </a:r>
            <a:endParaRPr lang="zh-CN" sz="850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64952" y="3356260"/>
            <a:ext cx="165646" cy="165646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82476" y="3350791"/>
            <a:ext cx="7737946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执行失败是否有提示？</a:t>
            </a:r>
            <a:endParaRPr lang="zh-CN" sz="850" dirty="0"/>
          </a:p>
        </p:txBody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64952" y="3879391"/>
            <a:ext cx="165646" cy="16564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882476" y="3873922"/>
            <a:ext cx="7737946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多条规则冲突时谁优先？</a:t>
            </a:r>
            <a:endParaRPr lang="zh-CN" sz="850" dirty="0"/>
          </a:p>
        </p:txBody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952" y="4402522"/>
            <a:ext cx="165646" cy="165646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882476" y="4397053"/>
            <a:ext cx="7737946" cy="1628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3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异常结果是否进入告警流程？</a:t>
            </a:r>
            <a:endParaRPr lang="zh-CN" sz="85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30172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数据架构要区分四类数据</a:t>
            </a:r>
            <a:endParaRPr lang="zh-CN" sz="24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948458"/>
            <a:ext cx="327273" cy="32727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14487" y="1948458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设备数据</a:t>
            </a:r>
            <a:endParaRPr lang="zh-CN" sz="1200" dirty="0"/>
          </a:p>
        </p:txBody>
      </p:sp>
      <p:sp>
        <p:nvSpPr>
          <p:cNvPr id="5" name="Text 2"/>
          <p:cNvSpPr/>
          <p:nvPr/>
        </p:nvSpPr>
        <p:spPr>
          <a:xfrm>
            <a:off x="1014487" y="2219474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在线/离线状态、电量、故障告警</a:t>
            </a:r>
            <a:endParaRPr lang="zh-CN" sz="10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53781" y="1948458"/>
            <a:ext cx="327273" cy="32727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44691" y="1948458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体征数据</a:t>
            </a:r>
            <a:endParaRPr lang="zh-CN" sz="1200" dirty="0"/>
          </a:p>
        </p:txBody>
      </p:sp>
      <p:sp>
        <p:nvSpPr>
          <p:cNvPr id="8" name="Text 4"/>
          <p:cNvSpPr/>
          <p:nvPr/>
        </p:nvSpPr>
        <p:spPr>
          <a:xfrm>
            <a:off x="5144691" y="2219474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心率、呼吸、睡眠、在床状态等</a:t>
            </a:r>
            <a:endParaRPr lang="zh-CN" sz="10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690664"/>
            <a:ext cx="327273" cy="32727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14487" y="2690664"/>
            <a:ext cx="347565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行为数据</a:t>
            </a:r>
            <a:endParaRPr lang="zh-CN" sz="1200" dirty="0"/>
          </a:p>
        </p:txBody>
      </p:sp>
      <p:sp>
        <p:nvSpPr>
          <p:cNvPr id="11" name="Text 6"/>
          <p:cNvSpPr/>
          <p:nvPr/>
        </p:nvSpPr>
        <p:spPr>
          <a:xfrm>
            <a:off x="1014487" y="2961680"/>
            <a:ext cx="347565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离床、活动、起夜、服药、呼叫记录</a:t>
            </a:r>
            <a:endParaRPr lang="zh-CN" sz="10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53781" y="2690664"/>
            <a:ext cx="327273" cy="32727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144691" y="2690664"/>
            <a:ext cx="347573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服务数据</a:t>
            </a:r>
            <a:endParaRPr lang="zh-CN" sz="1200" dirty="0"/>
          </a:p>
        </p:txBody>
      </p:sp>
      <p:sp>
        <p:nvSpPr>
          <p:cNvPr id="14" name="Text 8"/>
          <p:cNvSpPr/>
          <p:nvPr/>
        </p:nvSpPr>
        <p:spPr>
          <a:xfrm>
            <a:off x="5144691" y="2961680"/>
            <a:ext cx="3475732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家属确认、社区响应、上门服务与处置结果</a:t>
            </a:r>
            <a:endParaRPr lang="zh-CN" sz="1000" dirty="0"/>
          </a:p>
        </p:txBody>
      </p:sp>
      <p:sp>
        <p:nvSpPr>
          <p:cNvPr id="15" name="Shape 9"/>
          <p:cNvSpPr/>
          <p:nvPr/>
        </p:nvSpPr>
        <p:spPr>
          <a:xfrm>
            <a:off x="523577" y="3318346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6" name="Image 4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54472" y="3505423"/>
            <a:ext cx="163637" cy="130894"/>
          </a:xfrm>
          <a:prstGeom prst="rect">
            <a:avLst/>
          </a:prstGeom>
        </p:spPr>
      </p:pic>
      <p:sp>
        <p:nvSpPr>
          <p:cNvPr id="17" name="Text 10"/>
          <p:cNvSpPr/>
          <p:nvPr/>
        </p:nvSpPr>
        <p:spPr>
          <a:xfrm>
            <a:off x="949003" y="3481908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数据设计要求：用途明确、最小必要采集、敏感数据脱敏、权限分级、重要事件可追溯、允许根据授权查看和删除。</a:t>
            </a:r>
            <a:endParaRPr lang="zh-CN" sz="1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88479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安装施工方案决定纸面方案能不能落地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869728"/>
            <a:ext cx="4077295" cy="1985293"/>
          </a:xfrm>
          <a:prstGeom prst="roundRect">
            <a:avLst>
              <a:gd name="adj" fmla="val 4748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2000622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施工方案必须包含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2324026"/>
            <a:ext cx="381550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设备安装点位图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布线方案与插座网口要求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安装高度和固定方式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施工顺序与工具材料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现场保护与安全注意事项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调试流程与交付验收表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200062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施工方案必须回答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36455" y="2324026"/>
            <a:ext cx="3888730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装在哪里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——点位合理吗？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怎么固定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——墙体基层安全吗？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怎么供电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——插座够用吗？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怎么联网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——信号覆盖吗？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是否影响老人生活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——施工期如何保障？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维修人员以后怎么处理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——可维护性如何？</a:t>
            </a:r>
            <a:endParaRPr lang="zh-CN" sz="1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7503"/>
            <a:ext cx="8096845" cy="3068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9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安装点位设计要考虑空间、电源、网络和维护</a:t>
            </a:r>
            <a:endParaRPr lang="zh-CN" sz="19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850553"/>
            <a:ext cx="8096845" cy="62589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38225" y="969094"/>
            <a:ext cx="7463656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护理床点位</a:t>
            </a:r>
            <a:endParaRPr lang="zh-CN" sz="950" dirty="0"/>
          </a:p>
        </p:txBody>
      </p:sp>
      <p:sp>
        <p:nvSpPr>
          <p:cNvPr id="5" name="Text 2"/>
          <p:cNvSpPr/>
          <p:nvPr/>
        </p:nvSpPr>
        <p:spPr>
          <a:xfrm>
            <a:off x="1038225" y="1172319"/>
            <a:ext cx="7463656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卧室尺寸、两侧通行、插座位置、照护操作空间</a:t>
            </a:r>
            <a:endParaRPr lang="zh-CN" sz="800" dirty="0"/>
          </a:p>
        </p:txBody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3577" y="1559570"/>
            <a:ext cx="8096845" cy="625897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1038225" y="1678112"/>
            <a:ext cx="7463656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呼叫终端点位</a:t>
            </a:r>
            <a:endParaRPr lang="zh-CN" sz="950" dirty="0"/>
          </a:p>
        </p:txBody>
      </p:sp>
      <p:sp>
        <p:nvSpPr>
          <p:cNvPr id="8" name="Text 4"/>
          <p:cNvSpPr/>
          <p:nvPr/>
        </p:nvSpPr>
        <p:spPr>
          <a:xfrm>
            <a:off x="1038225" y="1881336"/>
            <a:ext cx="7463656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老人站立、坐姿、卧姿、紧急倒地后的可达性</a:t>
            </a:r>
            <a:endParaRPr lang="zh-CN" sz="800" dirty="0"/>
          </a:p>
        </p:txBody>
      </p:sp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3577" y="2268587"/>
            <a:ext cx="8096845" cy="625897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38225" y="2387129"/>
            <a:ext cx="7463656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起夜灯点位</a:t>
            </a:r>
            <a:endParaRPr lang="zh-CN" sz="950" dirty="0"/>
          </a:p>
        </p:txBody>
      </p:sp>
      <p:sp>
        <p:nvSpPr>
          <p:cNvPr id="11" name="Text 6"/>
          <p:cNvSpPr/>
          <p:nvPr/>
        </p:nvSpPr>
        <p:spPr>
          <a:xfrm>
            <a:off x="1038225" y="2590354"/>
            <a:ext cx="7463656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路径连续覆盖、避免眩光、手动开关兜底</a:t>
            </a:r>
            <a:endParaRPr lang="zh-CN" sz="800" dirty="0"/>
          </a:p>
        </p:txBody>
      </p:sp>
      <p:pic>
        <p:nvPicPr>
          <p:cNvPr id="12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23577" y="2977604"/>
            <a:ext cx="8096845" cy="625897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038225" y="3096146"/>
            <a:ext cx="7463656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网关点位</a:t>
            </a:r>
            <a:endParaRPr lang="zh-CN" sz="950" dirty="0"/>
          </a:p>
        </p:txBody>
      </p:sp>
      <p:sp>
        <p:nvSpPr>
          <p:cNvPr id="14" name="Text 8"/>
          <p:cNvSpPr/>
          <p:nvPr/>
        </p:nvSpPr>
        <p:spPr>
          <a:xfrm>
            <a:off x="1038225" y="3299371"/>
            <a:ext cx="7463656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信号覆盖全屋、电源稳定、维护可达</a:t>
            </a:r>
            <a:endParaRPr lang="zh-CN" sz="8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686621"/>
            <a:ext cx="8096845" cy="625897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038225" y="3805163"/>
            <a:ext cx="7463656" cy="1533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扶手点位</a:t>
            </a:r>
            <a:endParaRPr lang="zh-CN" sz="950" dirty="0"/>
          </a:p>
        </p:txBody>
      </p:sp>
      <p:sp>
        <p:nvSpPr>
          <p:cNvPr id="17" name="Text 10"/>
          <p:cNvSpPr/>
          <p:nvPr/>
        </p:nvSpPr>
        <p:spPr>
          <a:xfrm>
            <a:off x="1038225" y="4008388"/>
            <a:ext cx="7463656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沿动作路径设置、检查墙体基层承重安全</a:t>
            </a:r>
            <a:endParaRPr lang="zh-CN" sz="800" dirty="0"/>
          </a:p>
        </p:txBody>
      </p:sp>
      <p:sp>
        <p:nvSpPr>
          <p:cNvPr id="18" name="Shape 11"/>
          <p:cNvSpPr/>
          <p:nvPr/>
        </p:nvSpPr>
        <p:spPr>
          <a:xfrm>
            <a:off x="523577" y="4405982"/>
            <a:ext cx="8096845" cy="359941"/>
          </a:xfrm>
          <a:prstGeom prst="roundRect">
            <a:avLst>
              <a:gd name="adj" fmla="val 12173"/>
            </a:avLst>
          </a:prstGeom>
          <a:solidFill>
            <a:srgbClr val="FCF2B5"/>
          </a:solidFill>
          <a:ln/>
        </p:spPr>
      </p:sp>
      <p:pic>
        <p:nvPicPr>
          <p:cNvPr id="19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7831" y="4545062"/>
            <a:ext cx="130373" cy="104254"/>
          </a:xfrm>
          <a:prstGeom prst="rect">
            <a:avLst/>
          </a:prstGeom>
        </p:spPr>
      </p:pic>
      <p:sp>
        <p:nvSpPr>
          <p:cNvPr id="20" name="Text 12"/>
          <p:cNvSpPr/>
          <p:nvPr/>
        </p:nvSpPr>
        <p:spPr>
          <a:xfrm>
            <a:off x="862459" y="4515148"/>
            <a:ext cx="8110910" cy="149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0000"/>
              </a:lnSpc>
              <a:buNone/>
            </a:pPr>
            <a:r>
              <a:rPr lang="zh-CN" altLang="en-US" sz="8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施工点位不是视觉美观问题——它直接影响老人安全、设备维修和长期使用质量。</a:t>
            </a:r>
            <a:endParaRPr lang="zh-CN" sz="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948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BOM和成本核算要让方案可采购、可解释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101626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BOM表建议字段</a:t>
            </a:r>
            <a:endParaRPr lang="zh-CN" sz="1200" dirty="0"/>
          </a:p>
        </p:txBody>
      </p:sp>
      <p:sp>
        <p:nvSpPr>
          <p:cNvPr id="4" name="Shape 2"/>
          <p:cNvSpPr/>
          <p:nvPr/>
        </p:nvSpPr>
        <p:spPr>
          <a:xfrm>
            <a:off x="523577" y="1441400"/>
            <a:ext cx="3888730" cy="2850505"/>
          </a:xfrm>
          <a:prstGeom prst="roundRect">
            <a:avLst>
              <a:gd name="adj" fmla="val 1929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8340" y="1446163"/>
            <a:ext cx="3879205" cy="37594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659234" y="1529432"/>
            <a:ext cx="21326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字段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2601218" y="1529432"/>
            <a:ext cx="21326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说明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528340" y="1822103"/>
            <a:ext cx="3879205" cy="37594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659234" y="1905372"/>
            <a:ext cx="21326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产品名称 / 型号</a:t>
            </a:r>
            <a:endParaRPr lang="zh-CN" sz="1000" dirty="0"/>
          </a:p>
        </p:txBody>
      </p:sp>
      <p:sp>
        <p:nvSpPr>
          <p:cNvPr id="10" name="Text 8"/>
          <p:cNvSpPr/>
          <p:nvPr/>
        </p:nvSpPr>
        <p:spPr>
          <a:xfrm>
            <a:off x="2601218" y="1905372"/>
            <a:ext cx="21326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具体可采购型号</a:t>
            </a:r>
            <a:endParaRPr lang="zh-CN" sz="1000" dirty="0"/>
          </a:p>
        </p:txBody>
      </p:sp>
      <p:sp>
        <p:nvSpPr>
          <p:cNvPr id="11" name="Shape 9"/>
          <p:cNvSpPr/>
          <p:nvPr/>
        </p:nvSpPr>
        <p:spPr>
          <a:xfrm>
            <a:off x="528340" y="2198043"/>
            <a:ext cx="3879205" cy="58534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659234" y="2281312"/>
            <a:ext cx="21326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数量 / 单价 / 小计</a:t>
            </a:r>
            <a:endParaRPr lang="zh-CN" sz="1000" dirty="0"/>
          </a:p>
        </p:txBody>
      </p:sp>
      <p:sp>
        <p:nvSpPr>
          <p:cNvPr id="13" name="Text 11"/>
          <p:cNvSpPr/>
          <p:nvPr/>
        </p:nvSpPr>
        <p:spPr>
          <a:xfrm>
            <a:off x="2601218" y="2281312"/>
            <a:ext cx="1675433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示例参考价，实际以市场为准</a:t>
            </a:r>
            <a:endParaRPr lang="zh-CN" sz="1000" dirty="0"/>
          </a:p>
        </p:txBody>
      </p:sp>
      <p:sp>
        <p:nvSpPr>
          <p:cNvPr id="14" name="Shape 12"/>
          <p:cNvSpPr/>
          <p:nvPr/>
        </p:nvSpPr>
        <p:spPr>
          <a:xfrm>
            <a:off x="528340" y="2783384"/>
            <a:ext cx="3879205" cy="37594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659234" y="2866653"/>
            <a:ext cx="21326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供应商 / 采购渠道</a:t>
            </a:r>
            <a:endParaRPr lang="zh-CN" sz="1000" dirty="0"/>
          </a:p>
        </p:txBody>
      </p:sp>
      <p:sp>
        <p:nvSpPr>
          <p:cNvPr id="16" name="Text 14"/>
          <p:cNvSpPr/>
          <p:nvPr/>
        </p:nvSpPr>
        <p:spPr>
          <a:xfrm>
            <a:off x="2601218" y="2866653"/>
            <a:ext cx="21326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明确货源</a:t>
            </a:r>
            <a:endParaRPr lang="zh-CN" sz="1000" dirty="0"/>
          </a:p>
        </p:txBody>
      </p:sp>
      <p:sp>
        <p:nvSpPr>
          <p:cNvPr id="17" name="Shape 15"/>
          <p:cNvSpPr/>
          <p:nvPr/>
        </p:nvSpPr>
        <p:spPr>
          <a:xfrm>
            <a:off x="528340" y="3159323"/>
            <a:ext cx="3879205" cy="37594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18" name="Text 16"/>
          <p:cNvSpPr/>
          <p:nvPr/>
        </p:nvSpPr>
        <p:spPr>
          <a:xfrm>
            <a:off x="659234" y="3242593"/>
            <a:ext cx="21326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安装辅材 / 施工人工</a:t>
            </a:r>
            <a:endParaRPr lang="zh-CN" sz="1000" dirty="0"/>
          </a:p>
        </p:txBody>
      </p:sp>
      <p:sp>
        <p:nvSpPr>
          <p:cNvPr id="19" name="Text 17"/>
          <p:cNvSpPr/>
          <p:nvPr/>
        </p:nvSpPr>
        <p:spPr>
          <a:xfrm>
            <a:off x="2601218" y="3242593"/>
            <a:ext cx="21326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不遗漏隐性成本</a:t>
            </a:r>
            <a:endParaRPr lang="zh-CN" sz="1000" dirty="0"/>
          </a:p>
        </p:txBody>
      </p:sp>
      <p:sp>
        <p:nvSpPr>
          <p:cNvPr id="20" name="Shape 18"/>
          <p:cNvSpPr/>
          <p:nvPr/>
        </p:nvSpPr>
        <p:spPr>
          <a:xfrm>
            <a:off x="528340" y="3535263"/>
            <a:ext cx="3879205" cy="375940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</p:sp>
      <p:sp>
        <p:nvSpPr>
          <p:cNvPr id="21" name="Text 19"/>
          <p:cNvSpPr/>
          <p:nvPr/>
        </p:nvSpPr>
        <p:spPr>
          <a:xfrm>
            <a:off x="659234" y="3618533"/>
            <a:ext cx="21326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平台服务 / 维护耗材</a:t>
            </a:r>
            <a:endParaRPr lang="zh-CN" sz="1000" dirty="0"/>
          </a:p>
        </p:txBody>
      </p:sp>
      <p:sp>
        <p:nvSpPr>
          <p:cNvPr id="22" name="Text 20"/>
          <p:cNvSpPr/>
          <p:nvPr/>
        </p:nvSpPr>
        <p:spPr>
          <a:xfrm>
            <a:off x="2601218" y="3618533"/>
            <a:ext cx="21326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运营成本单列</a:t>
            </a:r>
            <a:endParaRPr lang="zh-CN" sz="1000" dirty="0"/>
          </a:p>
        </p:txBody>
      </p:sp>
      <p:sp>
        <p:nvSpPr>
          <p:cNvPr id="23" name="Shape 21"/>
          <p:cNvSpPr/>
          <p:nvPr/>
        </p:nvSpPr>
        <p:spPr>
          <a:xfrm>
            <a:off x="528340" y="3911203"/>
            <a:ext cx="3879205" cy="375940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</p:sp>
      <p:sp>
        <p:nvSpPr>
          <p:cNvPr id="24" name="Text 22"/>
          <p:cNvSpPr/>
          <p:nvPr/>
        </p:nvSpPr>
        <p:spPr>
          <a:xfrm>
            <a:off x="659234" y="3994472"/>
            <a:ext cx="21326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质保期限</a:t>
            </a:r>
            <a:endParaRPr lang="zh-CN" sz="1000" dirty="0"/>
          </a:p>
        </p:txBody>
      </p:sp>
      <p:sp>
        <p:nvSpPr>
          <p:cNvPr id="25" name="Text 23"/>
          <p:cNvSpPr/>
          <p:nvPr/>
        </p:nvSpPr>
        <p:spPr>
          <a:xfrm>
            <a:off x="2601218" y="3994472"/>
            <a:ext cx="213263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服务周期说明</a:t>
            </a:r>
            <a:endParaRPr lang="zh-CN" sz="1000" dirty="0"/>
          </a:p>
        </p:txBody>
      </p:sp>
      <p:sp>
        <p:nvSpPr>
          <p:cNvPr id="26" name="Shape 24"/>
          <p:cNvSpPr/>
          <p:nvPr/>
        </p:nvSpPr>
        <p:spPr>
          <a:xfrm>
            <a:off x="4642172" y="970731"/>
            <a:ext cx="4077295" cy="3468439"/>
          </a:xfrm>
          <a:prstGeom prst="roundRect">
            <a:avLst>
              <a:gd name="adj" fmla="val 2718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27" name="Text 25"/>
          <p:cNvSpPr/>
          <p:nvPr/>
        </p:nvSpPr>
        <p:spPr>
          <a:xfrm>
            <a:off x="4773067" y="1101626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成本结构区分</a:t>
            </a:r>
            <a:endParaRPr lang="zh-CN" sz="1200" dirty="0"/>
          </a:p>
        </p:txBody>
      </p:sp>
      <p:sp>
        <p:nvSpPr>
          <p:cNvPr id="28" name="Shape 26"/>
          <p:cNvSpPr/>
          <p:nvPr/>
        </p:nvSpPr>
        <p:spPr>
          <a:xfrm>
            <a:off x="4773067" y="1441400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5198492" y="1486346"/>
            <a:ext cx="339008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一次性设备费用</a:t>
            </a:r>
            <a:endParaRPr lang="zh-CN" sz="1200" dirty="0"/>
          </a:p>
        </p:txBody>
      </p:sp>
      <p:sp>
        <p:nvSpPr>
          <p:cNvPr id="30" name="Shape 28"/>
          <p:cNvSpPr/>
          <p:nvPr/>
        </p:nvSpPr>
        <p:spPr>
          <a:xfrm>
            <a:off x="4773067" y="1997720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1" name="Text 29"/>
          <p:cNvSpPr/>
          <p:nvPr/>
        </p:nvSpPr>
        <p:spPr>
          <a:xfrm>
            <a:off x="5198492" y="2042666"/>
            <a:ext cx="339008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安装施工费用</a:t>
            </a:r>
            <a:endParaRPr lang="zh-CN" sz="1200" dirty="0"/>
          </a:p>
        </p:txBody>
      </p:sp>
      <p:sp>
        <p:nvSpPr>
          <p:cNvPr id="32" name="Shape 30"/>
          <p:cNvSpPr/>
          <p:nvPr/>
        </p:nvSpPr>
        <p:spPr>
          <a:xfrm>
            <a:off x="4773067" y="2554039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5198492" y="2598986"/>
            <a:ext cx="339008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平台服务费用</a:t>
            </a:r>
            <a:endParaRPr lang="zh-CN" sz="1200" dirty="0"/>
          </a:p>
        </p:txBody>
      </p:sp>
      <p:sp>
        <p:nvSpPr>
          <p:cNvPr id="34" name="Shape 32"/>
          <p:cNvSpPr/>
          <p:nvPr/>
        </p:nvSpPr>
        <p:spPr>
          <a:xfrm>
            <a:off x="4773067" y="3110359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5198492" y="3155305"/>
            <a:ext cx="339008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维护和耗材费用</a:t>
            </a:r>
            <a:endParaRPr lang="zh-CN" sz="1200" dirty="0"/>
          </a:p>
        </p:txBody>
      </p:sp>
      <p:sp>
        <p:nvSpPr>
          <p:cNvPr id="36" name="Shape 34"/>
          <p:cNvSpPr/>
          <p:nvPr/>
        </p:nvSpPr>
        <p:spPr>
          <a:xfrm>
            <a:off x="4773067" y="3666679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5198492" y="3711625"/>
            <a:ext cx="339008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后续升级费用</a:t>
            </a:r>
            <a:endParaRPr lang="zh-CN" sz="1200" dirty="0"/>
          </a:p>
        </p:txBody>
      </p:sp>
      <p:sp>
        <p:nvSpPr>
          <p:cNvPr id="38" name="Text 36"/>
          <p:cNvSpPr/>
          <p:nvPr/>
        </p:nvSpPr>
        <p:spPr>
          <a:xfrm>
            <a:off x="523577" y="4586436"/>
            <a:ext cx="8554045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教材中所有价格仅可作为示例，不作为固定市场价格。</a:t>
            </a:r>
            <a:endParaRPr lang="zh-CN" sz="8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02855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第二次验收：工程方案是否可实施？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40694"/>
            <a:ext cx="38887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📁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验收材料包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2073622"/>
            <a:ext cx="3888730" cy="1995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产品深化选型报告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系统集成设计方案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联动规则表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安装施工方案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设备点位图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BOM和成本核算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数据和隐私说明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导师修改记录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4642172" y="1609799"/>
            <a:ext cx="4077295" cy="2505149"/>
          </a:xfrm>
          <a:prstGeom prst="roundRect">
            <a:avLst>
              <a:gd name="adj" fmla="val 3763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773067" y="1740694"/>
            <a:ext cx="381550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🔍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验收六问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73067" y="2073622"/>
            <a:ext cx="381550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产品是否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可采购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系统是否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可联动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安装是否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可施工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成本是否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可解释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安全和隐私是否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可控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？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文档是否具备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交付价值</a:t>
            </a:r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？</a:t>
            </a:r>
            <a:endParaRPr lang="zh-CN" sz="1000" dirty="0"/>
          </a:p>
        </p:txBody>
      </p:sp>
      <p:sp>
        <p:nvSpPr>
          <p:cNvPr id="8" name="Text 6"/>
          <p:cNvSpPr/>
          <p:nvPr/>
        </p:nvSpPr>
        <p:spPr>
          <a:xfrm>
            <a:off x="4773067" y="3676650"/>
            <a:ext cx="4272707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✅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通过 ｜ 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⚠️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有条件通过 ｜ 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❌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不通过需整改</a:t>
            </a:r>
            <a:endParaRPr lang="zh-CN" sz="1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4813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阶段四：工程验证要让方案"跑起来"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794867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在实训室、样板间或模拟家庭场景中完成关键设备的安装、调试与系统联调，将纸面方案转化为可验证的实体结果。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151534"/>
            <a:ext cx="2611636" cy="961132"/>
          </a:xfrm>
          <a:prstGeom prst="roundRect">
            <a:avLst>
              <a:gd name="adj" fmla="val 572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59234" y="2287191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安装调试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659234" y="2558207"/>
            <a:ext cx="234032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护理床、呼叫终端、起夜灯安装与基础功能测试</a:t>
            </a:r>
            <a:endParaRPr lang="zh-CN" sz="1000" dirty="0"/>
          </a:p>
        </p:txBody>
      </p:sp>
      <p:sp>
        <p:nvSpPr>
          <p:cNvPr id="7" name="Shape 5"/>
          <p:cNvSpPr/>
          <p:nvPr/>
        </p:nvSpPr>
        <p:spPr>
          <a:xfrm>
            <a:off x="3266108" y="2151534"/>
            <a:ext cx="2611710" cy="961132"/>
          </a:xfrm>
          <a:prstGeom prst="roundRect">
            <a:avLst>
              <a:gd name="adj" fmla="val 572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01764" y="2287191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系统联调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3401764" y="2558207"/>
            <a:ext cx="23403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网关配网、设备入网、联动规则导入与逐条验证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6008712" y="2151534"/>
            <a:ext cx="2611710" cy="961132"/>
          </a:xfrm>
          <a:prstGeom prst="roundRect">
            <a:avLst>
              <a:gd name="adj" fmla="val 572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44369" y="2287191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压力测试</a:t>
            </a:r>
            <a:endParaRPr lang="zh-CN" sz="1200" dirty="0"/>
          </a:p>
        </p:txBody>
      </p:sp>
      <p:sp>
        <p:nvSpPr>
          <p:cNvPr id="12" name="Text 10"/>
          <p:cNvSpPr/>
          <p:nvPr/>
        </p:nvSpPr>
        <p:spPr>
          <a:xfrm>
            <a:off x="6144369" y="2558207"/>
            <a:ext cx="23403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断网测试、误触发测试、多设备并发测试</a:t>
            </a:r>
            <a:endParaRPr lang="zh-CN" sz="1000" dirty="0"/>
          </a:p>
        </p:txBody>
      </p:sp>
      <p:sp>
        <p:nvSpPr>
          <p:cNvPr id="13" name="Shape 11"/>
          <p:cNvSpPr/>
          <p:nvPr/>
        </p:nvSpPr>
        <p:spPr>
          <a:xfrm>
            <a:off x="523577" y="3243560"/>
            <a:ext cx="3982938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659234" y="3379217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用户体验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659234" y="3650233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模拟老人状态完成日常动作，记录体验反馈</a:t>
            </a:r>
            <a:endParaRPr lang="zh-CN" sz="1000" dirty="0"/>
          </a:p>
        </p:txBody>
      </p:sp>
      <p:sp>
        <p:nvSpPr>
          <p:cNvPr id="16" name="Shape 14"/>
          <p:cNvSpPr/>
          <p:nvPr/>
        </p:nvSpPr>
        <p:spPr>
          <a:xfrm>
            <a:off x="4637410" y="3243560"/>
            <a:ext cx="3983013" cy="751731"/>
          </a:xfrm>
          <a:prstGeom prst="roundRect">
            <a:avLst>
              <a:gd name="adj" fmla="val 7314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73067" y="3379217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问题整改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4773067" y="3650233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记录所有问题，执行整改，完成复测关闭</a:t>
            </a:r>
            <a:endParaRPr lang="zh-CN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577" y="1080715"/>
            <a:ext cx="4667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本项目不是"做几件适老产品"</a:t>
            </a:r>
            <a:endParaRPr lang="zh-CN" sz="2400" dirty="0"/>
          </a:p>
        </p:txBody>
      </p:sp>
      <p:sp>
        <p:nvSpPr>
          <p:cNvPr id="4" name="Shape 1"/>
          <p:cNvSpPr/>
          <p:nvPr/>
        </p:nvSpPr>
        <p:spPr>
          <a:xfrm>
            <a:off x="429295" y="1661964"/>
            <a:ext cx="2362795" cy="1730127"/>
          </a:xfrm>
          <a:prstGeom prst="roundRect">
            <a:avLst>
              <a:gd name="adj" fmla="val 5448"/>
            </a:avLst>
          </a:prstGeom>
          <a:solidFill>
            <a:srgbClr val="E851B2">
              <a:alpha val="95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560189" y="1792858"/>
            <a:ext cx="21010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单品思维（不足）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60189" y="2116262"/>
            <a:ext cx="210100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一张护理床效果图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几件智能产品选型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一套室内改造图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一个智能家居演示</a:t>
            </a:r>
            <a:endParaRPr lang="zh-CN" sz="1000" dirty="0"/>
          </a:p>
        </p:txBody>
      </p:sp>
      <p:sp>
        <p:nvSpPr>
          <p:cNvPr id="7" name="Text 4"/>
          <p:cNvSpPr/>
          <p:nvPr/>
        </p:nvSpPr>
        <p:spPr>
          <a:xfrm>
            <a:off x="3021955" y="1792858"/>
            <a:ext cx="21742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完整工程链路（目标）</a:t>
            </a:r>
            <a:endParaRPr lang="zh-CN" sz="1200" dirty="0"/>
          </a:p>
        </p:txBody>
      </p:sp>
      <p:sp>
        <p:nvSpPr>
          <p:cNvPr id="8" name="Text 5"/>
          <p:cNvSpPr/>
          <p:nvPr/>
        </p:nvSpPr>
        <p:spPr>
          <a:xfrm>
            <a:off x="3021955" y="2116262"/>
            <a:ext cx="21742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入户调研 → 老人能力评估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家庭风险地图 → 产品组合方案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系统集成设计 → 安装施工方案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工程验证 → 适老化安全验证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成果汇报与答辩</a:t>
            </a:r>
            <a:endParaRPr lang="zh-CN" sz="1000" dirty="0"/>
          </a:p>
        </p:txBody>
      </p:sp>
      <p:sp>
        <p:nvSpPr>
          <p:cNvPr id="9" name="Shape 6"/>
          <p:cNvSpPr/>
          <p:nvPr/>
        </p:nvSpPr>
        <p:spPr>
          <a:xfrm>
            <a:off x="523577" y="3539356"/>
            <a:ext cx="4667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472" y="3726433"/>
            <a:ext cx="163637" cy="130894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949003" y="3702918"/>
            <a:ext cx="4568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产品生态工程的关键：让产品、空间、数据和服务形成完整闭环。</a:t>
            </a:r>
            <a:endParaRPr lang="zh-CN" sz="10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5890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设备安装测试如何做？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605632"/>
            <a:ext cx="8096845" cy="1908274"/>
          </a:xfrm>
          <a:prstGeom prst="roundRect">
            <a:avLst>
              <a:gd name="adj" fmla="val 288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523577" y="1988716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523577" y="2369418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2750121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3130823"/>
            <a:ext cx="8096845" cy="8182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4572000" y="1605632"/>
            <a:ext cx="8182" cy="1908274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28340" y="1610395"/>
            <a:ext cx="4043660" cy="378321"/>
          </a:xfrm>
          <a:custGeom>
            <a:avLst/>
            <a:gdLst/>
            <a:ahLst/>
            <a:cxnLst/>
            <a:rect l="l" t="t" r="r" b="b"/>
            <a:pathLst>
              <a:path w="4043660" h="378321">
                <a:moveTo>
                  <a:pt x="45819" y="0"/>
                </a:moveTo>
                <a:lnTo>
                  <a:pt x="4043660" y="0"/>
                </a:lnTo>
                <a:lnTo>
                  <a:pt x="4043660" y="378321"/>
                </a:lnTo>
                <a:lnTo>
                  <a:pt x="0" y="378321"/>
                </a:lnTo>
                <a:lnTo>
                  <a:pt x="0" y="45819"/>
                </a:lnTo>
                <a:arcTo hR="45819" wR="45819" stAng="10800000" swAng="5400000"/>
                <a:close/>
              </a:path>
            </a:pathLst>
          </a:custGeom>
          <a:solidFill>
            <a:srgbClr val="FFB6B3"/>
          </a:solidFill>
          <a:ln/>
        </p:spPr>
      </p:sp>
      <p:sp>
        <p:nvSpPr>
          <p:cNvPr id="10" name="Text 8"/>
          <p:cNvSpPr/>
          <p:nvPr/>
        </p:nvSpPr>
        <p:spPr>
          <a:xfrm>
            <a:off x="659234" y="1693664"/>
            <a:ext cx="423669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设备</a:t>
            </a:r>
            <a:endParaRPr lang="zh-CN" sz="1000" dirty="0"/>
          </a:p>
        </p:txBody>
      </p:sp>
      <p:sp>
        <p:nvSpPr>
          <p:cNvPr id="11" name="Shape 9"/>
          <p:cNvSpPr/>
          <p:nvPr/>
        </p:nvSpPr>
        <p:spPr>
          <a:xfrm>
            <a:off x="4572000" y="1610395"/>
            <a:ext cx="4043660" cy="378321"/>
          </a:xfrm>
          <a:custGeom>
            <a:avLst/>
            <a:gdLst/>
            <a:ahLst/>
            <a:cxnLst/>
            <a:rect l="l" t="t" r="r" b="b"/>
            <a:pathLst>
              <a:path w="4043660" h="378321">
                <a:moveTo>
                  <a:pt x="0" y="0"/>
                </a:moveTo>
                <a:lnTo>
                  <a:pt x="3997841" y="0"/>
                </a:lnTo>
                <a:arcTo hR="45819" wR="45819" stAng="16200000" swAng="5400000"/>
                <a:lnTo>
                  <a:pt x="4043660" y="378321"/>
                </a:lnTo>
                <a:lnTo>
                  <a:pt x="0" y="378321"/>
                </a:lnTo>
                <a:lnTo>
                  <a:pt x="0" y="0"/>
                </a:lnTo>
                <a:close/>
              </a:path>
            </a:pathLst>
          </a:custGeom>
          <a:solidFill>
            <a:srgbClr val="FFB6B3"/>
          </a:solidFill>
          <a:ln/>
        </p:spPr>
      </p:sp>
      <p:sp>
        <p:nvSpPr>
          <p:cNvPr id="12" name="Text 10"/>
          <p:cNvSpPr/>
          <p:nvPr/>
        </p:nvSpPr>
        <p:spPr>
          <a:xfrm>
            <a:off x="4705276" y="1693664"/>
            <a:ext cx="423669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核心测试项</a:t>
            </a:r>
            <a:endParaRPr lang="zh-CN" sz="1000" dirty="0"/>
          </a:p>
        </p:txBody>
      </p:sp>
      <p:sp>
        <p:nvSpPr>
          <p:cNvPr id="13" name="Text 11"/>
          <p:cNvSpPr/>
          <p:nvPr/>
        </p:nvSpPr>
        <p:spPr>
          <a:xfrm>
            <a:off x="659234" y="2074366"/>
            <a:ext cx="423669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护理床</a:t>
            </a:r>
            <a:endParaRPr lang="zh-CN" sz="1000" dirty="0"/>
          </a:p>
        </p:txBody>
      </p:sp>
      <p:sp>
        <p:nvSpPr>
          <p:cNvPr id="14" name="Text 12"/>
          <p:cNvSpPr/>
          <p:nvPr/>
        </p:nvSpPr>
        <p:spPr>
          <a:xfrm>
            <a:off x="4705276" y="2074366"/>
            <a:ext cx="423669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升降、体位调节、护栏、控制器、安全复位、监测功能</a:t>
            </a:r>
            <a:endParaRPr lang="zh-CN" sz="1000" dirty="0"/>
          </a:p>
        </p:txBody>
      </p:sp>
      <p:sp>
        <p:nvSpPr>
          <p:cNvPr id="15" name="Text 13"/>
          <p:cNvSpPr/>
          <p:nvPr/>
        </p:nvSpPr>
        <p:spPr>
          <a:xfrm>
            <a:off x="659234" y="2455069"/>
            <a:ext cx="423669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呼叫终端</a:t>
            </a:r>
            <a:endParaRPr lang="zh-CN" sz="1000" dirty="0"/>
          </a:p>
        </p:txBody>
      </p:sp>
      <p:sp>
        <p:nvSpPr>
          <p:cNvPr id="16" name="Text 14"/>
          <p:cNvSpPr/>
          <p:nvPr/>
        </p:nvSpPr>
        <p:spPr>
          <a:xfrm>
            <a:off x="4705276" y="2455069"/>
            <a:ext cx="423669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按键触发、拉绳触发、双向通话、告警推送、备用电源</a:t>
            </a:r>
            <a:endParaRPr lang="zh-CN" sz="1000" dirty="0"/>
          </a:p>
        </p:txBody>
      </p:sp>
      <p:sp>
        <p:nvSpPr>
          <p:cNvPr id="17" name="Text 15"/>
          <p:cNvSpPr/>
          <p:nvPr/>
        </p:nvSpPr>
        <p:spPr>
          <a:xfrm>
            <a:off x="659234" y="2835771"/>
            <a:ext cx="423669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起夜灯</a:t>
            </a:r>
            <a:endParaRPr lang="zh-CN" sz="1000" dirty="0"/>
          </a:p>
        </p:txBody>
      </p:sp>
      <p:sp>
        <p:nvSpPr>
          <p:cNvPr id="18" name="Text 16"/>
          <p:cNvSpPr/>
          <p:nvPr/>
        </p:nvSpPr>
        <p:spPr>
          <a:xfrm>
            <a:off x="4705276" y="2835771"/>
            <a:ext cx="423669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感应触发、亮度变化、延时关闭、手动控制、路径联动</a:t>
            </a:r>
            <a:endParaRPr lang="zh-CN" sz="1000" dirty="0"/>
          </a:p>
        </p:txBody>
      </p:sp>
      <p:sp>
        <p:nvSpPr>
          <p:cNvPr id="19" name="Text 17"/>
          <p:cNvSpPr/>
          <p:nvPr/>
        </p:nvSpPr>
        <p:spPr>
          <a:xfrm>
            <a:off x="659234" y="3216473"/>
            <a:ext cx="423669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家庭网关</a:t>
            </a:r>
            <a:endParaRPr lang="zh-CN" sz="1000" dirty="0"/>
          </a:p>
        </p:txBody>
      </p:sp>
      <p:sp>
        <p:nvSpPr>
          <p:cNvPr id="20" name="Text 18"/>
          <p:cNvSpPr/>
          <p:nvPr/>
        </p:nvSpPr>
        <p:spPr>
          <a:xfrm>
            <a:off x="4705276" y="3216473"/>
            <a:ext cx="423669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配网、设备在线、联动执行、数据上传、断网缓存</a:t>
            </a:r>
            <a:endParaRPr lang="zh-CN" sz="1000" dirty="0"/>
          </a:p>
        </p:txBody>
      </p:sp>
      <p:sp>
        <p:nvSpPr>
          <p:cNvPr id="21" name="Shape 19"/>
          <p:cNvSpPr/>
          <p:nvPr/>
        </p:nvSpPr>
        <p:spPr>
          <a:xfrm>
            <a:off x="523577" y="3661172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B6D6FC"/>
          </a:solidFill>
          <a:ln/>
        </p:spPr>
      </p:sp>
      <p:pic>
        <p:nvPicPr>
          <p:cNvPr id="2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848249"/>
            <a:ext cx="163637" cy="130894"/>
          </a:xfrm>
          <a:prstGeom prst="rect">
            <a:avLst/>
          </a:prstGeom>
        </p:spPr>
      </p:pic>
      <p:sp>
        <p:nvSpPr>
          <p:cNvPr id="23" name="Text 20"/>
          <p:cNvSpPr/>
          <p:nvPr/>
        </p:nvSpPr>
        <p:spPr>
          <a:xfrm>
            <a:off x="949003" y="3824734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每项测试均需记录：预期结果 vs 实际结果，发现问题立即进入整改流程，完成复测后方可关闭。</a:t>
            </a:r>
            <a:endParaRPr lang="zh-CN" sz="10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75419"/>
            <a:ext cx="8096845" cy="2706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7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系统联调要逐条验证联动规则</a:t>
            </a:r>
            <a:endParaRPr lang="zh-CN" sz="17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3207" y="775469"/>
            <a:ext cx="7837512" cy="294099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985840" y="2902184"/>
            <a:ext cx="1182130" cy="4283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发现问题并修改</a:t>
            </a:r>
            <a:endParaRPr lang="zh-CN" sz="1350" dirty="0"/>
          </a:p>
        </p:txBody>
      </p:sp>
      <p:sp>
        <p:nvSpPr>
          <p:cNvPr id="5" name="Text 2"/>
          <p:cNvSpPr/>
          <p:nvPr/>
        </p:nvSpPr>
        <p:spPr>
          <a:xfrm>
            <a:off x="5496033" y="2902184"/>
            <a:ext cx="1182130" cy="4283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记录预期与实际</a:t>
            </a:r>
            <a:endParaRPr lang="zh-CN" sz="1350" dirty="0"/>
          </a:p>
        </p:txBody>
      </p:sp>
      <p:sp>
        <p:nvSpPr>
          <p:cNvPr id="6" name="Text 3"/>
          <p:cNvSpPr/>
          <p:nvPr/>
        </p:nvSpPr>
        <p:spPr>
          <a:xfrm>
            <a:off x="4014321" y="300921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触发每条规则</a:t>
            </a:r>
            <a:endParaRPr lang="zh-CN" sz="1350" dirty="0"/>
          </a:p>
        </p:txBody>
      </p:sp>
      <p:sp>
        <p:nvSpPr>
          <p:cNvPr id="7" name="Text 4"/>
          <p:cNvSpPr/>
          <p:nvPr/>
        </p:nvSpPr>
        <p:spPr>
          <a:xfrm>
            <a:off x="2532610" y="300921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导入联动规则</a:t>
            </a:r>
            <a:endParaRPr lang="zh-CN" sz="1350" dirty="0"/>
          </a:p>
        </p:txBody>
      </p:sp>
      <p:sp>
        <p:nvSpPr>
          <p:cNvPr id="8" name="Text 5"/>
          <p:cNvSpPr/>
          <p:nvPr/>
        </p:nvSpPr>
        <p:spPr>
          <a:xfrm>
            <a:off x="1018512" y="3009213"/>
            <a:ext cx="1182130" cy="2141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3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全部设备在线</a:t>
            </a:r>
            <a:endParaRPr lang="zh-CN" sz="1350" dirty="0"/>
          </a:p>
        </p:txBody>
      </p:sp>
      <p:sp>
        <p:nvSpPr>
          <p:cNvPr id="9" name="Text 6"/>
          <p:cNvSpPr/>
          <p:nvPr/>
        </p:nvSpPr>
        <p:spPr>
          <a:xfrm>
            <a:off x="523577" y="3813497"/>
            <a:ext cx="8096845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至少验证以下场景：</a:t>
            </a:r>
            <a:endParaRPr lang="zh-CN" sz="850" dirty="0"/>
          </a:p>
        </p:txBody>
      </p:sp>
      <p:sp>
        <p:nvSpPr>
          <p:cNvPr id="10" name="Shape 7"/>
          <p:cNvSpPr/>
          <p:nvPr/>
        </p:nvSpPr>
        <p:spPr>
          <a:xfrm>
            <a:off x="523577" y="4045818"/>
            <a:ext cx="1975693" cy="328761"/>
          </a:xfrm>
          <a:prstGeom prst="roundRect">
            <a:avLst>
              <a:gd name="adj" fmla="val 1175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20316" y="4142556"/>
            <a:ext cx="1782217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夜间离床联动</a:t>
            </a:r>
            <a:endParaRPr lang="zh-CN" sz="850" dirty="0"/>
          </a:p>
        </p:txBody>
      </p:sp>
      <p:sp>
        <p:nvSpPr>
          <p:cNvPr id="12" name="Shape 9"/>
          <p:cNvSpPr/>
          <p:nvPr/>
        </p:nvSpPr>
        <p:spPr>
          <a:xfrm>
            <a:off x="2563937" y="4045818"/>
            <a:ext cx="1975693" cy="328761"/>
          </a:xfrm>
          <a:prstGeom prst="roundRect">
            <a:avLst>
              <a:gd name="adj" fmla="val 1175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2660675" y="4142556"/>
            <a:ext cx="1782217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卫生间呼叫</a:t>
            </a:r>
            <a:endParaRPr lang="zh-CN" sz="850" dirty="0"/>
          </a:p>
        </p:txBody>
      </p:sp>
      <p:sp>
        <p:nvSpPr>
          <p:cNvPr id="14" name="Shape 11"/>
          <p:cNvSpPr/>
          <p:nvPr/>
        </p:nvSpPr>
        <p:spPr>
          <a:xfrm>
            <a:off x="4604296" y="4045818"/>
            <a:ext cx="1975693" cy="328761"/>
          </a:xfrm>
          <a:prstGeom prst="roundRect">
            <a:avLst>
              <a:gd name="adj" fmla="val 1175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4701034" y="4142556"/>
            <a:ext cx="1782217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药盒提醒</a:t>
            </a:r>
            <a:endParaRPr lang="zh-CN" sz="850" dirty="0"/>
          </a:p>
        </p:txBody>
      </p:sp>
      <p:sp>
        <p:nvSpPr>
          <p:cNvPr id="16" name="Shape 13"/>
          <p:cNvSpPr/>
          <p:nvPr/>
        </p:nvSpPr>
        <p:spPr>
          <a:xfrm>
            <a:off x="6644655" y="4045818"/>
            <a:ext cx="1975768" cy="328761"/>
          </a:xfrm>
          <a:prstGeom prst="roundRect">
            <a:avLst>
              <a:gd name="adj" fmla="val 1175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6741393" y="4142556"/>
            <a:ext cx="1782291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设备离线告警</a:t>
            </a:r>
            <a:endParaRPr lang="zh-CN" sz="850" dirty="0"/>
          </a:p>
        </p:txBody>
      </p:sp>
      <p:sp>
        <p:nvSpPr>
          <p:cNvPr id="18" name="Shape 15"/>
          <p:cNvSpPr/>
          <p:nvPr/>
        </p:nvSpPr>
        <p:spPr>
          <a:xfrm>
            <a:off x="523577" y="4439245"/>
            <a:ext cx="4016053" cy="328761"/>
          </a:xfrm>
          <a:prstGeom prst="roundRect">
            <a:avLst>
              <a:gd name="adj" fmla="val 1175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20316" y="4535984"/>
            <a:ext cx="3822576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断网后本地功能</a:t>
            </a:r>
            <a:endParaRPr lang="zh-CN" sz="850" dirty="0"/>
          </a:p>
        </p:txBody>
      </p:sp>
      <p:sp>
        <p:nvSpPr>
          <p:cNvPr id="20" name="Shape 17"/>
          <p:cNvSpPr/>
          <p:nvPr/>
        </p:nvSpPr>
        <p:spPr>
          <a:xfrm>
            <a:off x="4604296" y="4439245"/>
            <a:ext cx="4016127" cy="328761"/>
          </a:xfrm>
          <a:prstGeom prst="roundRect">
            <a:avLst>
              <a:gd name="adj" fmla="val 11759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4701034" y="4535984"/>
            <a:ext cx="3822650" cy="13528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8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网络恢复后数据补传</a:t>
            </a:r>
            <a:endParaRPr lang="zh-CN" sz="85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2555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适老化安全验证必须用真实动作检查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37692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验证动作清单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1861096"/>
            <a:ext cx="3888730" cy="1740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老人能否安全起床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能否走到卫生间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能否坐下和起身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能否触发呼叫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能否看清灯光和标识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能否完成取物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能否理解手柄和按钮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4642172" y="1406798"/>
            <a:ext cx="4077295" cy="2240459"/>
          </a:xfrm>
          <a:prstGeom prst="roundRect">
            <a:avLst>
              <a:gd name="adj" fmla="val 4207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773067" y="1537692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模拟方法</a:t>
            </a:r>
            <a:endParaRPr lang="zh-CN" sz="1200" dirty="0"/>
          </a:p>
        </p:txBody>
      </p:sp>
      <p:sp>
        <p:nvSpPr>
          <p:cNvPr id="7" name="Text 5"/>
          <p:cNvSpPr/>
          <p:nvPr/>
        </p:nvSpPr>
        <p:spPr>
          <a:xfrm>
            <a:off x="4773067" y="1861096"/>
            <a:ext cx="3815507" cy="148523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佩戴视力限制眼镜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关节活动限制辅具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负重背心模拟体力下降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慢速行走测试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单手操作测试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低照度环境测试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523577" y="3794522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3981599"/>
            <a:ext cx="163637" cy="130894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949003" y="3958084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设计目标不是设备功能通过，而是老人用起来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000000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安全、顺畅、不紧张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。</a:t>
            </a:r>
            <a:endParaRPr lang="zh-CN" sz="1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6765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安全合规检查不能只靠主观感觉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79798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检查内容</a:t>
            </a:r>
            <a:endParaRPr lang="zh-CN" sz="1200" dirty="0"/>
          </a:p>
        </p:txBody>
      </p:sp>
      <p:sp>
        <p:nvSpPr>
          <p:cNvPr id="4" name="Shape 2"/>
          <p:cNvSpPr/>
          <p:nvPr/>
        </p:nvSpPr>
        <p:spPr>
          <a:xfrm>
            <a:off x="523577" y="1891605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5" name="Text 3"/>
          <p:cNvSpPr/>
          <p:nvPr/>
        </p:nvSpPr>
        <p:spPr>
          <a:xfrm>
            <a:off x="719882" y="1819573"/>
            <a:ext cx="36924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防跌倒 / 防碰撞 / 防误触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523577" y="2362795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7" name="Text 5"/>
          <p:cNvSpPr/>
          <p:nvPr/>
        </p:nvSpPr>
        <p:spPr>
          <a:xfrm>
            <a:off x="719882" y="2290763"/>
            <a:ext cx="36924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扶手牢固 / 电气安全</a:t>
            </a:r>
            <a:endParaRPr lang="zh-CN" sz="1000" dirty="0"/>
          </a:p>
        </p:txBody>
      </p:sp>
      <p:sp>
        <p:nvSpPr>
          <p:cNvPr id="8" name="Shape 6"/>
          <p:cNvSpPr/>
          <p:nvPr/>
        </p:nvSpPr>
        <p:spPr>
          <a:xfrm>
            <a:off x="523577" y="2833985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9" name="Text 7"/>
          <p:cNvSpPr/>
          <p:nvPr/>
        </p:nvSpPr>
        <p:spPr>
          <a:xfrm>
            <a:off x="719882" y="2761952"/>
            <a:ext cx="36924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卫生间防水 / 地面防滑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523577" y="3305175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1" name="Text 9"/>
          <p:cNvSpPr/>
          <p:nvPr/>
        </p:nvSpPr>
        <p:spPr>
          <a:xfrm>
            <a:off x="719882" y="3233142"/>
            <a:ext cx="36924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线路固定 / 设备固定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523577" y="3776365"/>
            <a:ext cx="65410" cy="65410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3" name="Text 11"/>
          <p:cNvSpPr/>
          <p:nvPr/>
        </p:nvSpPr>
        <p:spPr>
          <a:xfrm>
            <a:off x="719882" y="3704332"/>
            <a:ext cx="36924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数据隐私合规</a:t>
            </a:r>
            <a:endParaRPr lang="zh-CN" sz="1000" dirty="0"/>
          </a:p>
        </p:txBody>
      </p:sp>
      <p:sp>
        <p:nvSpPr>
          <p:cNvPr id="14" name="Text 12"/>
          <p:cNvSpPr/>
          <p:nvPr/>
        </p:nvSpPr>
        <p:spPr>
          <a:xfrm>
            <a:off x="4736455" y="1479798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检查方式</a:t>
            </a:r>
            <a:endParaRPr lang="zh-CN" sz="1200" dirty="0"/>
          </a:p>
        </p:txBody>
      </p:sp>
      <p:sp>
        <p:nvSpPr>
          <p:cNvPr id="15" name="Text 13"/>
          <p:cNvSpPr/>
          <p:nvPr/>
        </p:nvSpPr>
        <p:spPr>
          <a:xfrm>
            <a:off x="4736455" y="1819573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736455" y="2027709"/>
            <a:ext cx="1878881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7" name="Text 15"/>
          <p:cNvSpPr/>
          <p:nvPr/>
        </p:nvSpPr>
        <p:spPr>
          <a:xfrm>
            <a:off x="4736455" y="2121694"/>
            <a:ext cx="187888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现场观察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6746230" y="1819573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6746230" y="2027709"/>
            <a:ext cx="187895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0" name="Text 18"/>
          <p:cNvSpPr/>
          <p:nvPr/>
        </p:nvSpPr>
        <p:spPr>
          <a:xfrm>
            <a:off x="6746230" y="2121694"/>
            <a:ext cx="187895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工具测量</a:t>
            </a:r>
            <a:endParaRPr lang="zh-CN" sz="1200" dirty="0"/>
          </a:p>
        </p:txBody>
      </p:sp>
      <p:sp>
        <p:nvSpPr>
          <p:cNvPr id="21" name="Text 19"/>
          <p:cNvSpPr/>
          <p:nvPr/>
        </p:nvSpPr>
        <p:spPr>
          <a:xfrm>
            <a:off x="4736455" y="2543249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36455" y="2751386"/>
            <a:ext cx="1878881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3" name="Text 21"/>
          <p:cNvSpPr/>
          <p:nvPr/>
        </p:nvSpPr>
        <p:spPr>
          <a:xfrm>
            <a:off x="4736455" y="2845371"/>
            <a:ext cx="187888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功能测试</a:t>
            </a:r>
            <a:endParaRPr lang="zh-CN" sz="1200" dirty="0"/>
          </a:p>
        </p:txBody>
      </p:sp>
      <p:sp>
        <p:nvSpPr>
          <p:cNvPr id="24" name="Text 22"/>
          <p:cNvSpPr/>
          <p:nvPr/>
        </p:nvSpPr>
        <p:spPr>
          <a:xfrm>
            <a:off x="6746230" y="2543249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1000" dirty="0"/>
          </a:p>
        </p:txBody>
      </p:sp>
      <p:sp>
        <p:nvSpPr>
          <p:cNvPr id="25" name="Shape 23"/>
          <p:cNvSpPr/>
          <p:nvPr/>
        </p:nvSpPr>
        <p:spPr>
          <a:xfrm>
            <a:off x="6746230" y="2751386"/>
            <a:ext cx="187895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6" name="Text 24"/>
          <p:cNvSpPr/>
          <p:nvPr/>
        </p:nvSpPr>
        <p:spPr>
          <a:xfrm>
            <a:off x="6746230" y="2845371"/>
            <a:ext cx="187895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用户体验</a:t>
            </a:r>
            <a:endParaRPr lang="zh-CN" sz="1200" dirty="0"/>
          </a:p>
        </p:txBody>
      </p:sp>
      <p:sp>
        <p:nvSpPr>
          <p:cNvPr id="27" name="Text 25"/>
          <p:cNvSpPr/>
          <p:nvPr/>
        </p:nvSpPr>
        <p:spPr>
          <a:xfrm>
            <a:off x="4736455" y="3266926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36455" y="3475062"/>
            <a:ext cx="1878881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9" name="Text 27"/>
          <p:cNvSpPr/>
          <p:nvPr/>
        </p:nvSpPr>
        <p:spPr>
          <a:xfrm>
            <a:off x="4736455" y="3569047"/>
            <a:ext cx="187888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导师复核</a:t>
            </a:r>
            <a:endParaRPr lang="zh-CN" sz="1200" dirty="0"/>
          </a:p>
        </p:txBody>
      </p:sp>
      <p:sp>
        <p:nvSpPr>
          <p:cNvPr id="30" name="Text 28"/>
          <p:cNvSpPr/>
          <p:nvPr/>
        </p:nvSpPr>
        <p:spPr>
          <a:xfrm>
            <a:off x="6746230" y="3266926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06</a:t>
            </a:r>
            <a:endParaRPr lang="en-US" sz="1000" dirty="0"/>
          </a:p>
        </p:txBody>
      </p:sp>
      <p:sp>
        <p:nvSpPr>
          <p:cNvPr id="31" name="Shape 29"/>
          <p:cNvSpPr/>
          <p:nvPr/>
        </p:nvSpPr>
        <p:spPr>
          <a:xfrm>
            <a:off x="6746230" y="3475062"/>
            <a:ext cx="1878955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32" name="Text 30"/>
          <p:cNvSpPr/>
          <p:nvPr/>
        </p:nvSpPr>
        <p:spPr>
          <a:xfrm>
            <a:off x="6746230" y="3569047"/>
            <a:ext cx="187895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整改复验</a:t>
            </a:r>
            <a:endParaRPr lang="zh-CN" sz="1200" dirty="0"/>
          </a:p>
        </p:txBody>
      </p:sp>
      <p:sp>
        <p:nvSpPr>
          <p:cNvPr id="33" name="Text 31"/>
          <p:cNvSpPr/>
          <p:nvPr/>
        </p:nvSpPr>
        <p:spPr>
          <a:xfrm>
            <a:off x="523577" y="4208264"/>
            <a:ext cx="8554045" cy="1675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8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摩擦系数、承重、漏保、绝缘等具体指标需依据现行标准和专业检测方法核验，不作为本教材固定验收数值。正式出版前核验现行有效性及适用范围。</a:t>
            </a:r>
            <a:endParaRPr lang="zh-CN" sz="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85986"/>
            <a:ext cx="8096845" cy="354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问题清单比"全都通过"更有工程价值</a:t>
            </a:r>
            <a:endParaRPr lang="zh-CN" sz="2200" dirty="0"/>
          </a:p>
        </p:txBody>
      </p:sp>
      <p:sp>
        <p:nvSpPr>
          <p:cNvPr id="3" name="Text 1"/>
          <p:cNvSpPr/>
          <p:nvPr/>
        </p:nvSpPr>
        <p:spPr>
          <a:xfrm>
            <a:off x="523577" y="963439"/>
            <a:ext cx="8554045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工程验证一定会发现问题。问题能被记录、整改和关闭，才是真正的工程能力。</a:t>
            </a:r>
            <a:endParaRPr lang="zh-CN" sz="950" dirty="0"/>
          </a:p>
        </p:txBody>
      </p:sp>
      <p:sp>
        <p:nvSpPr>
          <p:cNvPr id="4" name="Shape 2"/>
          <p:cNvSpPr/>
          <p:nvPr/>
        </p:nvSpPr>
        <p:spPr>
          <a:xfrm>
            <a:off x="523577" y="1274043"/>
            <a:ext cx="8096845" cy="2004566"/>
          </a:xfrm>
          <a:prstGeom prst="roundRect">
            <a:avLst>
              <a:gd name="adj" fmla="val 2529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23577" y="1609725"/>
            <a:ext cx="8096845" cy="754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523577" y="1943026"/>
            <a:ext cx="8096845" cy="754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523577" y="2276326"/>
            <a:ext cx="8096845" cy="754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23577" y="2609627"/>
            <a:ext cx="8096845" cy="754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523577" y="2942927"/>
            <a:ext cx="8096845" cy="754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528340" y="1278806"/>
            <a:ext cx="4043660" cy="330919"/>
          </a:xfrm>
          <a:custGeom>
            <a:avLst/>
            <a:gdLst/>
            <a:ahLst/>
            <a:cxnLst/>
            <a:rect l="l" t="t" r="r" b="b"/>
            <a:pathLst>
              <a:path w="4043660" h="330919">
                <a:moveTo>
                  <a:pt x="42239" y="0"/>
                </a:moveTo>
                <a:lnTo>
                  <a:pt x="4043660" y="0"/>
                </a:lnTo>
                <a:lnTo>
                  <a:pt x="4043660" y="330919"/>
                </a:lnTo>
                <a:lnTo>
                  <a:pt x="0" y="330919"/>
                </a:lnTo>
                <a:lnTo>
                  <a:pt x="0" y="42239"/>
                </a:lnTo>
                <a:arcTo hR="42239" wR="42239" stAng="10800000" swAng="5400000"/>
                <a:close/>
              </a:path>
            </a:pathLst>
          </a:custGeom>
          <a:solidFill>
            <a:srgbClr val="FFB6B3"/>
          </a:solidFill>
          <a:ln/>
        </p:spPr>
      </p:sp>
      <p:sp>
        <p:nvSpPr>
          <p:cNvPr id="11" name="Text 9"/>
          <p:cNvSpPr/>
          <p:nvPr/>
        </p:nvSpPr>
        <p:spPr>
          <a:xfrm>
            <a:off x="648965" y="1350318"/>
            <a:ext cx="425961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字段</a:t>
            </a:r>
            <a:endParaRPr lang="zh-CN" sz="950" dirty="0"/>
          </a:p>
        </p:txBody>
      </p:sp>
      <p:sp>
        <p:nvSpPr>
          <p:cNvPr id="12" name="Shape 10"/>
          <p:cNvSpPr/>
          <p:nvPr/>
        </p:nvSpPr>
        <p:spPr>
          <a:xfrm>
            <a:off x="4572000" y="1278806"/>
            <a:ext cx="4043660" cy="330919"/>
          </a:xfrm>
          <a:custGeom>
            <a:avLst/>
            <a:gdLst/>
            <a:ahLst/>
            <a:cxnLst/>
            <a:rect l="l" t="t" r="r" b="b"/>
            <a:pathLst>
              <a:path w="4043660" h="330919">
                <a:moveTo>
                  <a:pt x="0" y="0"/>
                </a:moveTo>
                <a:lnTo>
                  <a:pt x="4001421" y="0"/>
                </a:lnTo>
                <a:arcTo hR="42239" wR="42239" stAng="16200000" swAng="5400000"/>
                <a:lnTo>
                  <a:pt x="4043660" y="330919"/>
                </a:lnTo>
                <a:lnTo>
                  <a:pt x="0" y="330919"/>
                </a:lnTo>
                <a:lnTo>
                  <a:pt x="0" y="0"/>
                </a:lnTo>
                <a:close/>
              </a:path>
            </a:pathLst>
          </a:custGeom>
          <a:solidFill>
            <a:srgbClr val="FFB6B3"/>
          </a:solidFill>
          <a:ln/>
        </p:spPr>
      </p:sp>
      <p:sp>
        <p:nvSpPr>
          <p:cNvPr id="13" name="Text 11"/>
          <p:cNvSpPr/>
          <p:nvPr/>
        </p:nvSpPr>
        <p:spPr>
          <a:xfrm>
            <a:off x="4692625" y="1350318"/>
            <a:ext cx="425961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b="1" dirty="0">
                <a:solidFill>
                  <a:srgbClr val="272525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说明</a:t>
            </a:r>
            <a:endParaRPr lang="zh-CN" sz="950" dirty="0"/>
          </a:p>
        </p:txBody>
      </p:sp>
      <p:sp>
        <p:nvSpPr>
          <p:cNvPr id="14" name="Text 12"/>
          <p:cNvSpPr/>
          <p:nvPr/>
        </p:nvSpPr>
        <p:spPr>
          <a:xfrm>
            <a:off x="648965" y="1683618"/>
            <a:ext cx="425961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问题描述</a:t>
            </a:r>
            <a:endParaRPr lang="zh-CN" sz="950" dirty="0"/>
          </a:p>
        </p:txBody>
      </p:sp>
      <p:sp>
        <p:nvSpPr>
          <p:cNvPr id="15" name="Text 13"/>
          <p:cNvSpPr/>
          <p:nvPr/>
        </p:nvSpPr>
        <p:spPr>
          <a:xfrm>
            <a:off x="4692625" y="1683618"/>
            <a:ext cx="425961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清晰描述现象，避免模糊表述</a:t>
            </a:r>
            <a:endParaRPr lang="zh-CN" sz="950" dirty="0"/>
          </a:p>
        </p:txBody>
      </p:sp>
      <p:sp>
        <p:nvSpPr>
          <p:cNvPr id="16" name="Text 14"/>
          <p:cNvSpPr/>
          <p:nvPr/>
        </p:nvSpPr>
        <p:spPr>
          <a:xfrm>
            <a:off x="648965" y="2016919"/>
            <a:ext cx="425961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发现时间 / 复现步骤</a:t>
            </a:r>
            <a:endParaRPr lang="zh-CN" sz="950" dirty="0"/>
          </a:p>
        </p:txBody>
      </p:sp>
      <p:sp>
        <p:nvSpPr>
          <p:cNvPr id="17" name="Text 15"/>
          <p:cNvSpPr/>
          <p:nvPr/>
        </p:nvSpPr>
        <p:spPr>
          <a:xfrm>
            <a:off x="4692625" y="2016919"/>
            <a:ext cx="425961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可追溯的触发条件</a:t>
            </a:r>
            <a:endParaRPr lang="zh-CN" sz="950" dirty="0"/>
          </a:p>
        </p:txBody>
      </p:sp>
      <p:sp>
        <p:nvSpPr>
          <p:cNvPr id="18" name="Text 16"/>
          <p:cNvSpPr/>
          <p:nvPr/>
        </p:nvSpPr>
        <p:spPr>
          <a:xfrm>
            <a:off x="648965" y="2350219"/>
            <a:ext cx="425961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严重程度</a:t>
            </a:r>
            <a:endParaRPr lang="zh-CN" sz="950" dirty="0"/>
          </a:p>
        </p:txBody>
      </p:sp>
      <p:sp>
        <p:nvSpPr>
          <p:cNvPr id="19" name="Text 17"/>
          <p:cNvSpPr/>
          <p:nvPr/>
        </p:nvSpPr>
        <p:spPr>
          <a:xfrm>
            <a:off x="4692625" y="2350219"/>
            <a:ext cx="425961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高 / 中 / 低，决定处理优先级</a:t>
            </a:r>
            <a:endParaRPr lang="zh-CN" sz="950" dirty="0"/>
          </a:p>
        </p:txBody>
      </p:sp>
      <p:sp>
        <p:nvSpPr>
          <p:cNvPr id="20" name="Text 18"/>
          <p:cNvSpPr/>
          <p:nvPr/>
        </p:nvSpPr>
        <p:spPr>
          <a:xfrm>
            <a:off x="648965" y="2683520"/>
            <a:ext cx="425961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责任人 / 整改措施</a:t>
            </a:r>
            <a:endParaRPr lang="zh-CN" sz="950" dirty="0"/>
          </a:p>
        </p:txBody>
      </p:sp>
      <p:sp>
        <p:nvSpPr>
          <p:cNvPr id="21" name="Text 19"/>
          <p:cNvSpPr/>
          <p:nvPr/>
        </p:nvSpPr>
        <p:spPr>
          <a:xfrm>
            <a:off x="4692625" y="2683520"/>
            <a:ext cx="425961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明确到人，措施具体可执行</a:t>
            </a:r>
            <a:endParaRPr lang="zh-CN" sz="950" dirty="0"/>
          </a:p>
        </p:txBody>
      </p:sp>
      <p:sp>
        <p:nvSpPr>
          <p:cNvPr id="22" name="Text 20"/>
          <p:cNvSpPr/>
          <p:nvPr/>
        </p:nvSpPr>
        <p:spPr>
          <a:xfrm>
            <a:off x="648965" y="3016821"/>
            <a:ext cx="425961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复测结果 / 关闭时间</a:t>
            </a:r>
            <a:endParaRPr lang="zh-CN" sz="950" dirty="0"/>
          </a:p>
        </p:txBody>
      </p:sp>
      <p:sp>
        <p:nvSpPr>
          <p:cNvPr id="23" name="Text 21"/>
          <p:cNvSpPr/>
          <p:nvPr/>
        </p:nvSpPr>
        <p:spPr>
          <a:xfrm>
            <a:off x="4692625" y="3016821"/>
            <a:ext cx="4259610" cy="1855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28000"/>
              </a:lnSpc>
              <a:buNone/>
            </a:pPr>
            <a:r>
              <a:rPr lang="zh-CN" altLang="en-US" sz="95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整改完成后必须复测才能关闭</a:t>
            </a:r>
            <a:endParaRPr lang="zh-CN" sz="950" dirty="0"/>
          </a:p>
        </p:txBody>
      </p:sp>
      <p:sp>
        <p:nvSpPr>
          <p:cNvPr id="24" name="Text 22"/>
          <p:cNvSpPr/>
          <p:nvPr/>
        </p:nvSpPr>
        <p:spPr>
          <a:xfrm>
            <a:off x="523577" y="3445446"/>
            <a:ext cx="8096845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常见问题类型</a:t>
            </a:r>
            <a:endParaRPr lang="zh-CN" sz="1100" dirty="0"/>
          </a:p>
        </p:txBody>
      </p:sp>
      <p:sp>
        <p:nvSpPr>
          <p:cNvPr id="25" name="Shape 23"/>
          <p:cNvSpPr/>
          <p:nvPr/>
        </p:nvSpPr>
        <p:spPr>
          <a:xfrm>
            <a:off x="523577" y="3789759"/>
            <a:ext cx="1940719" cy="428253"/>
          </a:xfrm>
          <a:prstGeom prst="roundRect">
            <a:avLst>
              <a:gd name="adj" fmla="val 1183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48965" y="3915147"/>
            <a:ext cx="1689943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配网失败</a:t>
            </a:r>
            <a:endParaRPr lang="zh-CN" sz="1100" dirty="0"/>
          </a:p>
        </p:txBody>
      </p:sp>
      <p:sp>
        <p:nvSpPr>
          <p:cNvPr id="27" name="Shape 25"/>
          <p:cNvSpPr/>
          <p:nvPr/>
        </p:nvSpPr>
        <p:spPr>
          <a:xfrm>
            <a:off x="2575545" y="3789759"/>
            <a:ext cx="1940793" cy="428253"/>
          </a:xfrm>
          <a:prstGeom prst="roundRect">
            <a:avLst>
              <a:gd name="adj" fmla="val 1183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700933" y="3915147"/>
            <a:ext cx="1690018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联动不生效</a:t>
            </a:r>
            <a:endParaRPr lang="zh-CN" sz="1100" dirty="0"/>
          </a:p>
        </p:txBody>
      </p:sp>
      <p:sp>
        <p:nvSpPr>
          <p:cNvPr id="29" name="Shape 27"/>
          <p:cNvSpPr/>
          <p:nvPr/>
        </p:nvSpPr>
        <p:spPr>
          <a:xfrm>
            <a:off x="4627587" y="3789759"/>
            <a:ext cx="1940793" cy="428253"/>
          </a:xfrm>
          <a:prstGeom prst="roundRect">
            <a:avLst>
              <a:gd name="adj" fmla="val 1183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752975" y="3915147"/>
            <a:ext cx="1690018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误触发</a:t>
            </a:r>
            <a:endParaRPr lang="zh-CN" sz="1100" dirty="0"/>
          </a:p>
        </p:txBody>
      </p:sp>
      <p:sp>
        <p:nvSpPr>
          <p:cNvPr id="31" name="Shape 29"/>
          <p:cNvSpPr/>
          <p:nvPr/>
        </p:nvSpPr>
        <p:spPr>
          <a:xfrm>
            <a:off x="6679629" y="3789759"/>
            <a:ext cx="1940793" cy="428253"/>
          </a:xfrm>
          <a:prstGeom prst="roundRect">
            <a:avLst>
              <a:gd name="adj" fmla="val 1183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6805017" y="3915147"/>
            <a:ext cx="1690018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老人不会操作</a:t>
            </a:r>
            <a:endParaRPr lang="zh-CN" sz="1100" dirty="0"/>
          </a:p>
        </p:txBody>
      </p:sp>
      <p:sp>
        <p:nvSpPr>
          <p:cNvPr id="33" name="Shape 31"/>
          <p:cNvSpPr/>
          <p:nvPr/>
        </p:nvSpPr>
        <p:spPr>
          <a:xfrm>
            <a:off x="523577" y="4329261"/>
            <a:ext cx="3992761" cy="428253"/>
          </a:xfrm>
          <a:prstGeom prst="roundRect">
            <a:avLst>
              <a:gd name="adj" fmla="val 1183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48965" y="4454649"/>
            <a:ext cx="3741986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点位不可施工</a:t>
            </a:r>
            <a:endParaRPr lang="zh-CN" sz="1100" dirty="0"/>
          </a:p>
        </p:txBody>
      </p:sp>
      <p:sp>
        <p:nvSpPr>
          <p:cNvPr id="35" name="Shape 33"/>
          <p:cNvSpPr/>
          <p:nvPr/>
        </p:nvSpPr>
        <p:spPr>
          <a:xfrm>
            <a:off x="4627587" y="4329261"/>
            <a:ext cx="3992835" cy="428253"/>
          </a:xfrm>
          <a:prstGeom prst="roundRect">
            <a:avLst>
              <a:gd name="adj" fmla="val 11836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752975" y="4454649"/>
            <a:ext cx="3742060" cy="1774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1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信号覆盖弱</a:t>
            </a:r>
            <a:endParaRPr lang="zh-CN" sz="11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50503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工程验证报告应该怎么写？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429295" y="1031751"/>
            <a:ext cx="4077295" cy="3661246"/>
          </a:xfrm>
          <a:prstGeom prst="roundRect">
            <a:avLst>
              <a:gd name="adj" fmla="val 2574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60189" y="1162645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《工程验证报告》目录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560189" y="1486049"/>
            <a:ext cx="3815507" cy="2505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1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验证目标与测试环境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2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测试设备清单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3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安装照片记录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4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配网与设备在线记录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5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联动规则逐条测试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6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断网测试结果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7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适老化体验反馈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8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安全检查表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9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问题清单与整改记录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Font typeface="+mj-lt"/>
              <a:buAutoNum type="arabicPeriod" startAt="10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复测结论与最终评价</a:t>
            </a:r>
            <a:endParaRPr lang="zh-CN" sz="1000" dirty="0"/>
          </a:p>
        </p:txBody>
      </p:sp>
      <p:sp>
        <p:nvSpPr>
          <p:cNvPr id="6" name="Text 4"/>
          <p:cNvSpPr/>
          <p:nvPr/>
        </p:nvSpPr>
        <p:spPr>
          <a:xfrm>
            <a:off x="4736455" y="1162645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报告质量标准</a:t>
            </a:r>
            <a:endParaRPr lang="zh-CN" sz="12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785568" y="1508968"/>
            <a:ext cx="196304" cy="19630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161880" y="1502420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有照片——安装过程可追溯</a:t>
            </a:r>
            <a:endParaRPr lang="zh-CN" sz="10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85568" y="2169988"/>
            <a:ext cx="196304" cy="196304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161880" y="2163440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有数据——测试结果客观记录</a:t>
            </a:r>
            <a:endParaRPr lang="zh-CN" sz="10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785568" y="2831009"/>
            <a:ext cx="196304" cy="196304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5161880" y="2824460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有失败记录——问题不遮掩</a:t>
            </a:r>
            <a:endParaRPr lang="zh-CN" sz="10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785568" y="3492029"/>
            <a:ext cx="196304" cy="196304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61880" y="3485480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有整改证据——改了什么、怎么改</a:t>
            </a:r>
            <a:endParaRPr lang="zh-CN" sz="10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785568" y="4153049"/>
            <a:ext cx="196304" cy="196304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5161880" y="4146500"/>
            <a:ext cx="346330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有复测结论——闭环验证</a:t>
            </a:r>
            <a:endParaRPr lang="zh-CN" sz="10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96135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阶段五：汇报不是讲产品，而是讲完整工程逻辑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608088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评审者需要看清：为什么这样设计、如何落地实施、是否真正适合老人、工程风险如何控制、后续服务如何衔接。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968749"/>
            <a:ext cx="8096845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5" name="Shape 3"/>
          <p:cNvSpPr/>
          <p:nvPr/>
        </p:nvSpPr>
        <p:spPr>
          <a:xfrm>
            <a:off x="1811313" y="2576066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6" name="Shape 4"/>
          <p:cNvSpPr/>
          <p:nvPr/>
        </p:nvSpPr>
        <p:spPr>
          <a:xfrm>
            <a:off x="1671191" y="282148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726071" y="2853258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54472" y="1964754"/>
            <a:ext cx="232804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背景与画像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654472" y="2235771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项目背景、用户画像、家庭风险地图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3188047" y="2968749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1" name="Shape 9"/>
          <p:cNvSpPr/>
          <p:nvPr/>
        </p:nvSpPr>
        <p:spPr>
          <a:xfrm>
            <a:off x="3047926" y="282148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102806" y="2853258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2031206" y="3492326"/>
            <a:ext cx="232804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需求与方案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2031206" y="3763342"/>
            <a:ext cx="2328044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需求分析、产品生态矩阵、产品组合方案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4564782" y="2576066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6" name="Shape 14"/>
          <p:cNvSpPr/>
          <p:nvPr/>
        </p:nvSpPr>
        <p:spPr>
          <a:xfrm>
            <a:off x="4424660" y="282148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79541" y="2853258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3407941" y="1964754"/>
            <a:ext cx="232804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技术方案</a:t>
            </a:r>
            <a:endParaRPr lang="zh-CN" sz="1200" dirty="0"/>
          </a:p>
        </p:txBody>
      </p:sp>
      <p:sp>
        <p:nvSpPr>
          <p:cNvPr id="19" name="Text 17"/>
          <p:cNvSpPr/>
          <p:nvPr/>
        </p:nvSpPr>
        <p:spPr>
          <a:xfrm>
            <a:off x="3407941" y="2235771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系统集成架构、安装点位、联动规则</a:t>
            </a:r>
            <a:endParaRPr lang="zh-CN" sz="1000" dirty="0"/>
          </a:p>
        </p:txBody>
      </p:sp>
      <p:sp>
        <p:nvSpPr>
          <p:cNvPr id="20" name="Shape 18"/>
          <p:cNvSpPr/>
          <p:nvPr/>
        </p:nvSpPr>
        <p:spPr>
          <a:xfrm>
            <a:off x="5941516" y="2968749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1" name="Shape 19"/>
          <p:cNvSpPr/>
          <p:nvPr/>
        </p:nvSpPr>
        <p:spPr>
          <a:xfrm>
            <a:off x="5801395" y="282148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856275" y="2853258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4784675" y="3492326"/>
            <a:ext cx="2328044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成本与验证</a:t>
            </a:r>
            <a:endParaRPr lang="zh-CN" sz="1200" dirty="0"/>
          </a:p>
        </p:txBody>
      </p:sp>
      <p:sp>
        <p:nvSpPr>
          <p:cNvPr id="24" name="Text 22"/>
          <p:cNvSpPr/>
          <p:nvPr/>
        </p:nvSpPr>
        <p:spPr>
          <a:xfrm>
            <a:off x="4784675" y="3763342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成本运维、工程验证结果、问题整改</a:t>
            </a:r>
            <a:endParaRPr lang="zh-CN" sz="1000" dirty="0"/>
          </a:p>
        </p:txBody>
      </p:sp>
      <p:sp>
        <p:nvSpPr>
          <p:cNvPr id="25" name="Shape 23"/>
          <p:cNvSpPr/>
          <p:nvPr/>
        </p:nvSpPr>
        <p:spPr>
          <a:xfrm>
            <a:off x="7318325" y="2576066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6" name="Shape 24"/>
          <p:cNvSpPr/>
          <p:nvPr/>
        </p:nvSpPr>
        <p:spPr>
          <a:xfrm>
            <a:off x="7178204" y="282148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233084" y="2853258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6161410" y="1964754"/>
            <a:ext cx="232811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反思与展望</a:t>
            </a:r>
            <a:endParaRPr lang="zh-CN" sz="1200" dirty="0"/>
          </a:p>
        </p:txBody>
      </p:sp>
      <p:sp>
        <p:nvSpPr>
          <p:cNvPr id="29" name="Text 27"/>
          <p:cNvSpPr/>
          <p:nvPr/>
        </p:nvSpPr>
        <p:spPr>
          <a:xfrm>
            <a:off x="6161410" y="2235771"/>
            <a:ext cx="232811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项目反思、后续优化建议</a:t>
            </a:r>
            <a:endParaRPr lang="zh-CN" sz="10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71221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成果展示材料需要工程化表达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424360"/>
            <a:ext cx="388873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汇报材料清单</a:t>
            </a:r>
            <a:endParaRPr lang="zh-CN" sz="1200" dirty="0"/>
          </a:p>
        </p:txBody>
      </p:sp>
      <p:sp>
        <p:nvSpPr>
          <p:cNvPr id="4" name="Text 2"/>
          <p:cNvSpPr/>
          <p:nvPr/>
        </p:nvSpPr>
        <p:spPr>
          <a:xfrm>
            <a:off x="523577" y="1747763"/>
            <a:ext cx="3888730" cy="2505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PPT汇报文稿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方案展板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产品生态矩阵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系统架构图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安装点位图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产品选型表 + BOM表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联动规则表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工程验证报告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演示视频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方案说明书</a:t>
            </a:r>
            <a:endParaRPr lang="zh-CN" sz="1000" dirty="0"/>
          </a:p>
        </p:txBody>
      </p:sp>
      <p:sp>
        <p:nvSpPr>
          <p:cNvPr id="5" name="Shape 3"/>
          <p:cNvSpPr/>
          <p:nvPr/>
        </p:nvSpPr>
        <p:spPr>
          <a:xfrm>
            <a:off x="4642172" y="1293465"/>
            <a:ext cx="4077295" cy="3137743"/>
          </a:xfrm>
          <a:prstGeom prst="roundRect">
            <a:avLst>
              <a:gd name="adj" fmla="val 3004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6" name="Text 4"/>
          <p:cNvSpPr/>
          <p:nvPr/>
        </p:nvSpPr>
        <p:spPr>
          <a:xfrm>
            <a:off x="4773067" y="1424360"/>
            <a:ext cx="38155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视觉表达要求</a:t>
            </a:r>
            <a:endParaRPr lang="zh-CN" sz="1200" dirty="0"/>
          </a:p>
        </p:txBody>
      </p:sp>
      <p:sp>
        <p:nvSpPr>
          <p:cNvPr id="7" name="Shape 5"/>
          <p:cNvSpPr/>
          <p:nvPr/>
        </p:nvSpPr>
        <p:spPr>
          <a:xfrm>
            <a:off x="4773067" y="176413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198492" y="1809080"/>
            <a:ext cx="339008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少文字，多图表</a:t>
            </a:r>
            <a:endParaRPr lang="zh-CN" sz="1200" dirty="0"/>
          </a:p>
        </p:txBody>
      </p:sp>
      <p:sp>
        <p:nvSpPr>
          <p:cNvPr id="9" name="Shape 7"/>
          <p:cNvSpPr/>
          <p:nvPr/>
        </p:nvSpPr>
        <p:spPr>
          <a:xfrm>
            <a:off x="4773067" y="232045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5198492" y="2365400"/>
            <a:ext cx="339008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现场照片要有标注说明</a:t>
            </a:r>
            <a:endParaRPr lang="zh-CN" sz="1200" dirty="0"/>
          </a:p>
        </p:txBody>
      </p:sp>
      <p:sp>
        <p:nvSpPr>
          <p:cNvPr id="11" name="Shape 9"/>
          <p:cNvSpPr/>
          <p:nvPr/>
        </p:nvSpPr>
        <p:spPr>
          <a:xfrm>
            <a:off x="4773067" y="2876773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198492" y="2921719"/>
            <a:ext cx="339008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关键数据用图表呈现</a:t>
            </a:r>
            <a:endParaRPr lang="zh-CN" sz="1200" dirty="0"/>
          </a:p>
        </p:txBody>
      </p:sp>
      <p:sp>
        <p:nvSpPr>
          <p:cNvPr id="13" name="Shape 11"/>
          <p:cNvSpPr/>
          <p:nvPr/>
        </p:nvSpPr>
        <p:spPr>
          <a:xfrm>
            <a:off x="4773067" y="3433093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198492" y="3478039"/>
            <a:ext cx="339008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方案前后对比清晰</a:t>
            </a:r>
            <a:endParaRPr lang="zh-CN" sz="1200" dirty="0"/>
          </a:p>
        </p:txBody>
      </p:sp>
      <p:sp>
        <p:nvSpPr>
          <p:cNvPr id="15" name="Shape 13"/>
          <p:cNvSpPr/>
          <p:nvPr/>
        </p:nvSpPr>
        <p:spPr>
          <a:xfrm>
            <a:off x="4773067" y="3989412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198492" y="4034358"/>
            <a:ext cx="3390081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工程文件能被评审者看懂</a:t>
            </a:r>
            <a:endParaRPr lang="zh-CN" sz="12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46754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现场答辩要准备五类问题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114276"/>
            <a:ext cx="2611636" cy="1484709"/>
          </a:xfrm>
          <a:prstGeom prst="roundRect">
            <a:avLst>
              <a:gd name="adj" fmla="val 37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9234" y="1249933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7209" y="1357908"/>
            <a:ext cx="176659" cy="176659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59234" y="1773510"/>
            <a:ext cx="2340322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技术类</a:t>
            </a:r>
            <a:endParaRPr lang="zh-CN" sz="1200" dirty="0"/>
          </a:p>
        </p:txBody>
      </p:sp>
      <p:sp>
        <p:nvSpPr>
          <p:cNvPr id="7" name="Text 4"/>
          <p:cNvSpPr/>
          <p:nvPr/>
        </p:nvSpPr>
        <p:spPr>
          <a:xfrm>
            <a:off x="659234" y="2044526"/>
            <a:ext cx="2340322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为什么选择这种通信方式？系统断网后如何保障？</a:t>
            </a:r>
            <a:endParaRPr lang="zh-CN" sz="1000" dirty="0"/>
          </a:p>
        </p:txBody>
      </p:sp>
      <p:sp>
        <p:nvSpPr>
          <p:cNvPr id="8" name="Shape 5"/>
          <p:cNvSpPr/>
          <p:nvPr/>
        </p:nvSpPr>
        <p:spPr>
          <a:xfrm>
            <a:off x="3266108" y="1114276"/>
            <a:ext cx="2611710" cy="1484709"/>
          </a:xfrm>
          <a:prstGeom prst="roundRect">
            <a:avLst>
              <a:gd name="adj" fmla="val 37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3401764" y="1249933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509739" y="1357908"/>
            <a:ext cx="176659" cy="176659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3401764" y="1773510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用户类</a:t>
            </a:r>
            <a:endParaRPr lang="zh-CN" sz="1200" dirty="0"/>
          </a:p>
        </p:txBody>
      </p:sp>
      <p:sp>
        <p:nvSpPr>
          <p:cNvPr id="12" name="Text 8"/>
          <p:cNvSpPr/>
          <p:nvPr/>
        </p:nvSpPr>
        <p:spPr>
          <a:xfrm>
            <a:off x="3401764" y="2044526"/>
            <a:ext cx="23403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老人不会使用怎么办？家属如何参与管理？</a:t>
            </a:r>
            <a:endParaRPr lang="zh-CN" sz="1000" dirty="0"/>
          </a:p>
        </p:txBody>
      </p:sp>
      <p:sp>
        <p:nvSpPr>
          <p:cNvPr id="13" name="Shape 9"/>
          <p:cNvSpPr/>
          <p:nvPr/>
        </p:nvSpPr>
        <p:spPr>
          <a:xfrm>
            <a:off x="6008712" y="1114276"/>
            <a:ext cx="2611710" cy="1484709"/>
          </a:xfrm>
          <a:prstGeom prst="roundRect">
            <a:avLst>
              <a:gd name="adj" fmla="val 3703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4" name="Shape 10"/>
          <p:cNvSpPr/>
          <p:nvPr/>
        </p:nvSpPr>
        <p:spPr>
          <a:xfrm>
            <a:off x="6144369" y="1249933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252344" y="1357908"/>
            <a:ext cx="176659" cy="176659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6144369" y="1773510"/>
            <a:ext cx="234039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成本类</a:t>
            </a:r>
            <a:endParaRPr lang="zh-CN" sz="1200" dirty="0"/>
          </a:p>
        </p:txBody>
      </p:sp>
      <p:sp>
        <p:nvSpPr>
          <p:cNvPr id="17" name="Text 12"/>
          <p:cNvSpPr/>
          <p:nvPr/>
        </p:nvSpPr>
        <p:spPr>
          <a:xfrm>
            <a:off x="6144369" y="2044526"/>
            <a:ext cx="2340397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方案能否进一步降低成本？后续运维费用如何控制？</a:t>
            </a:r>
            <a:endParaRPr lang="zh-CN" sz="1000" dirty="0"/>
          </a:p>
        </p:txBody>
      </p:sp>
      <p:sp>
        <p:nvSpPr>
          <p:cNvPr id="18" name="Shape 13"/>
          <p:cNvSpPr/>
          <p:nvPr/>
        </p:nvSpPr>
        <p:spPr>
          <a:xfrm>
            <a:off x="523577" y="2729880"/>
            <a:ext cx="3982938" cy="1275308"/>
          </a:xfrm>
          <a:prstGeom prst="roundRect">
            <a:avLst>
              <a:gd name="adj" fmla="val 431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9" name="Shape 14"/>
          <p:cNvSpPr/>
          <p:nvPr/>
        </p:nvSpPr>
        <p:spPr>
          <a:xfrm>
            <a:off x="659234" y="2865537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67209" y="2973512"/>
            <a:ext cx="176659" cy="176659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659234" y="3389114"/>
            <a:ext cx="371162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安全类</a:t>
            </a:r>
            <a:endParaRPr lang="zh-CN" sz="1200" dirty="0"/>
          </a:p>
        </p:txBody>
      </p:sp>
      <p:sp>
        <p:nvSpPr>
          <p:cNvPr id="22" name="Text 16"/>
          <p:cNvSpPr/>
          <p:nvPr/>
        </p:nvSpPr>
        <p:spPr>
          <a:xfrm>
            <a:off x="659234" y="3660130"/>
            <a:ext cx="371162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停电、断网、误触发时分别怎么处理？</a:t>
            </a:r>
            <a:endParaRPr lang="zh-CN" sz="1000" dirty="0"/>
          </a:p>
        </p:txBody>
      </p:sp>
      <p:sp>
        <p:nvSpPr>
          <p:cNvPr id="23" name="Shape 17"/>
          <p:cNvSpPr/>
          <p:nvPr/>
        </p:nvSpPr>
        <p:spPr>
          <a:xfrm>
            <a:off x="4637410" y="2729880"/>
            <a:ext cx="3983013" cy="1275308"/>
          </a:xfrm>
          <a:prstGeom prst="roundRect">
            <a:avLst>
              <a:gd name="adj" fmla="val 431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4" name="Shape 18"/>
          <p:cNvSpPr/>
          <p:nvPr/>
        </p:nvSpPr>
        <p:spPr>
          <a:xfrm>
            <a:off x="4773067" y="2865537"/>
            <a:ext cx="392683" cy="392683"/>
          </a:xfrm>
          <a:prstGeom prst="ellipse">
            <a:avLst/>
          </a:prstGeom>
          <a:solidFill>
            <a:srgbClr val="E851B2"/>
          </a:solidFill>
          <a:ln/>
        </p:spPr>
      </p:sp>
      <p:pic>
        <p:nvPicPr>
          <p:cNvPr id="25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881042" y="2973512"/>
            <a:ext cx="176659" cy="176659"/>
          </a:xfrm>
          <a:prstGeom prst="rect">
            <a:avLst/>
          </a:prstGeom>
        </p:spPr>
      </p:pic>
      <p:sp>
        <p:nvSpPr>
          <p:cNvPr id="26" name="Text 19"/>
          <p:cNvSpPr/>
          <p:nvPr/>
        </p:nvSpPr>
        <p:spPr>
          <a:xfrm>
            <a:off x="4773067" y="3389114"/>
            <a:ext cx="371169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伦理类</a:t>
            </a:r>
            <a:endParaRPr lang="zh-CN" sz="1200" dirty="0"/>
          </a:p>
        </p:txBody>
      </p:sp>
      <p:sp>
        <p:nvSpPr>
          <p:cNvPr id="27" name="Text 20"/>
          <p:cNvSpPr/>
          <p:nvPr/>
        </p:nvSpPr>
        <p:spPr>
          <a:xfrm>
            <a:off x="4773067" y="3660130"/>
            <a:ext cx="3711699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监测数据会不会侵犯老人隐私？如何获得知情同意？</a:t>
            </a:r>
            <a:endParaRPr lang="zh-CN" sz="1000" dirty="0"/>
          </a:p>
        </p:txBody>
      </p:sp>
      <p:sp>
        <p:nvSpPr>
          <p:cNvPr id="28" name="Shape 21"/>
          <p:cNvSpPr/>
          <p:nvPr/>
        </p:nvSpPr>
        <p:spPr>
          <a:xfrm>
            <a:off x="523577" y="4152454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29" name="Image 5" descr="preencode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4472" y="4339530"/>
            <a:ext cx="163637" cy="130894"/>
          </a:xfrm>
          <a:prstGeom prst="rect">
            <a:avLst/>
          </a:prstGeom>
        </p:spPr>
      </p:pic>
      <p:sp>
        <p:nvSpPr>
          <p:cNvPr id="30" name="Text 22"/>
          <p:cNvSpPr/>
          <p:nvPr/>
        </p:nvSpPr>
        <p:spPr>
          <a:xfrm>
            <a:off x="949003" y="4316016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回答原则：先回应问题→说明依据→展示备选方案→承认边界→说明整改计划</a:t>
            </a:r>
            <a:endParaRPr lang="zh-CN" sz="1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30663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协同指导机制：课程、企业与社区各看什么？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953369"/>
            <a:ext cx="2611636" cy="1526753"/>
          </a:xfrm>
          <a:prstGeom prst="roundRect">
            <a:avLst>
              <a:gd name="adj" fmla="val 3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9234" y="2089026"/>
            <a:ext cx="234032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📚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课程指导者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659234" y="2369567"/>
            <a:ext cx="2340322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方法是否规范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理论是否正确应用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过程是否完整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工作页是否真实可信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3266108" y="1953369"/>
            <a:ext cx="2611710" cy="1526753"/>
          </a:xfrm>
          <a:prstGeom prst="roundRect">
            <a:avLst>
              <a:gd name="adj" fmla="val 3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01764" y="2089026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🏭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企业导师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3401764" y="2369567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产品选型是否合理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成本控制是否可行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施工方案是否规范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售后维护是否考虑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6008712" y="1953369"/>
            <a:ext cx="2611710" cy="1526753"/>
          </a:xfrm>
          <a:prstGeom prst="roundRect">
            <a:avLst>
              <a:gd name="adj" fmla="val 3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44369" y="2089026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🏠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机构导师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6144369" y="2369567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老人是否真能用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是否符合生活习惯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社区是否能响应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服务是否可持续</a:t>
            </a:r>
            <a:endParaRPr lang="zh-CN" sz="1000" dirty="0"/>
          </a:p>
        </p:txBody>
      </p:sp>
      <p:sp>
        <p:nvSpPr>
          <p:cNvPr id="12" name="Text 10"/>
          <p:cNvSpPr/>
          <p:nvPr/>
        </p:nvSpPr>
        <p:spPr>
          <a:xfrm>
            <a:off x="523577" y="3627388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三方协同方式：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阶段指导 → 线上答疑 → 方案会审 → 测试反馈 → 终审评议</a:t>
            </a:r>
            <a:endParaRPr lang="zh-CN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01638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阶段一：入户调研前先准备工具包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48371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充分的工具准备是调研质量的基础保障。明确"看什么、问什么、测什么、记录什么"，是入户前必须完成的准备动作。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2205038"/>
            <a:ext cx="327273" cy="32727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523577" y="269594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评估文件</a:t>
            </a:r>
            <a:endParaRPr lang="zh-CN" sz="1200" dirty="0"/>
          </a:p>
        </p:txBody>
      </p:sp>
      <p:sp>
        <p:nvSpPr>
          <p:cNvPr id="6" name="Text 3"/>
          <p:cNvSpPr/>
          <p:nvPr/>
        </p:nvSpPr>
        <p:spPr>
          <a:xfrm>
            <a:off x="523577" y="2966963"/>
            <a:ext cx="2589833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老年人能力评估表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居家环境适老化评估表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用户需求访谈提纲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知情同意说明</a:t>
            </a:r>
            <a:endParaRPr lang="zh-CN" sz="10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77046" y="2205038"/>
            <a:ext cx="327273" cy="32727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277046" y="2695947"/>
            <a:ext cx="258983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测量工具</a:t>
            </a:r>
            <a:endParaRPr lang="zh-CN" sz="1200" dirty="0"/>
          </a:p>
        </p:txBody>
      </p:sp>
      <p:sp>
        <p:nvSpPr>
          <p:cNvPr id="9" name="Text 5"/>
          <p:cNvSpPr/>
          <p:nvPr/>
        </p:nvSpPr>
        <p:spPr>
          <a:xfrm>
            <a:off x="3277046" y="2966963"/>
            <a:ext cx="2589833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激光测距仪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照度计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卷尺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倾角测量工具</a:t>
            </a:r>
            <a:endParaRPr lang="zh-CN" sz="10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030516" y="2205038"/>
            <a:ext cx="327273" cy="32727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30516" y="2695947"/>
            <a:ext cx="2589907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记录设备</a:t>
            </a:r>
            <a:endParaRPr lang="zh-CN" sz="1200" dirty="0"/>
          </a:p>
        </p:txBody>
      </p:sp>
      <p:sp>
        <p:nvSpPr>
          <p:cNvPr id="12" name="Text 7"/>
          <p:cNvSpPr/>
          <p:nvPr/>
        </p:nvSpPr>
        <p:spPr>
          <a:xfrm>
            <a:off x="6030516" y="2966963"/>
            <a:ext cx="2589907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拍照和录音设备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户型草图模板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现场记录本</a:t>
            </a:r>
            <a:endParaRPr lang="zh-CN" sz="10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1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活页工作页是过程证据，不是最后补作业</a:t>
            </a:r>
            <a:endParaRPr lang="zh-CN" sz="2150" dirty="0"/>
          </a:p>
        </p:txBody>
      </p:sp>
      <p:sp>
        <p:nvSpPr>
          <p:cNvPr id="3" name="Shape 1"/>
          <p:cNvSpPr/>
          <p:nvPr/>
        </p:nvSpPr>
        <p:spPr>
          <a:xfrm>
            <a:off x="439638" y="858589"/>
            <a:ext cx="4074096" cy="3925937"/>
          </a:xfrm>
          <a:prstGeom prst="roundRect">
            <a:avLst>
              <a:gd name="adj" fmla="val 2138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556171" y="962397"/>
            <a:ext cx="3841031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五阶段工作页记录内容</a:t>
            </a:r>
            <a:endParaRPr lang="zh-CN" sz="1050" dirty="0"/>
          </a:p>
        </p:txBody>
      </p:sp>
      <p:sp>
        <p:nvSpPr>
          <p:cNvPr id="5" name="Shape 3"/>
          <p:cNvSpPr/>
          <p:nvPr/>
        </p:nvSpPr>
        <p:spPr>
          <a:xfrm>
            <a:off x="2469505" y="1250528"/>
            <a:ext cx="14288" cy="341724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6" name="Shape 4"/>
          <p:cNvSpPr/>
          <p:nvPr/>
        </p:nvSpPr>
        <p:spPr>
          <a:xfrm>
            <a:off x="2257797" y="1374502"/>
            <a:ext cx="233139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7" name="Shape 5"/>
          <p:cNvSpPr/>
          <p:nvPr/>
        </p:nvSpPr>
        <p:spPr>
          <a:xfrm>
            <a:off x="2432931" y="1337928"/>
            <a:ext cx="87437" cy="87437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8" name="Text 6"/>
          <p:cNvSpPr/>
          <p:nvPr/>
        </p:nvSpPr>
        <p:spPr>
          <a:xfrm>
            <a:off x="556171" y="1290563"/>
            <a:ext cx="145412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阶段一</a:t>
            </a:r>
            <a:endParaRPr lang="zh-CN" sz="1050" dirty="0"/>
          </a:p>
        </p:txBody>
      </p:sp>
      <p:sp>
        <p:nvSpPr>
          <p:cNvPr id="9" name="Text 7"/>
          <p:cNvSpPr/>
          <p:nvPr/>
        </p:nvSpPr>
        <p:spPr>
          <a:xfrm>
            <a:off x="556171" y="1565746"/>
            <a:ext cx="1454125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调研过程、用户画像、风险地图</a:t>
            </a:r>
            <a:endParaRPr lang="zh-CN" sz="900" dirty="0"/>
          </a:p>
        </p:txBody>
      </p:sp>
      <p:sp>
        <p:nvSpPr>
          <p:cNvPr id="10" name="Shape 8"/>
          <p:cNvSpPr/>
          <p:nvPr/>
        </p:nvSpPr>
        <p:spPr>
          <a:xfrm>
            <a:off x="2462361" y="2048470"/>
            <a:ext cx="233139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1" name="Shape 9"/>
          <p:cNvSpPr/>
          <p:nvPr/>
        </p:nvSpPr>
        <p:spPr>
          <a:xfrm>
            <a:off x="2432931" y="2011896"/>
            <a:ext cx="87437" cy="87437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2" name="Text 10"/>
          <p:cNvSpPr/>
          <p:nvPr/>
        </p:nvSpPr>
        <p:spPr>
          <a:xfrm>
            <a:off x="2943002" y="1964531"/>
            <a:ext cx="1454200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阶段二</a:t>
            </a:r>
            <a:endParaRPr lang="zh-CN" sz="1050" dirty="0"/>
          </a:p>
        </p:txBody>
      </p:sp>
      <p:sp>
        <p:nvSpPr>
          <p:cNvPr id="13" name="Text 11"/>
          <p:cNvSpPr/>
          <p:nvPr/>
        </p:nvSpPr>
        <p:spPr>
          <a:xfrm>
            <a:off x="2943002" y="2239714"/>
            <a:ext cx="1454200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方案推演、产品映射、评审记录</a:t>
            </a:r>
            <a:endParaRPr lang="zh-CN" sz="900" dirty="0"/>
          </a:p>
        </p:txBody>
      </p:sp>
      <p:sp>
        <p:nvSpPr>
          <p:cNvPr id="14" name="Shape 12"/>
          <p:cNvSpPr/>
          <p:nvPr/>
        </p:nvSpPr>
        <p:spPr>
          <a:xfrm>
            <a:off x="2257797" y="2638648"/>
            <a:ext cx="233139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5" name="Shape 13"/>
          <p:cNvSpPr/>
          <p:nvPr/>
        </p:nvSpPr>
        <p:spPr>
          <a:xfrm>
            <a:off x="2432931" y="2602074"/>
            <a:ext cx="87437" cy="87437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16" name="Text 14"/>
          <p:cNvSpPr/>
          <p:nvPr/>
        </p:nvSpPr>
        <p:spPr>
          <a:xfrm>
            <a:off x="556171" y="2554709"/>
            <a:ext cx="145412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阶段三</a:t>
            </a:r>
            <a:endParaRPr lang="zh-CN" sz="1050" dirty="0"/>
          </a:p>
        </p:txBody>
      </p:sp>
      <p:sp>
        <p:nvSpPr>
          <p:cNvPr id="17" name="Text 15"/>
          <p:cNvSpPr/>
          <p:nvPr/>
        </p:nvSpPr>
        <p:spPr>
          <a:xfrm>
            <a:off x="556171" y="2829892"/>
            <a:ext cx="1454125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产品选型、联动规则、BOM表</a:t>
            </a:r>
            <a:endParaRPr lang="zh-CN" sz="900" dirty="0"/>
          </a:p>
        </p:txBody>
      </p:sp>
      <p:sp>
        <p:nvSpPr>
          <p:cNvPr id="18" name="Shape 16"/>
          <p:cNvSpPr/>
          <p:nvPr/>
        </p:nvSpPr>
        <p:spPr>
          <a:xfrm>
            <a:off x="2462361" y="3228826"/>
            <a:ext cx="233139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9" name="Shape 17"/>
          <p:cNvSpPr/>
          <p:nvPr/>
        </p:nvSpPr>
        <p:spPr>
          <a:xfrm>
            <a:off x="2432931" y="3192252"/>
            <a:ext cx="87437" cy="87437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0" name="Text 18"/>
          <p:cNvSpPr/>
          <p:nvPr/>
        </p:nvSpPr>
        <p:spPr>
          <a:xfrm>
            <a:off x="2943002" y="3144887"/>
            <a:ext cx="1454200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阶段四</a:t>
            </a:r>
            <a:endParaRPr lang="zh-CN" sz="1050" dirty="0"/>
          </a:p>
        </p:txBody>
      </p:sp>
      <p:sp>
        <p:nvSpPr>
          <p:cNvPr id="21" name="Text 19"/>
          <p:cNvSpPr/>
          <p:nvPr/>
        </p:nvSpPr>
        <p:spPr>
          <a:xfrm>
            <a:off x="2943002" y="3420070"/>
            <a:ext cx="1454200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安装测试、问题清单、整改记录</a:t>
            </a:r>
            <a:endParaRPr lang="zh-CN" sz="900" dirty="0"/>
          </a:p>
        </p:txBody>
      </p:sp>
      <p:sp>
        <p:nvSpPr>
          <p:cNvPr id="22" name="Shape 20"/>
          <p:cNvSpPr/>
          <p:nvPr/>
        </p:nvSpPr>
        <p:spPr>
          <a:xfrm>
            <a:off x="2257797" y="3819004"/>
            <a:ext cx="233139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3" name="Shape 21"/>
          <p:cNvSpPr/>
          <p:nvPr/>
        </p:nvSpPr>
        <p:spPr>
          <a:xfrm>
            <a:off x="2432931" y="3782430"/>
            <a:ext cx="87437" cy="87437"/>
          </a:xfrm>
          <a:prstGeom prst="ellipse">
            <a:avLst/>
          </a:prstGeom>
          <a:solidFill>
            <a:srgbClr val="E851B2"/>
          </a:solidFill>
          <a:ln/>
        </p:spPr>
      </p:sp>
      <p:sp>
        <p:nvSpPr>
          <p:cNvPr id="24" name="Text 22"/>
          <p:cNvSpPr/>
          <p:nvPr/>
        </p:nvSpPr>
        <p:spPr>
          <a:xfrm>
            <a:off x="556171" y="3735065"/>
            <a:ext cx="1454125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阶段五</a:t>
            </a:r>
            <a:endParaRPr lang="zh-CN" sz="1050" dirty="0"/>
          </a:p>
        </p:txBody>
      </p:sp>
      <p:sp>
        <p:nvSpPr>
          <p:cNvPr id="25" name="Text 23"/>
          <p:cNvSpPr/>
          <p:nvPr/>
        </p:nvSpPr>
        <p:spPr>
          <a:xfrm>
            <a:off x="556171" y="4010248"/>
            <a:ext cx="1454125" cy="35272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26000"/>
              </a:lnSpc>
              <a:buNone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导师反馈、个人反思、汇报记录</a:t>
            </a:r>
            <a:endParaRPr lang="zh-CN" sz="900" dirty="0"/>
          </a:p>
        </p:txBody>
      </p:sp>
      <p:sp>
        <p:nvSpPr>
          <p:cNvPr id="26" name="Text 24"/>
          <p:cNvSpPr/>
          <p:nvPr/>
        </p:nvSpPr>
        <p:spPr>
          <a:xfrm>
            <a:off x="4718968" y="962397"/>
            <a:ext cx="3906217" cy="1713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05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使用规范</a:t>
            </a:r>
            <a:endParaRPr lang="zh-CN" sz="1050" dirty="0"/>
          </a:p>
        </p:txBody>
      </p:sp>
      <p:sp>
        <p:nvSpPr>
          <p:cNvPr id="27" name="Text 25"/>
          <p:cNvSpPr/>
          <p:nvPr/>
        </p:nvSpPr>
        <p:spPr>
          <a:xfrm>
            <a:off x="4718968" y="1237580"/>
            <a:ext cx="3906217" cy="102706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每阶段</a:t>
            </a:r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及时填写</a:t>
            </a:r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，不得事后补填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保留</a:t>
            </a:r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修改痕迹</a:t>
            </a:r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，体现思维过程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记录</a:t>
            </a:r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决策原因</a:t>
            </a:r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，而非仅记录结论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提交扫描件或电子版存档</a:t>
            </a:r>
            <a:endParaRPr lang="zh-CN" sz="900" dirty="0"/>
          </a:p>
          <a:p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作为</a:t>
            </a:r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人才交付评价</a:t>
            </a:r>
            <a:pPr algn="l" marL="182880" indent="-182880">
              <a:lnSpc>
                <a:spcPct val="126000"/>
              </a:lnSpc>
              <a:buSzPct val="100000"/>
              <a:buChar char="•"/>
            </a:pPr>
            <a:r>
              <a:rPr lang="zh-CN" altLang="en-US" sz="9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的重要依据</a:t>
            </a:r>
            <a:endParaRPr lang="zh-CN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556915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避坑指南：居家养老产品生态最容易错在哪里？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1203647"/>
            <a:ext cx="3982938" cy="1290638"/>
          </a:xfrm>
          <a:prstGeom prst="roundRect">
            <a:avLst>
              <a:gd name="adj" fmla="val 4260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68759" y="1348829"/>
            <a:ext cx="369257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流程类错误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668759" y="1629370"/>
            <a:ext cx="3692575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跳过调研直接做方案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文档不留版本，无法追溯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团队分工混乱，职责不清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4637410" y="1203647"/>
            <a:ext cx="3983013" cy="1290638"/>
          </a:xfrm>
          <a:prstGeom prst="roundRect">
            <a:avLst>
              <a:gd name="adj" fmla="val 4260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782592" y="1348829"/>
            <a:ext cx="369264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产品类错误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82592" y="1629370"/>
            <a:ext cx="3692649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产品越多越好，堆砌功能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只看硬件不看服务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遥控器和App太复杂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523577" y="2625179"/>
            <a:ext cx="3982938" cy="1290638"/>
          </a:xfrm>
          <a:prstGeom prst="roundRect">
            <a:avLst>
              <a:gd name="adj" fmla="val 4260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68759" y="2770361"/>
            <a:ext cx="3692575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工程类错误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668759" y="3050902"/>
            <a:ext cx="3692575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忽视电源和网络条件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点位设计无法安装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没有断网兜底方案</a:t>
            </a:r>
            <a:endParaRPr lang="zh-CN" sz="1000" dirty="0"/>
          </a:p>
        </p:txBody>
      </p:sp>
      <p:sp>
        <p:nvSpPr>
          <p:cNvPr id="12" name="Shape 10"/>
          <p:cNvSpPr/>
          <p:nvPr/>
        </p:nvSpPr>
        <p:spPr>
          <a:xfrm>
            <a:off x="4637410" y="2625179"/>
            <a:ext cx="3983013" cy="1290638"/>
          </a:xfrm>
          <a:prstGeom prst="roundRect">
            <a:avLst>
              <a:gd name="adj" fmla="val 4260"/>
            </a:avLst>
          </a:prstGeom>
          <a:solidFill>
            <a:srgbClr val="FFFFFF">
              <a:alpha val="95000"/>
            </a:srgbClr>
          </a:solidFill>
          <a:ln w="14288">
            <a:solidFill>
              <a:srgbClr val="DFB8D1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782592" y="2770361"/>
            <a:ext cx="3692649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❌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安全类错误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4782592" y="3050902"/>
            <a:ext cx="3692649" cy="719733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卫生间呼叫不可达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摄像头未获知情同意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成本失控，方案不可落地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523577" y="4063082"/>
            <a:ext cx="8096845" cy="523429"/>
          </a:xfrm>
          <a:prstGeom prst="roundRect">
            <a:avLst>
              <a:gd name="adj" fmla="val 10504"/>
            </a:avLst>
          </a:prstGeom>
          <a:solidFill>
            <a:srgbClr val="F9D2EB"/>
          </a:solidFill>
          <a:ln/>
        </p:spPr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4472" y="4250159"/>
            <a:ext cx="163637" cy="130894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949003" y="4226644"/>
            <a:ext cx="799772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纠偏路径：先调研 → 再组合 → 再选型 → 再集成 → 再验证 → 最后交付</a:t>
            </a:r>
            <a:endParaRPr lang="zh-CN" sz="10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359941"/>
            <a:ext cx="809684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从五阶段SOP走向可交付的产品生态方案</a:t>
            </a:r>
            <a:endParaRPr lang="zh-CN" sz="1200" dirty="0"/>
          </a:p>
        </p:txBody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3577" y="617860"/>
            <a:ext cx="6553200" cy="3657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621729" y="4348981"/>
            <a:ext cx="8455893" cy="7858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居家养老产品生态不是把智能设备搬进家，而是让家庭重新具备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安全、照护和服务连接</a:t>
            </a:r>
            <a:pPr algn="l" indent="0" marL="0">
              <a:lnSpc>
                <a:spcPct val="100000"/>
              </a:lnSpc>
              <a:buNone/>
            </a:pPr>
            <a:r>
              <a:rPr lang="zh-CN" altLang="en-US" sz="5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的能力。</a:t>
            </a:r>
            <a:endParaRPr lang="zh-CN" sz="500" dirty="0"/>
          </a:p>
        </p:txBody>
      </p:sp>
      <p:sp>
        <p:nvSpPr>
          <p:cNvPr id="5" name="Shape 2"/>
          <p:cNvSpPr/>
          <p:nvPr/>
        </p:nvSpPr>
        <p:spPr>
          <a:xfrm>
            <a:off x="523577" y="4312221"/>
            <a:ext cx="9525" cy="152102"/>
          </a:xfrm>
          <a:prstGeom prst="roundRect">
            <a:avLst>
              <a:gd name="adj" fmla="val 50000"/>
            </a:avLst>
          </a:prstGeom>
          <a:solidFill>
            <a:srgbClr val="E851B2"/>
          </a:solidFill>
          <a:ln/>
        </p:spPr>
      </p:sp>
      <p:sp>
        <p:nvSpPr>
          <p:cNvPr id="6" name="Shape 3"/>
          <p:cNvSpPr/>
          <p:nvPr/>
        </p:nvSpPr>
        <p:spPr>
          <a:xfrm>
            <a:off x="523577" y="4501083"/>
            <a:ext cx="8096845" cy="690637"/>
          </a:xfrm>
          <a:prstGeom prst="roundRect">
            <a:avLst>
              <a:gd name="adj" fmla="val 398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528340" y="4505846"/>
            <a:ext cx="4043660" cy="227037"/>
          </a:xfrm>
          <a:custGeom>
            <a:avLst/>
            <a:gdLst/>
            <a:ahLst/>
            <a:cxnLst/>
            <a:rect l="l" t="t" r="r" b="b"/>
            <a:pathLst>
              <a:path w="4043660" h="227037">
                <a:moveTo>
                  <a:pt x="22909" y="0"/>
                </a:moveTo>
                <a:lnTo>
                  <a:pt x="4043660" y="0"/>
                </a:lnTo>
                <a:lnTo>
                  <a:pt x="4043660" y="227037"/>
                </a:lnTo>
                <a:lnTo>
                  <a:pt x="0" y="227037"/>
                </a:lnTo>
                <a:lnTo>
                  <a:pt x="0" y="22909"/>
                </a:lnTo>
                <a:arcTo hR="22909" wR="22909" stAng="10800000" swAng="5400000"/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8" name="Text 5"/>
          <p:cNvSpPr/>
          <p:nvPr/>
        </p:nvSpPr>
        <p:spPr>
          <a:xfrm>
            <a:off x="593750" y="4571256"/>
            <a:ext cx="391284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老人愿意用</a:t>
            </a:r>
            <a:endParaRPr lang="zh-CN" sz="600" dirty="0"/>
          </a:p>
        </p:txBody>
      </p:sp>
      <p:sp>
        <p:nvSpPr>
          <p:cNvPr id="9" name="Shape 6"/>
          <p:cNvSpPr/>
          <p:nvPr/>
        </p:nvSpPr>
        <p:spPr>
          <a:xfrm>
            <a:off x="4572000" y="4505846"/>
            <a:ext cx="4043660" cy="227037"/>
          </a:xfrm>
          <a:custGeom>
            <a:avLst/>
            <a:gdLst/>
            <a:ahLst/>
            <a:cxnLst/>
            <a:rect l="l" t="t" r="r" b="b"/>
            <a:pathLst>
              <a:path w="4043660" h="227037">
                <a:moveTo>
                  <a:pt x="0" y="0"/>
                </a:moveTo>
                <a:lnTo>
                  <a:pt x="4020751" y="0"/>
                </a:lnTo>
                <a:arcTo hR="22909" wR="22909" stAng="16200000" swAng="5400000"/>
                <a:lnTo>
                  <a:pt x="4043660" y="227037"/>
                </a:lnTo>
                <a:lnTo>
                  <a:pt x="0" y="227037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10" name="Shape 7"/>
          <p:cNvSpPr/>
          <p:nvPr/>
        </p:nvSpPr>
        <p:spPr>
          <a:xfrm>
            <a:off x="4572000" y="4505846"/>
            <a:ext cx="9525" cy="227037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1" name="Text 8"/>
          <p:cNvSpPr/>
          <p:nvPr/>
        </p:nvSpPr>
        <p:spPr>
          <a:xfrm>
            <a:off x="4637410" y="4571256"/>
            <a:ext cx="391284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家庭装得下</a:t>
            </a:r>
            <a:endParaRPr lang="zh-CN" sz="600" dirty="0"/>
          </a:p>
        </p:txBody>
      </p:sp>
      <p:sp>
        <p:nvSpPr>
          <p:cNvPr id="12" name="Shape 9"/>
          <p:cNvSpPr/>
          <p:nvPr/>
        </p:nvSpPr>
        <p:spPr>
          <a:xfrm>
            <a:off x="528340" y="4732883"/>
            <a:ext cx="4043660" cy="227037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13" name="Shape 10"/>
          <p:cNvSpPr/>
          <p:nvPr/>
        </p:nvSpPr>
        <p:spPr>
          <a:xfrm>
            <a:off x="528340" y="4732883"/>
            <a:ext cx="4043660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4" name="Text 11"/>
          <p:cNvSpPr/>
          <p:nvPr/>
        </p:nvSpPr>
        <p:spPr>
          <a:xfrm>
            <a:off x="593750" y="4798293"/>
            <a:ext cx="391284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设备连得上</a:t>
            </a:r>
            <a:endParaRPr lang="zh-CN" sz="600" dirty="0"/>
          </a:p>
        </p:txBody>
      </p:sp>
      <p:sp>
        <p:nvSpPr>
          <p:cNvPr id="15" name="Shape 12"/>
          <p:cNvSpPr/>
          <p:nvPr/>
        </p:nvSpPr>
        <p:spPr>
          <a:xfrm>
            <a:off x="4572000" y="4732883"/>
            <a:ext cx="4043660" cy="227037"/>
          </a:xfrm>
          <a:prstGeom prst="rect">
            <a:avLst/>
          </a:prstGeom>
          <a:solidFill>
            <a:srgbClr val="F9D2EB"/>
          </a:solidFill>
          <a:ln/>
        </p:spPr>
      </p:sp>
      <p:sp>
        <p:nvSpPr>
          <p:cNvPr id="16" name="Shape 13"/>
          <p:cNvSpPr/>
          <p:nvPr/>
        </p:nvSpPr>
        <p:spPr>
          <a:xfrm>
            <a:off x="4572000" y="4732883"/>
            <a:ext cx="9525" cy="227037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7" name="Shape 14"/>
          <p:cNvSpPr/>
          <p:nvPr/>
        </p:nvSpPr>
        <p:spPr>
          <a:xfrm>
            <a:off x="4572000" y="4732883"/>
            <a:ext cx="4043660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18" name="Text 15"/>
          <p:cNvSpPr/>
          <p:nvPr/>
        </p:nvSpPr>
        <p:spPr>
          <a:xfrm>
            <a:off x="4637410" y="4798293"/>
            <a:ext cx="391284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异常有人管</a:t>
            </a:r>
            <a:endParaRPr lang="zh-CN" sz="600" dirty="0"/>
          </a:p>
        </p:txBody>
      </p:sp>
      <p:sp>
        <p:nvSpPr>
          <p:cNvPr id="19" name="Shape 16"/>
          <p:cNvSpPr/>
          <p:nvPr/>
        </p:nvSpPr>
        <p:spPr>
          <a:xfrm>
            <a:off x="528340" y="4959921"/>
            <a:ext cx="4043660" cy="227037"/>
          </a:xfrm>
          <a:custGeom>
            <a:avLst/>
            <a:gdLst/>
            <a:ahLst/>
            <a:cxnLst/>
            <a:rect l="l" t="t" r="r" b="b"/>
            <a:pathLst>
              <a:path w="4043660" h="227037">
                <a:moveTo>
                  <a:pt x="0" y="0"/>
                </a:moveTo>
                <a:lnTo>
                  <a:pt x="4043660" y="0"/>
                </a:lnTo>
                <a:lnTo>
                  <a:pt x="4043660" y="227037"/>
                </a:lnTo>
                <a:lnTo>
                  <a:pt x="22909" y="227037"/>
                </a:lnTo>
                <a:arcTo hR="22909" wR="22909" stAng="5400000" swAng="5400000"/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0" name="Shape 17"/>
          <p:cNvSpPr/>
          <p:nvPr/>
        </p:nvSpPr>
        <p:spPr>
          <a:xfrm>
            <a:off x="528340" y="4959921"/>
            <a:ext cx="4043660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21" name="Text 18"/>
          <p:cNvSpPr/>
          <p:nvPr/>
        </p:nvSpPr>
        <p:spPr>
          <a:xfrm>
            <a:off x="593750" y="5025330"/>
            <a:ext cx="391284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服务可持续</a:t>
            </a:r>
            <a:endParaRPr lang="zh-CN" sz="600" dirty="0"/>
          </a:p>
        </p:txBody>
      </p:sp>
      <p:sp>
        <p:nvSpPr>
          <p:cNvPr id="22" name="Shape 19"/>
          <p:cNvSpPr/>
          <p:nvPr/>
        </p:nvSpPr>
        <p:spPr>
          <a:xfrm>
            <a:off x="4572000" y="4959921"/>
            <a:ext cx="4043660" cy="227037"/>
          </a:xfrm>
          <a:custGeom>
            <a:avLst/>
            <a:gdLst/>
            <a:ahLst/>
            <a:cxnLst/>
            <a:rect l="l" t="t" r="r" b="b"/>
            <a:pathLst>
              <a:path w="4043660" h="227037">
                <a:moveTo>
                  <a:pt x="0" y="0"/>
                </a:moveTo>
                <a:lnTo>
                  <a:pt x="4043660" y="0"/>
                </a:lnTo>
                <a:lnTo>
                  <a:pt x="4043660" y="204128"/>
                </a:lnTo>
                <a:arcTo hR="22909" wR="22909" stAng="0" swAng="5400000"/>
                <a:lnTo>
                  <a:pt x="0" y="227037"/>
                </a:lnTo>
                <a:lnTo>
                  <a:pt x="0" y="0"/>
                </a:lnTo>
                <a:close/>
              </a:path>
            </a:pathLst>
          </a:custGeom>
          <a:solidFill>
            <a:srgbClr val="F9D2EB"/>
          </a:solidFill>
          <a:ln/>
        </p:spPr>
      </p:sp>
      <p:sp>
        <p:nvSpPr>
          <p:cNvPr id="23" name="Shape 20"/>
          <p:cNvSpPr/>
          <p:nvPr/>
        </p:nvSpPr>
        <p:spPr>
          <a:xfrm>
            <a:off x="4572000" y="4959921"/>
            <a:ext cx="9525" cy="227037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24" name="Shape 21"/>
          <p:cNvSpPr/>
          <p:nvPr/>
        </p:nvSpPr>
        <p:spPr>
          <a:xfrm>
            <a:off x="4572000" y="4959921"/>
            <a:ext cx="4043660" cy="9525"/>
          </a:xfrm>
          <a:prstGeom prst="roundRect">
            <a:avLst>
              <a:gd name="adj" fmla="val 50000"/>
            </a:avLst>
          </a:prstGeom>
          <a:solidFill>
            <a:srgbClr val="DFB8D1"/>
          </a:solidFill>
          <a:ln/>
        </p:spPr>
      </p:sp>
      <p:sp>
        <p:nvSpPr>
          <p:cNvPr id="25" name="Text 22"/>
          <p:cNvSpPr/>
          <p:nvPr/>
        </p:nvSpPr>
        <p:spPr>
          <a:xfrm>
            <a:off x="4637410" y="5025330"/>
            <a:ext cx="3912840" cy="962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6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方案可复制</a:t>
            </a:r>
            <a:endParaRPr lang="zh-CN" sz="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485007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入户调研首先要遵守礼仪与边界</a:t>
            </a:r>
            <a:endParaRPr lang="zh-CN" sz="2400" dirty="0"/>
          </a:p>
        </p:txBody>
      </p:sp>
      <p:sp>
        <p:nvSpPr>
          <p:cNvPr id="3" name="Shape 1"/>
          <p:cNvSpPr/>
          <p:nvPr/>
        </p:nvSpPr>
        <p:spPr>
          <a:xfrm>
            <a:off x="523577" y="2131740"/>
            <a:ext cx="2611636" cy="1526753"/>
          </a:xfrm>
          <a:prstGeom prst="roundRect">
            <a:avLst>
              <a:gd name="adj" fmla="val 3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659234" y="2267396"/>
            <a:ext cx="2340322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🤝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入户礼仪</a:t>
            </a:r>
            <a:endParaRPr lang="zh-CN" sz="1200" dirty="0"/>
          </a:p>
        </p:txBody>
      </p:sp>
      <p:sp>
        <p:nvSpPr>
          <p:cNvPr id="5" name="Text 3"/>
          <p:cNvSpPr/>
          <p:nvPr/>
        </p:nvSpPr>
        <p:spPr>
          <a:xfrm>
            <a:off x="659234" y="2547938"/>
            <a:ext cx="2340322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提前预约，着装整洁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轻声沟通，使用尊称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语速放慢，不打断老人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不随意评价家庭环境</a:t>
            </a:r>
            <a:endParaRPr lang="zh-CN" sz="1000" dirty="0"/>
          </a:p>
        </p:txBody>
      </p:sp>
      <p:sp>
        <p:nvSpPr>
          <p:cNvPr id="6" name="Shape 4"/>
          <p:cNvSpPr/>
          <p:nvPr/>
        </p:nvSpPr>
        <p:spPr>
          <a:xfrm>
            <a:off x="3266108" y="2131740"/>
            <a:ext cx="2611710" cy="1526753"/>
          </a:xfrm>
          <a:prstGeom prst="roundRect">
            <a:avLst>
              <a:gd name="adj" fmla="val 3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401764" y="2267396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🔒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隐私边界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3401764" y="2547938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拍照前征得同意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录音前明确说明用途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不翻动私人物品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照片和资料脱敏保存</a:t>
            </a:r>
            <a:endParaRPr lang="zh-CN" sz="1000" dirty="0"/>
          </a:p>
        </p:txBody>
      </p:sp>
      <p:sp>
        <p:nvSpPr>
          <p:cNvPr id="9" name="Shape 7"/>
          <p:cNvSpPr/>
          <p:nvPr/>
        </p:nvSpPr>
        <p:spPr>
          <a:xfrm>
            <a:off x="6008712" y="2131740"/>
            <a:ext cx="2611710" cy="1526753"/>
          </a:xfrm>
          <a:prstGeom prst="roundRect">
            <a:avLst>
              <a:gd name="adj" fmla="val 3601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144369" y="2267396"/>
            <a:ext cx="234039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⚠️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安全边界</a:t>
            </a:r>
            <a:endParaRPr lang="zh-CN" sz="1200" dirty="0"/>
          </a:p>
        </p:txBody>
      </p:sp>
      <p:sp>
        <p:nvSpPr>
          <p:cNvPr id="11" name="Text 9"/>
          <p:cNvSpPr/>
          <p:nvPr/>
        </p:nvSpPr>
        <p:spPr>
          <a:xfrm>
            <a:off x="6144369" y="2547938"/>
            <a:ext cx="2340397" cy="9748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不擅自移动家具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不触碰电气设备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不进入未授权空间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发现高风险问题及时提醒授权人员</a:t>
            </a:r>
            <a:endParaRPr lang="zh-CN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631701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调研团队如何分工？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278434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建议在现场设置四类角色，确保调研有序推进，避免多人同时提问给老人带来压力。</a:t>
            </a:r>
            <a:endParaRPr lang="zh-CN" sz="10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23577" y="1635100"/>
            <a:ext cx="3982938" cy="1372865"/>
          </a:xfrm>
          <a:prstGeom prst="rect">
            <a:avLst/>
          </a:prstGeom>
        </p:spPr>
      </p:pic>
      <p:pic>
        <p:nvPicPr>
          <p:cNvPr id="5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16894" y="1745159"/>
            <a:ext cx="196304" cy="196304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68759" y="2172965"/>
            <a:ext cx="36925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组长</a:t>
            </a:r>
            <a:endParaRPr lang="zh-CN" sz="1200" dirty="0"/>
          </a:p>
        </p:txBody>
      </p:sp>
      <p:sp>
        <p:nvSpPr>
          <p:cNvPr id="7" name="Text 3"/>
          <p:cNvSpPr/>
          <p:nvPr/>
        </p:nvSpPr>
        <p:spPr>
          <a:xfrm>
            <a:off x="668759" y="2443981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负责访谈、节奏控制和整体协调。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一人主问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，把控访谈进度。</a:t>
            </a:r>
            <a:endParaRPr lang="zh-CN" sz="1000" dirty="0"/>
          </a:p>
        </p:txBody>
      </p:sp>
      <p:pic>
        <p:nvPicPr>
          <p:cNvPr id="8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37410" y="1635100"/>
            <a:ext cx="3983013" cy="1372865"/>
          </a:xfrm>
          <a:prstGeom prst="rect">
            <a:avLst/>
          </a:prstGeom>
        </p:spPr>
      </p:pic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530727" y="1745159"/>
            <a:ext cx="196304" cy="19630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782592" y="2172965"/>
            <a:ext cx="36926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记录员</a:t>
            </a:r>
            <a:endParaRPr lang="zh-CN" sz="1200" dirty="0"/>
          </a:p>
        </p:txBody>
      </p:sp>
      <p:sp>
        <p:nvSpPr>
          <p:cNvPr id="11" name="Text 5"/>
          <p:cNvSpPr/>
          <p:nvPr/>
        </p:nvSpPr>
        <p:spPr>
          <a:xfrm>
            <a:off x="4782592" y="2443981"/>
            <a:ext cx="369264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负责评估表填写、照片编号和访谈摘要。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一人主记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，确保信息完整。</a:t>
            </a:r>
            <a:endParaRPr lang="zh-CN" sz="10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23577" y="3138860"/>
            <a:ext cx="3982938" cy="1372865"/>
          </a:xfrm>
          <a:prstGeom prst="rect">
            <a:avLst/>
          </a:prstGeom>
        </p:spPr>
      </p:pic>
      <p:pic>
        <p:nvPicPr>
          <p:cNvPr id="13" name="Image 5" descr="preencoded.png">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416894" y="3248918"/>
            <a:ext cx="196304" cy="196304"/>
          </a:xfrm>
          <a:prstGeom prst="rect">
            <a:avLst/>
          </a:prstGeom>
        </p:spPr>
      </p:pic>
      <p:sp>
        <p:nvSpPr>
          <p:cNvPr id="14" name="Text 6"/>
          <p:cNvSpPr/>
          <p:nvPr/>
        </p:nvSpPr>
        <p:spPr>
          <a:xfrm>
            <a:off x="668759" y="3676724"/>
            <a:ext cx="3692575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测量员</a:t>
            </a:r>
            <a:endParaRPr lang="zh-CN" sz="1200" dirty="0"/>
          </a:p>
        </p:txBody>
      </p:sp>
      <p:sp>
        <p:nvSpPr>
          <p:cNvPr id="15" name="Text 7"/>
          <p:cNvSpPr/>
          <p:nvPr/>
        </p:nvSpPr>
        <p:spPr>
          <a:xfrm>
            <a:off x="668759" y="3947740"/>
            <a:ext cx="369257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负责尺寸、照度、通道和点位测量。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一人测量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，获取客观数据。</a:t>
            </a:r>
            <a:endParaRPr lang="zh-CN" sz="1000" dirty="0"/>
          </a:p>
        </p:txBody>
      </p:sp>
      <p:pic>
        <p:nvPicPr>
          <p:cNvPr id="16" name="Image 6" descr="preencoded.png">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637410" y="3138860"/>
            <a:ext cx="3983013" cy="1372865"/>
          </a:xfrm>
          <a:prstGeom prst="rect">
            <a:avLst/>
          </a:prstGeom>
        </p:spPr>
      </p:pic>
      <p:pic>
        <p:nvPicPr>
          <p:cNvPr id="17" name="Image 7" descr="preencoded.png">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530727" y="3248918"/>
            <a:ext cx="196304" cy="196304"/>
          </a:xfrm>
          <a:prstGeom prst="rect">
            <a:avLst/>
          </a:prstGeom>
        </p:spPr>
      </p:pic>
      <p:sp>
        <p:nvSpPr>
          <p:cNvPr id="18" name="Text 8"/>
          <p:cNvSpPr/>
          <p:nvPr/>
        </p:nvSpPr>
        <p:spPr>
          <a:xfrm>
            <a:off x="4782592" y="3676724"/>
            <a:ext cx="3692649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观察员</a:t>
            </a:r>
            <a:endParaRPr lang="zh-CN" sz="1200" dirty="0"/>
          </a:p>
        </p:txBody>
      </p:sp>
      <p:sp>
        <p:nvSpPr>
          <p:cNvPr id="19" name="Text 9"/>
          <p:cNvSpPr/>
          <p:nvPr/>
        </p:nvSpPr>
        <p:spPr>
          <a:xfrm>
            <a:off x="4782592" y="3947740"/>
            <a:ext cx="3692649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负责环境细节、老人动作和补充提问。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一人观察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，捕捉细节信息。</a:t>
            </a:r>
            <a:endParaRPr lang="zh-CN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200224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调研要同时采集"人"和"家"的数据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46957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既看老人的能力状态，也看家庭环境是否能够支撑这种能力。两类数据缺一不可。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429295" y="2203624"/>
            <a:ext cx="4077295" cy="1739652"/>
          </a:xfrm>
          <a:prstGeom prst="roundRect">
            <a:avLst>
              <a:gd name="adj" fmla="val 5418"/>
            </a:avLst>
          </a:prstGeom>
          <a:solidFill>
            <a:srgbClr val="FFE1F7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560189" y="2334518"/>
            <a:ext cx="3815507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👤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用户数据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60189" y="2667446"/>
            <a:ext cx="3815507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年龄、身高体重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步行能力、上肢功能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视听能力、基础健康注意事项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用药情况、作息习惯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技术接受度、核心痛点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4736455" y="2334518"/>
            <a:ext cx="3888730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🏠</a:t>
            </a:r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环境数据</a:t>
            </a:r>
            <a:endParaRPr lang="zh-CN" sz="1200" dirty="0"/>
          </a:p>
        </p:txBody>
      </p:sp>
      <p:sp>
        <p:nvSpPr>
          <p:cNvPr id="8" name="Text 6"/>
          <p:cNvSpPr/>
          <p:nvPr/>
        </p:nvSpPr>
        <p:spPr>
          <a:xfrm>
            <a:off x="4736455" y="2667446"/>
            <a:ext cx="3888730" cy="12300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房间尺寸、门宽和通道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家具高度、照明位置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地面材料、门槛高差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电源和网络、扶手现状</a:t>
            </a:r>
            <a:endParaRPr lang="zh-CN" sz="1000" dirty="0"/>
          </a:p>
          <a:p>
            <a:pPr algn="l" marL="203200" indent="-203200">
              <a:lnSpc>
                <a:spcPct val="133000"/>
              </a:lnSpc>
              <a:buSzPct val="100000"/>
              <a:buChar char="•"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安全隐患、设备现状</a:t>
            </a:r>
            <a:endParaRPr lang="zh-CN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878160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老人一天生活动线是产品生态的设计线索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524893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通过记录老人典型一天的空间转移路径，找出每个环节的风险点与产品介入机会。</a:t>
            </a:r>
            <a:endParaRPr lang="zh-CN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895079"/>
            <a:ext cx="8096845" cy="14288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5" name="Shape 3"/>
          <p:cNvSpPr/>
          <p:nvPr/>
        </p:nvSpPr>
        <p:spPr>
          <a:xfrm>
            <a:off x="1811313" y="2502396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6" name="Shape 4"/>
          <p:cNvSpPr/>
          <p:nvPr/>
        </p:nvSpPr>
        <p:spPr>
          <a:xfrm>
            <a:off x="1671191" y="274781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726071" y="2779588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1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654472" y="1881560"/>
            <a:ext cx="2328044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🌅</a:t>
            </a:r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晨间</a:t>
            </a:r>
            <a:endParaRPr lang="zh-CN" sz="1200" dirty="0"/>
          </a:p>
        </p:txBody>
      </p:sp>
      <p:sp>
        <p:nvSpPr>
          <p:cNvPr id="9" name="Text 7"/>
          <p:cNvSpPr/>
          <p:nvPr/>
        </p:nvSpPr>
        <p:spPr>
          <a:xfrm>
            <a:off x="654472" y="2162101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起床 → 如厕 → 洗漱 → 早餐</a:t>
            </a:r>
            <a:endParaRPr lang="zh-CN" sz="1000" dirty="0"/>
          </a:p>
        </p:txBody>
      </p:sp>
      <p:sp>
        <p:nvSpPr>
          <p:cNvPr id="10" name="Shape 8"/>
          <p:cNvSpPr/>
          <p:nvPr/>
        </p:nvSpPr>
        <p:spPr>
          <a:xfrm>
            <a:off x="3188047" y="2895079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1" name="Shape 9"/>
          <p:cNvSpPr/>
          <p:nvPr/>
        </p:nvSpPr>
        <p:spPr>
          <a:xfrm>
            <a:off x="3047926" y="274781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102806" y="2779588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2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2031206" y="3418656"/>
            <a:ext cx="2328044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☀️</a:t>
            </a:r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上午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2031206" y="3699197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活动 → 用药 → 休息</a:t>
            </a:r>
            <a:endParaRPr lang="zh-CN" sz="1000" dirty="0"/>
          </a:p>
        </p:txBody>
      </p:sp>
      <p:sp>
        <p:nvSpPr>
          <p:cNvPr id="15" name="Shape 13"/>
          <p:cNvSpPr/>
          <p:nvPr/>
        </p:nvSpPr>
        <p:spPr>
          <a:xfrm>
            <a:off x="4564782" y="2502396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16" name="Shape 14"/>
          <p:cNvSpPr/>
          <p:nvPr/>
        </p:nvSpPr>
        <p:spPr>
          <a:xfrm>
            <a:off x="4424660" y="274781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479541" y="2779588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3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3407941" y="1881560"/>
            <a:ext cx="2328044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🌿</a:t>
            </a:r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午间</a:t>
            </a:r>
            <a:endParaRPr lang="zh-CN" sz="1200" dirty="0"/>
          </a:p>
        </p:txBody>
      </p:sp>
      <p:sp>
        <p:nvSpPr>
          <p:cNvPr id="19" name="Text 17"/>
          <p:cNvSpPr/>
          <p:nvPr/>
        </p:nvSpPr>
        <p:spPr>
          <a:xfrm>
            <a:off x="3407941" y="2162101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午餐 → 午休</a:t>
            </a:r>
            <a:endParaRPr lang="zh-CN" sz="1000" dirty="0"/>
          </a:p>
        </p:txBody>
      </p:sp>
      <p:sp>
        <p:nvSpPr>
          <p:cNvPr id="20" name="Shape 18"/>
          <p:cNvSpPr/>
          <p:nvPr/>
        </p:nvSpPr>
        <p:spPr>
          <a:xfrm>
            <a:off x="5941516" y="2895079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1" name="Shape 19"/>
          <p:cNvSpPr/>
          <p:nvPr/>
        </p:nvSpPr>
        <p:spPr>
          <a:xfrm>
            <a:off x="5801395" y="274781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856275" y="2779588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4</a:t>
            </a:r>
            <a:endParaRPr lang="en-US" sz="1450" dirty="0"/>
          </a:p>
        </p:txBody>
      </p:sp>
      <p:sp>
        <p:nvSpPr>
          <p:cNvPr id="23" name="Text 21"/>
          <p:cNvSpPr/>
          <p:nvPr/>
        </p:nvSpPr>
        <p:spPr>
          <a:xfrm>
            <a:off x="4784675" y="3418656"/>
            <a:ext cx="2328044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🌇</a:t>
            </a:r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下午</a:t>
            </a:r>
            <a:endParaRPr lang="zh-CN" sz="1200" dirty="0"/>
          </a:p>
        </p:txBody>
      </p:sp>
      <p:sp>
        <p:nvSpPr>
          <p:cNvPr id="24" name="Text 22"/>
          <p:cNvSpPr/>
          <p:nvPr/>
        </p:nvSpPr>
        <p:spPr>
          <a:xfrm>
            <a:off x="4784675" y="3699197"/>
            <a:ext cx="2328044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活动 → 晚餐</a:t>
            </a:r>
            <a:endParaRPr lang="zh-CN" sz="1000" dirty="0"/>
          </a:p>
        </p:txBody>
      </p:sp>
      <p:sp>
        <p:nvSpPr>
          <p:cNvPr id="25" name="Shape 23"/>
          <p:cNvSpPr/>
          <p:nvPr/>
        </p:nvSpPr>
        <p:spPr>
          <a:xfrm>
            <a:off x="7318325" y="2502396"/>
            <a:ext cx="14288" cy="392683"/>
          </a:xfrm>
          <a:prstGeom prst="roundRect">
            <a:avLst>
              <a:gd name="adj" fmla="val 49998"/>
            </a:avLst>
          </a:prstGeom>
          <a:solidFill>
            <a:srgbClr val="DFB8D1"/>
          </a:solidFill>
          <a:ln/>
        </p:spPr>
      </p:sp>
      <p:sp>
        <p:nvSpPr>
          <p:cNvPr id="26" name="Shape 24"/>
          <p:cNvSpPr/>
          <p:nvPr/>
        </p:nvSpPr>
        <p:spPr>
          <a:xfrm>
            <a:off x="7178204" y="2747814"/>
            <a:ext cx="294531" cy="294531"/>
          </a:xfrm>
          <a:prstGeom prst="roundRect">
            <a:avLst>
              <a:gd name="adj" fmla="val 18668"/>
            </a:avLst>
          </a:prstGeom>
          <a:solidFill>
            <a:srgbClr val="F9D2EB"/>
          </a:solidFill>
          <a:ln w="4763">
            <a:solidFill>
              <a:srgbClr val="DFB8D1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7233084" y="2779588"/>
            <a:ext cx="184770" cy="23098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45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5</a:t>
            </a:r>
            <a:endParaRPr lang="en-US" sz="1450" dirty="0"/>
          </a:p>
        </p:txBody>
      </p:sp>
      <p:sp>
        <p:nvSpPr>
          <p:cNvPr id="28" name="Text 26"/>
          <p:cNvSpPr/>
          <p:nvPr/>
        </p:nvSpPr>
        <p:spPr>
          <a:xfrm>
            <a:off x="6161410" y="1881560"/>
            <a:ext cx="2328118" cy="2020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000000"/>
                </a:solidFill>
                <a:latin typeface="Twemoji Mozilla" pitchFamily="34" charset="0"/>
                <a:ea typeface="Twemoji Mozilla" pitchFamily="34" charset="-122"/>
                <a:cs typeface="Twemoji Mozilla" pitchFamily="34" charset="-120"/>
              </a:rPr>
              <a:t>🌙</a:t>
            </a:r>
            <a:pPr algn="ctr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 夜间</a:t>
            </a:r>
            <a:endParaRPr lang="zh-CN" sz="1200" dirty="0"/>
          </a:p>
        </p:txBody>
      </p:sp>
      <p:sp>
        <p:nvSpPr>
          <p:cNvPr id="29" name="Text 27"/>
          <p:cNvSpPr/>
          <p:nvPr/>
        </p:nvSpPr>
        <p:spPr>
          <a:xfrm>
            <a:off x="6161410" y="2162101"/>
            <a:ext cx="232811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晚间活动 → 就寝 → 夜间起身</a:t>
            </a:r>
            <a:endParaRPr lang="zh-CN" sz="1000" dirty="0"/>
          </a:p>
        </p:txBody>
      </p:sp>
      <p:sp>
        <p:nvSpPr>
          <p:cNvPr id="30" name="Text 28"/>
          <p:cNvSpPr/>
          <p:nvPr/>
        </p:nvSpPr>
        <p:spPr>
          <a:xfrm>
            <a:off x="523577" y="4055864"/>
            <a:ext cx="8554045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每个环节记录：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b="1" dirty="0">
                <a:solidFill>
                  <a:srgbClr val="432338"/>
                </a:solidFill>
                <a:latin typeface="Source Sans 3 Bold" pitchFamily="34" charset="0"/>
                <a:ea typeface="Source Sans 3 Bold" pitchFamily="34" charset="-122"/>
                <a:cs typeface="Source Sans 3 Bold" pitchFamily="34" charset="-120"/>
              </a:rPr>
              <a:t>所在空间、停留时间、动作困难、是否需要借力、是否存在风险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，输出老人一日生活动线图。</a:t>
            </a:r>
            <a:endParaRPr lang="zh-CN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3577" y="1197546"/>
            <a:ext cx="8096845" cy="3849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2400" dirty="0">
                <a:solidFill>
                  <a:srgbClr val="371A2D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家庭风险地图怎么画？</a:t>
            </a:r>
            <a:endParaRPr lang="zh-CN" sz="2400" dirty="0"/>
          </a:p>
        </p:txBody>
      </p:sp>
      <p:sp>
        <p:nvSpPr>
          <p:cNvPr id="3" name="Text 1"/>
          <p:cNvSpPr/>
          <p:nvPr/>
        </p:nvSpPr>
        <p:spPr>
          <a:xfrm>
            <a:off x="523577" y="1844278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01</a:t>
            </a:r>
            <a:endParaRPr lang="en-US" sz="1000" dirty="0"/>
          </a:p>
        </p:txBody>
      </p:sp>
      <p:sp>
        <p:nvSpPr>
          <p:cNvPr id="4" name="Shape 2"/>
          <p:cNvSpPr/>
          <p:nvPr/>
        </p:nvSpPr>
        <p:spPr>
          <a:xfrm>
            <a:off x="523577" y="2052414"/>
            <a:ext cx="2611636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5" name="Text 3"/>
          <p:cNvSpPr/>
          <p:nvPr/>
        </p:nvSpPr>
        <p:spPr>
          <a:xfrm>
            <a:off x="523577" y="2146399"/>
            <a:ext cx="2611636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标注常用路线</a:t>
            </a:r>
            <a:endParaRPr lang="zh-CN" sz="1200" dirty="0"/>
          </a:p>
        </p:txBody>
      </p:sp>
      <p:sp>
        <p:nvSpPr>
          <p:cNvPr id="6" name="Text 4"/>
          <p:cNvSpPr/>
          <p:nvPr/>
        </p:nvSpPr>
        <p:spPr>
          <a:xfrm>
            <a:off x="523577" y="2417415"/>
            <a:ext cx="2611636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在户型图上描绘老人高频移动路径</a:t>
            </a:r>
            <a:endParaRPr lang="zh-CN" sz="1000" dirty="0"/>
          </a:p>
        </p:txBody>
      </p:sp>
      <p:sp>
        <p:nvSpPr>
          <p:cNvPr id="7" name="Text 5"/>
          <p:cNvSpPr/>
          <p:nvPr/>
        </p:nvSpPr>
        <p:spPr>
          <a:xfrm>
            <a:off x="3266108" y="1844278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02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3266108" y="2052414"/>
            <a:ext cx="261171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9" name="Text 7"/>
          <p:cNvSpPr/>
          <p:nvPr/>
        </p:nvSpPr>
        <p:spPr>
          <a:xfrm>
            <a:off x="3266108" y="2146399"/>
            <a:ext cx="26117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标出高频停留点</a:t>
            </a:r>
            <a:endParaRPr lang="zh-CN" sz="1200" dirty="0"/>
          </a:p>
        </p:txBody>
      </p:sp>
      <p:sp>
        <p:nvSpPr>
          <p:cNvPr id="10" name="Text 8"/>
          <p:cNvSpPr/>
          <p:nvPr/>
        </p:nvSpPr>
        <p:spPr>
          <a:xfrm>
            <a:off x="3266108" y="2417415"/>
            <a:ext cx="2611710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卧室、卫生间、厨房、客厅等关键节点</a:t>
            </a:r>
            <a:endParaRPr lang="zh-CN" sz="1000" dirty="0"/>
          </a:p>
        </p:txBody>
      </p:sp>
      <p:sp>
        <p:nvSpPr>
          <p:cNvPr id="11" name="Text 9"/>
          <p:cNvSpPr/>
          <p:nvPr/>
        </p:nvSpPr>
        <p:spPr>
          <a:xfrm>
            <a:off x="6008712" y="1844278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03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6008712" y="2052414"/>
            <a:ext cx="2611710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3" name="Text 11"/>
          <p:cNvSpPr/>
          <p:nvPr/>
        </p:nvSpPr>
        <p:spPr>
          <a:xfrm>
            <a:off x="6008712" y="2146399"/>
            <a:ext cx="2611710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标注风险点</a:t>
            </a:r>
            <a:endParaRPr lang="zh-CN" sz="1200" dirty="0"/>
          </a:p>
        </p:txBody>
      </p:sp>
      <p:sp>
        <p:nvSpPr>
          <p:cNvPr id="14" name="Text 12"/>
          <p:cNvSpPr/>
          <p:nvPr/>
        </p:nvSpPr>
        <p:spPr>
          <a:xfrm>
            <a:off x="6008712" y="2417415"/>
            <a:ext cx="2611710" cy="41880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湿滑、高差、黑暗、边角、电线、缺少扶手、呼叫不可达</a:t>
            </a:r>
            <a:endParaRPr lang="zh-CN" sz="1000" dirty="0"/>
          </a:p>
        </p:txBody>
      </p:sp>
      <p:sp>
        <p:nvSpPr>
          <p:cNvPr id="15" name="Text 13"/>
          <p:cNvSpPr/>
          <p:nvPr/>
        </p:nvSpPr>
        <p:spPr>
          <a:xfrm>
            <a:off x="523577" y="3065264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04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523577" y="3273400"/>
            <a:ext cx="3982938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17" name="Text 15"/>
          <p:cNvSpPr/>
          <p:nvPr/>
        </p:nvSpPr>
        <p:spPr>
          <a:xfrm>
            <a:off x="523577" y="3367385"/>
            <a:ext cx="3982938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按等级标色</a:t>
            </a:r>
            <a:endParaRPr lang="zh-CN" sz="1200" dirty="0"/>
          </a:p>
        </p:txBody>
      </p:sp>
      <p:sp>
        <p:nvSpPr>
          <p:cNvPr id="18" name="Text 16"/>
          <p:cNvSpPr/>
          <p:nvPr/>
        </p:nvSpPr>
        <p:spPr>
          <a:xfrm>
            <a:off x="523577" y="3638401"/>
            <a:ext cx="3982938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FF0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红色高风险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→ 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FFA5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黄色中风险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 → </a:t>
            </a:r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008000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绿色低风险</a:t>
            </a:r>
            <a:endParaRPr lang="zh-CN" sz="1000" dirty="0"/>
          </a:p>
        </p:txBody>
      </p:sp>
      <p:sp>
        <p:nvSpPr>
          <p:cNvPr id="19" name="Text 17"/>
          <p:cNvSpPr/>
          <p:nvPr/>
        </p:nvSpPr>
        <p:spPr>
          <a:xfrm>
            <a:off x="4637410" y="3065264"/>
            <a:ext cx="261789" cy="16363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000" dirty="0">
                <a:solidFill>
                  <a:srgbClr val="432338"/>
                </a:solidFill>
                <a:latin typeface="Noto Serif Light" pitchFamily="34" charset="0"/>
                <a:ea typeface="Noto Serif Light" pitchFamily="34" charset="-122"/>
                <a:cs typeface="Noto Serif Light" pitchFamily="34" charset="-120"/>
              </a:rPr>
              <a:t>05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4637410" y="3273400"/>
            <a:ext cx="3983013" cy="14288"/>
          </a:xfrm>
          <a:prstGeom prst="rect">
            <a:avLst/>
          </a:prstGeom>
          <a:solidFill>
            <a:srgbClr val="E851B2"/>
          </a:solidFill>
          <a:ln/>
        </p:spPr>
      </p:sp>
      <p:sp>
        <p:nvSpPr>
          <p:cNvPr id="21" name="Text 19"/>
          <p:cNvSpPr/>
          <p:nvPr/>
        </p:nvSpPr>
        <p:spPr>
          <a:xfrm>
            <a:off x="4637410" y="3367385"/>
            <a:ext cx="3983013" cy="1925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4000"/>
              </a:lnSpc>
              <a:buNone/>
            </a:pPr>
            <a:r>
              <a:rPr lang="zh-CN" altLang="en-US" sz="1200" dirty="0">
                <a:solidFill>
                  <a:srgbClr val="432338"/>
                </a:solidFill>
                <a:latin typeface="Noto Serif SemiBold" pitchFamily="34" charset="0"/>
                <a:ea typeface="Noto Serif SemiBold" pitchFamily="34" charset="-122"/>
                <a:cs typeface="Noto Serif SemiBold" pitchFamily="34" charset="-120"/>
              </a:rPr>
              <a:t>转化为需求</a:t>
            </a:r>
            <a:endParaRPr lang="zh-CN" sz="1200" dirty="0"/>
          </a:p>
        </p:txBody>
      </p:sp>
      <p:sp>
        <p:nvSpPr>
          <p:cNvPr id="22" name="Text 20"/>
          <p:cNvSpPr/>
          <p:nvPr/>
        </p:nvSpPr>
        <p:spPr>
          <a:xfrm>
            <a:off x="4637410" y="3638401"/>
            <a:ext cx="3983013" cy="2094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33000"/>
              </a:lnSpc>
              <a:buNone/>
            </a:pPr>
            <a:r>
              <a:rPr lang="zh-CN" altLang="en-US" sz="1000" dirty="0">
                <a:solidFill>
                  <a:srgbClr val="432338"/>
                </a:solidFill>
                <a:latin typeface="Source Sans 3" pitchFamily="34" charset="0"/>
                <a:ea typeface="Source Sans 3" pitchFamily="34" charset="-122"/>
                <a:cs typeface="Source Sans 3" pitchFamily="34" charset="-120"/>
              </a:rPr>
              <a:t>将每个风险点转化为具体产品和改造需求</a:t>
            </a:r>
            <a:endParaRPr lang="zh-CN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42</Slides>
  <Notes>42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  <vt:lpstr>Slide 41</vt:lpstr>
      <vt:lpstr>Slide 42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2026-08-01T10:19:22Z</dcterms:created>
  <dcterms:modified xsi:type="dcterms:W3CDTF">2026-08-01T10:19:22Z</dcterms:modified>
</cp:coreProperties>
</file>