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notesMasterIdLst>
    <p:notesMasterId r:id="rId32"/>
  </p:notesMasterIdLst>
  <p:sldSz cx="9144000" cy="5143500"/>
  <p:notesSz cx="5143500" cy="9144000"/>
  <p:embeddedFontLst>
    <p:embeddedFont>
      <p:font typeface="Noto Serif Black"/>
      <p:regular r:id="rId201314"/>
    </p:embeddedFont>
    <p:embeddedFont>
      <p:font typeface="Noto Serif"/>
      <p:regular r:id="rId201315"/>
    </p:embeddedFont>
    <p:embeddedFont>
      <p:font typeface="Noto Serif SemiBold"/>
      <p:regular r:id="rId201316"/>
    </p:embeddedFont>
    <p:embeddedFont>
      <p:font typeface="Noto Serif Bold"/>
      <p:regular r:id="rId201317"/>
    </p:embeddedFont>
    <p:embeddedFont>
      <p:font typeface="Source Sans 3"/>
      <p:regular r:id="rId201318"/>
    </p:embeddedFont>
    <p:embeddedFont>
      <p:font typeface="Source Sans 3 SemiBold"/>
      <p:regular r:id="rId201319"/>
    </p:embeddedFont>
    <p:embeddedFont>
      <p:font typeface="Source Sans 3 Bold"/>
      <p:regular r:id="rId201320"/>
    </p:embeddedFont>
    <p:embeddedFont>
      <p:font typeface="Source Sans 3 Black"/>
      <p:regular r:id="rId2013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svg"/><Relationship Id="rId4" Type="http://schemas.openxmlformats.org/officeDocument/2006/relationships/image" Target="../media/image-16-4.png"/><Relationship Id="rId5" Type="http://schemas.openxmlformats.org/officeDocument/2006/relationships/image" Target="../media/image-16-5.sv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eg"/><Relationship Id="rId2" Type="http://schemas.openxmlformats.org/officeDocument/2006/relationships/image" Target="../media/image-19-2.png"/><Relationship Id="rId3" Type="http://schemas.openxmlformats.org/officeDocument/2006/relationships/image" Target="../media/image-19-3.svg"/><Relationship Id="rId4" Type="http://schemas.openxmlformats.org/officeDocument/2006/relationships/image" Target="../media/image-19-2.png"/><Relationship Id="rId5" Type="http://schemas.openxmlformats.org/officeDocument/2006/relationships/image" Target="../media/image-19-3.svg"/><Relationship Id="rId6" Type="http://schemas.openxmlformats.org/officeDocument/2006/relationships/image" Target="../media/image-19-2.png"/><Relationship Id="rId7" Type="http://schemas.openxmlformats.org/officeDocument/2006/relationships/image" Target="../media/image-19-3.svg"/><Relationship Id="rId8" Type="http://schemas.openxmlformats.org/officeDocument/2006/relationships/image" Target="../media/image-19-2.png"/><Relationship Id="rId9" Type="http://schemas.openxmlformats.org/officeDocument/2006/relationships/image" Target="../media/image-19-3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image" Target="../media/image-21-2.svg"/><Relationship Id="rId3" Type="http://schemas.openxmlformats.org/officeDocument/2006/relationships/image" Target="../media/image-21-3.png"/><Relationship Id="rId4" Type="http://schemas.openxmlformats.org/officeDocument/2006/relationships/image" Target="../media/image-21-4.svg"/><Relationship Id="rId5" Type="http://schemas.openxmlformats.org/officeDocument/2006/relationships/image" Target="../media/image-21-5.png"/><Relationship Id="rId6" Type="http://schemas.openxmlformats.org/officeDocument/2006/relationships/image" Target="../media/image-21-6.svg"/><Relationship Id="rId7" Type="http://schemas.openxmlformats.org/officeDocument/2006/relationships/image" Target="../media/image-21-7.png"/><Relationship Id="rId8" Type="http://schemas.openxmlformats.org/officeDocument/2006/relationships/image" Target="../media/image-21-8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png"/><Relationship Id="rId2" Type="http://schemas.openxmlformats.org/officeDocument/2006/relationships/image" Target="../media/image-28-2.svg"/><Relationship Id="rId3" Type="http://schemas.openxmlformats.org/officeDocument/2006/relationships/image" Target="../media/image-28-3.png"/><Relationship Id="rId4" Type="http://schemas.openxmlformats.org/officeDocument/2006/relationships/image" Target="../media/image-28-4.svg"/><Relationship Id="rId5" Type="http://schemas.openxmlformats.org/officeDocument/2006/relationships/image" Target="../media/image-28-1.png"/><Relationship Id="rId6" Type="http://schemas.openxmlformats.org/officeDocument/2006/relationships/image" Target="../media/image-28-2.svg"/><Relationship Id="rId7" Type="http://schemas.openxmlformats.org/officeDocument/2006/relationships/image" Target="../media/image-28-7.png"/><Relationship Id="rId8" Type="http://schemas.openxmlformats.org/officeDocument/2006/relationships/image" Target="../media/image-28-8.svg"/><Relationship Id="rId9" Type="http://schemas.openxmlformats.org/officeDocument/2006/relationships/image" Target="../media/image-28-1.png"/><Relationship Id="rId10" Type="http://schemas.openxmlformats.org/officeDocument/2006/relationships/image" Target="../media/image-28-2.svg"/><Relationship Id="rId11" Type="http://schemas.openxmlformats.org/officeDocument/2006/relationships/image" Target="../media/image-28-11.png"/><Relationship Id="rId12" Type="http://schemas.openxmlformats.org/officeDocument/2006/relationships/image" Target="../media/image-28-12.svg"/><Relationship Id="rId13" Type="http://schemas.openxmlformats.org/officeDocument/2006/relationships/image" Target="../media/image-28-1.png"/><Relationship Id="rId14" Type="http://schemas.openxmlformats.org/officeDocument/2006/relationships/image" Target="../media/image-28-2.svg"/><Relationship Id="rId15" Type="http://schemas.openxmlformats.org/officeDocument/2006/relationships/image" Target="../media/image-28-15.png"/><Relationship Id="rId16" Type="http://schemas.openxmlformats.org/officeDocument/2006/relationships/image" Target="../media/image-28-16.svg"/><Relationship Id="rId17" Type="http://schemas.openxmlformats.org/officeDocument/2006/relationships/image" Target="../media/image-28-1.png"/><Relationship Id="rId18" Type="http://schemas.openxmlformats.org/officeDocument/2006/relationships/image" Target="../media/image-28-2.svg"/><Relationship Id="rId19" Type="http://schemas.openxmlformats.org/officeDocument/2006/relationships/image" Target="../media/image-28-19.png"/><Relationship Id="rId20" Type="http://schemas.openxmlformats.org/officeDocument/2006/relationships/image" Target="../media/image-28-20.svg"/><Relationship Id="rId21" Type="http://schemas.openxmlformats.org/officeDocument/2006/relationships/image" Target="../media/image-28-1.png"/><Relationship Id="rId22" Type="http://schemas.openxmlformats.org/officeDocument/2006/relationships/image" Target="../media/image-28-2.svg"/><Relationship Id="rId23" Type="http://schemas.openxmlformats.org/officeDocument/2006/relationships/image" Target="../media/image-28-23.png"/><Relationship Id="rId24" Type="http://schemas.openxmlformats.org/officeDocument/2006/relationships/image" Target="../media/image-28-24.svg"/><Relationship Id="rId25" Type="http://schemas.openxmlformats.org/officeDocument/2006/relationships/slideLayout" Target="../slideLayouts/slideLayout2.xml"/><Relationship Id="rId26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png"/><Relationship Id="rId2" Type="http://schemas.openxmlformats.org/officeDocument/2006/relationships/image" Target="../media/image-29-2.svg"/><Relationship Id="rId3" Type="http://schemas.openxmlformats.org/officeDocument/2006/relationships/image" Target="../media/image-29-1.png"/><Relationship Id="rId4" Type="http://schemas.openxmlformats.org/officeDocument/2006/relationships/image" Target="../media/image-29-2.svg"/><Relationship Id="rId5" Type="http://schemas.openxmlformats.org/officeDocument/2006/relationships/image" Target="../media/image-29-1.png"/><Relationship Id="rId6" Type="http://schemas.openxmlformats.org/officeDocument/2006/relationships/image" Target="../media/image-29-2.svg"/><Relationship Id="rId7" Type="http://schemas.openxmlformats.org/officeDocument/2006/relationships/image" Target="../media/image-29-1.png"/><Relationship Id="rId8" Type="http://schemas.openxmlformats.org/officeDocument/2006/relationships/image" Target="../media/image-29-2.svg"/><Relationship Id="rId9" Type="http://schemas.openxmlformats.org/officeDocument/2006/relationships/image" Target="../media/image-29-1.png"/><Relationship Id="rId10" Type="http://schemas.openxmlformats.org/officeDocument/2006/relationships/image" Target="../media/image-29-2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png"/><Relationship Id="rId2" Type="http://schemas.openxmlformats.org/officeDocument/2006/relationships/image" Target="../media/image-30-2.svg"/><Relationship Id="rId3" Type="http://schemas.openxmlformats.org/officeDocument/2006/relationships/image" Target="../media/image-30-3.png"/><Relationship Id="rId4" Type="http://schemas.openxmlformats.org/officeDocument/2006/relationships/image" Target="../media/image-30-4.svg"/><Relationship Id="rId5" Type="http://schemas.openxmlformats.org/officeDocument/2006/relationships/image" Target="../media/image-30-5.png"/><Relationship Id="rId6" Type="http://schemas.openxmlformats.org/officeDocument/2006/relationships/image" Target="../media/image-30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svg"/><Relationship Id="rId3" Type="http://schemas.openxmlformats.org/officeDocument/2006/relationships/image" Target="../media/image-7-1.png"/><Relationship Id="rId4" Type="http://schemas.openxmlformats.org/officeDocument/2006/relationships/image" Target="../media/image-7-2.svg"/><Relationship Id="rId5" Type="http://schemas.openxmlformats.org/officeDocument/2006/relationships/image" Target="../media/image-7-1.png"/><Relationship Id="rId6" Type="http://schemas.openxmlformats.org/officeDocument/2006/relationships/image" Target="../media/image-7-2.svg"/><Relationship Id="rId7" Type="http://schemas.openxmlformats.org/officeDocument/2006/relationships/image" Target="../media/image-7-1.png"/><Relationship Id="rId8" Type="http://schemas.openxmlformats.org/officeDocument/2006/relationships/image" Target="../media/image-7-2.svg"/><Relationship Id="rId9" Type="http://schemas.openxmlformats.org/officeDocument/2006/relationships/image" Target="../media/image-7-1.png"/><Relationship Id="rId10" Type="http://schemas.openxmlformats.org/officeDocument/2006/relationships/image" Target="../media/image-7-2.svg"/><Relationship Id="rId11" Type="http://schemas.openxmlformats.org/officeDocument/2006/relationships/image" Target="../media/image-3-1.png"/><Relationship Id="rId12" Type="http://schemas.openxmlformats.org/officeDocument/2006/relationships/slideLayout" Target="../slideLayouts/slideLayout2.xml"/><Relationship Id="rId1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svg"/><Relationship Id="rId3" Type="http://schemas.openxmlformats.org/officeDocument/2006/relationships/image" Target="../media/image-8-3.png"/><Relationship Id="rId4" Type="http://schemas.openxmlformats.org/officeDocument/2006/relationships/image" Target="../media/image-8-4.svg"/><Relationship Id="rId5" Type="http://schemas.openxmlformats.org/officeDocument/2006/relationships/image" Target="../media/image-8-5.png"/><Relationship Id="rId6" Type="http://schemas.openxmlformats.org/officeDocument/2006/relationships/image" Target="../media/image-8-6.svg"/><Relationship Id="rId7" Type="http://schemas.openxmlformats.org/officeDocument/2006/relationships/image" Target="../media/image-8-7.png"/><Relationship Id="rId8" Type="http://schemas.openxmlformats.org/officeDocument/2006/relationships/image" Target="../media/image-8-8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1861542"/>
            <a:ext cx="4667845" cy="769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居家社区养老产品生态项目交付评价与能力成长</a:t>
            </a:r>
            <a:endParaRPr lang="zh-CN" sz="2400" dirty="0"/>
          </a:p>
        </p:txBody>
      </p:sp>
      <p:sp>
        <p:nvSpPr>
          <p:cNvPr id="4" name="Text 1"/>
          <p:cNvSpPr/>
          <p:nvPr/>
        </p:nvSpPr>
        <p:spPr>
          <a:xfrm>
            <a:off x="3952577" y="2683743"/>
            <a:ext cx="4667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双交付评价、三次验收、课证融通与项目复盘</a:t>
            </a:r>
            <a:endParaRPr lang="zh-CN" sz="1200" dirty="0"/>
          </a:p>
        </p:txBody>
      </p:sp>
      <p:sp>
        <p:nvSpPr>
          <p:cNvPr id="5" name="Text 2"/>
          <p:cNvSpPr/>
          <p:nvPr/>
        </p:nvSpPr>
        <p:spPr>
          <a:xfrm>
            <a:off x="3723977" y="3072557"/>
            <a:ext cx="5125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《人工智能养老产品系统设计与工程交付》｜项目六：成果验收与评价</a:t>
            </a:r>
            <a:endParaRPr lang="zh-CN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1126554"/>
            <a:ext cx="4667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成果五：安装施工方案如何评价？</a:t>
            </a:r>
            <a:endParaRPr lang="zh-CN" sz="2400" dirty="0"/>
          </a:p>
        </p:txBody>
      </p:sp>
      <p:sp>
        <p:nvSpPr>
          <p:cNvPr id="4" name="Shape 1"/>
          <p:cNvSpPr/>
          <p:nvPr/>
        </p:nvSpPr>
        <p:spPr>
          <a:xfrm>
            <a:off x="3952577" y="1707803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007458" y="1739578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450" dirty="0"/>
          </a:p>
        </p:txBody>
      </p:sp>
      <p:sp>
        <p:nvSpPr>
          <p:cNvPr id="6" name="Text 3"/>
          <p:cNvSpPr/>
          <p:nvPr/>
        </p:nvSpPr>
        <p:spPr>
          <a:xfrm>
            <a:off x="4378003" y="1752749"/>
            <a:ext cx="424242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点位准确性</a:t>
            </a:r>
            <a:endParaRPr lang="zh-CN" sz="1200" dirty="0"/>
          </a:p>
        </p:txBody>
      </p:sp>
      <p:sp>
        <p:nvSpPr>
          <p:cNvPr id="7" name="Text 4"/>
          <p:cNvSpPr/>
          <p:nvPr/>
        </p:nvSpPr>
        <p:spPr>
          <a:xfrm>
            <a:off x="4378003" y="2023765"/>
            <a:ext cx="424242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点位图标注准确，覆盖卫生间、床边等高风险区域，电源与网络条件已核实。</a:t>
            </a:r>
            <a:endParaRPr lang="zh-CN" sz="1000" dirty="0"/>
          </a:p>
        </p:txBody>
      </p:sp>
      <p:sp>
        <p:nvSpPr>
          <p:cNvPr id="8" name="Shape 5"/>
          <p:cNvSpPr/>
          <p:nvPr/>
        </p:nvSpPr>
        <p:spPr>
          <a:xfrm>
            <a:off x="3952577" y="2704356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007458" y="2736131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4378003" y="2749302"/>
            <a:ext cx="424242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施工可行性</a:t>
            </a:r>
            <a:endParaRPr lang="zh-CN" sz="1200" dirty="0"/>
          </a:p>
        </p:txBody>
      </p:sp>
      <p:sp>
        <p:nvSpPr>
          <p:cNvPr id="11" name="Text 8"/>
          <p:cNvSpPr/>
          <p:nvPr/>
        </p:nvSpPr>
        <p:spPr>
          <a:xfrm>
            <a:off x="4378003" y="3020318"/>
            <a:ext cx="424242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安装方式可实际操作，施工顺序合理，现场保护措施已说明。</a:t>
            </a:r>
            <a:endParaRPr lang="zh-CN" sz="1000" dirty="0"/>
          </a:p>
        </p:txBody>
      </p:sp>
      <p:sp>
        <p:nvSpPr>
          <p:cNvPr id="12" name="Shape 9"/>
          <p:cNvSpPr/>
          <p:nvPr/>
        </p:nvSpPr>
        <p:spPr>
          <a:xfrm>
            <a:off x="3952577" y="3491508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007458" y="3523283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4378003" y="3536454"/>
            <a:ext cx="424242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安全合规性</a:t>
            </a:r>
            <a:endParaRPr lang="zh-CN" sz="1200" dirty="0"/>
          </a:p>
        </p:txBody>
      </p:sp>
      <p:sp>
        <p:nvSpPr>
          <p:cNvPr id="15" name="Text 12"/>
          <p:cNvSpPr/>
          <p:nvPr/>
        </p:nvSpPr>
        <p:spPr>
          <a:xfrm>
            <a:off x="4378003" y="3807470"/>
            <a:ext cx="424242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安全合规说明完整，方案拿到现场后安装人员能看懂、能施工、能验收。</a:t>
            </a:r>
            <a:endParaRPr lang="zh-CN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59941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成果六：工程验证报告如何评价？</a:t>
            </a:r>
            <a:endParaRPr lang="zh-CN" sz="1200" dirty="0"/>
          </a:p>
        </p:txBody>
      </p:sp>
      <p:sp>
        <p:nvSpPr>
          <p:cNvPr id="3" name="Text 1"/>
          <p:cNvSpPr/>
          <p:nvPr/>
        </p:nvSpPr>
        <p:spPr>
          <a:xfrm>
            <a:off x="523577" y="634157"/>
            <a:ext cx="396857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必须完成的验证项</a:t>
            </a:r>
            <a:endParaRPr lang="zh-CN" sz="600" dirty="0"/>
          </a:p>
        </p:txBody>
      </p:sp>
      <p:sp>
        <p:nvSpPr>
          <p:cNvPr id="4" name="Text 2"/>
          <p:cNvSpPr/>
          <p:nvPr/>
        </p:nvSpPr>
        <p:spPr>
          <a:xfrm>
            <a:off x="523577" y="763042"/>
            <a:ext cx="3968576" cy="6183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安装测试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系统联调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适老化动作验证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断网与异常场景测试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失败项记录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问题清单整理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整改复测闭环</a:t>
            </a:r>
            <a:endParaRPr lang="zh-CN" sz="500" dirty="0"/>
          </a:p>
        </p:txBody>
      </p:sp>
      <p:sp>
        <p:nvSpPr>
          <p:cNvPr id="5" name="Shape 3"/>
          <p:cNvSpPr/>
          <p:nvPr/>
        </p:nvSpPr>
        <p:spPr>
          <a:xfrm>
            <a:off x="4609430" y="601489"/>
            <a:ext cx="4062933" cy="791319"/>
          </a:xfrm>
          <a:prstGeom prst="roundRect">
            <a:avLst>
              <a:gd name="adj" fmla="val 5956"/>
            </a:avLst>
          </a:prstGeom>
          <a:solidFill>
            <a:srgbClr val="FFB6B3">
              <a:alpha val="95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4674840" y="634157"/>
            <a:ext cx="3932113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高分特征</a:t>
            </a:r>
            <a:endParaRPr lang="zh-CN" sz="600" dirty="0"/>
          </a:p>
        </p:txBody>
      </p:sp>
      <p:sp>
        <p:nvSpPr>
          <p:cNvPr id="7" name="Text 5"/>
          <p:cNvSpPr/>
          <p:nvPr/>
        </p:nvSpPr>
        <p:spPr>
          <a:xfrm>
            <a:off x="4674840" y="763042"/>
            <a:ext cx="4389313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不是"全都通过"，而是：</a:t>
            </a:r>
            <a:endParaRPr lang="zh-CN" sz="500" dirty="0"/>
          </a:p>
        </p:txBody>
      </p:sp>
      <p:sp>
        <p:nvSpPr>
          <p:cNvPr id="8" name="Text 6"/>
          <p:cNvSpPr/>
          <p:nvPr/>
        </p:nvSpPr>
        <p:spPr>
          <a:xfrm>
            <a:off x="4674840" y="871017"/>
            <a:ext cx="3932113" cy="258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问题记录真实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整改有据可查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复测形成闭环</a:t>
            </a:r>
            <a:endParaRPr lang="zh-CN" sz="500" dirty="0"/>
          </a:p>
        </p:txBody>
      </p:sp>
      <p:sp>
        <p:nvSpPr>
          <p:cNvPr id="9" name="Text 7"/>
          <p:cNvSpPr/>
          <p:nvPr/>
        </p:nvSpPr>
        <p:spPr>
          <a:xfrm>
            <a:off x="4674840" y="1158925"/>
            <a:ext cx="4389313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失败项的如实记录，本身就是工程诚实性的体现。</a:t>
            </a:r>
            <a:endParaRPr lang="zh-CN" sz="500" dirty="0"/>
          </a:p>
        </p:txBody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6915" y="1429569"/>
            <a:ext cx="8030096" cy="3462784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097235" y="4242384"/>
            <a:ext cx="1714487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复测验证</a:t>
            </a:r>
            <a:endParaRPr lang="zh-CN" sz="1350" dirty="0"/>
          </a:p>
        </p:txBody>
      </p:sp>
      <p:sp>
        <p:nvSpPr>
          <p:cNvPr id="12" name="Text 9"/>
          <p:cNvSpPr/>
          <p:nvPr/>
        </p:nvSpPr>
        <p:spPr>
          <a:xfrm>
            <a:off x="1097235" y="3440806"/>
            <a:ext cx="1714487" cy="214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整改修复</a:t>
            </a:r>
            <a:endParaRPr lang="zh-CN" sz="1350" dirty="0"/>
          </a:p>
        </p:txBody>
      </p:sp>
      <p:sp>
        <p:nvSpPr>
          <p:cNvPr id="13" name="Text 10"/>
          <p:cNvSpPr/>
          <p:nvPr/>
        </p:nvSpPr>
        <p:spPr>
          <a:xfrm>
            <a:off x="1097235" y="2647324"/>
            <a:ext cx="1714487" cy="214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形成问题清单</a:t>
            </a:r>
            <a:endParaRPr lang="zh-CN" sz="1350" dirty="0"/>
          </a:p>
        </p:txBody>
      </p:sp>
      <p:sp>
        <p:nvSpPr>
          <p:cNvPr id="14" name="Text 11"/>
          <p:cNvSpPr/>
          <p:nvPr/>
        </p:nvSpPr>
        <p:spPr>
          <a:xfrm>
            <a:off x="1097235" y="1845745"/>
            <a:ext cx="1714487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记录失败项</a:t>
            </a:r>
            <a:endParaRPr lang="zh-CN" sz="13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42764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三次验收制：分阶段把质量关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089496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本项目设置三次阶段性验收，在关键节点检查交付物质量，确保每个阶段的成果达到进入下一阶段的基准线。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2738065"/>
            <a:ext cx="8096845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5" name="Shape 3"/>
          <p:cNvSpPr/>
          <p:nvPr/>
        </p:nvSpPr>
        <p:spPr>
          <a:xfrm>
            <a:off x="2499717" y="2345382"/>
            <a:ext cx="14288" cy="392683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6" name="Shape 4"/>
          <p:cNvSpPr/>
          <p:nvPr/>
        </p:nvSpPr>
        <p:spPr>
          <a:xfrm>
            <a:off x="2359596" y="2590800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414476" y="2622575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54472" y="1446163"/>
            <a:ext cx="370477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第一次验收</a:t>
            </a:r>
            <a:endParaRPr lang="zh-CN" sz="1200" dirty="0"/>
          </a:p>
        </p:txBody>
      </p:sp>
      <p:sp>
        <p:nvSpPr>
          <p:cNvPr id="9" name="Text 7"/>
          <p:cNvSpPr/>
          <p:nvPr/>
        </p:nvSpPr>
        <p:spPr>
          <a:xfrm>
            <a:off x="654472" y="1717179"/>
            <a:ext cx="3704779" cy="4973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33000"/>
              </a:lnSpc>
              <a:spcAft>
                <a:spcPts val="600"/>
              </a:spcAft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阶段一、二完成后</a:t>
            </a:r>
            <a:endParaRPr lang="zh-CN" sz="1000" dirty="0"/>
          </a:p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调研报告 ＋ 概念方案</a:t>
            </a:r>
            <a:endParaRPr lang="zh-CN" sz="1000" dirty="0"/>
          </a:p>
        </p:txBody>
      </p:sp>
      <p:sp>
        <p:nvSpPr>
          <p:cNvPr id="10" name="Shape 8"/>
          <p:cNvSpPr/>
          <p:nvPr/>
        </p:nvSpPr>
        <p:spPr>
          <a:xfrm>
            <a:off x="4564782" y="2738065"/>
            <a:ext cx="14288" cy="392683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1" name="Shape 9"/>
          <p:cNvSpPr/>
          <p:nvPr/>
        </p:nvSpPr>
        <p:spPr>
          <a:xfrm>
            <a:off x="4424660" y="2590800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479541" y="2622575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2719536" y="3261643"/>
            <a:ext cx="370485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第二次验收</a:t>
            </a:r>
            <a:endParaRPr lang="zh-CN" sz="1200" dirty="0"/>
          </a:p>
        </p:txBody>
      </p:sp>
      <p:sp>
        <p:nvSpPr>
          <p:cNvPr id="14" name="Text 12"/>
          <p:cNvSpPr/>
          <p:nvPr/>
        </p:nvSpPr>
        <p:spPr>
          <a:xfrm>
            <a:off x="2719536" y="3532659"/>
            <a:ext cx="3704853" cy="4973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33000"/>
              </a:lnSpc>
              <a:spcAft>
                <a:spcPts val="600"/>
              </a:spcAft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阶段三完成后</a:t>
            </a:r>
            <a:endParaRPr lang="zh-CN" sz="1000" dirty="0"/>
          </a:p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选型报告 ＋ 系统集成 ＋ 安装方案</a:t>
            </a:r>
            <a:endParaRPr lang="zh-CN" sz="1000" dirty="0"/>
          </a:p>
        </p:txBody>
      </p:sp>
      <p:sp>
        <p:nvSpPr>
          <p:cNvPr id="15" name="Shape 13"/>
          <p:cNvSpPr/>
          <p:nvPr/>
        </p:nvSpPr>
        <p:spPr>
          <a:xfrm>
            <a:off x="6629921" y="2345382"/>
            <a:ext cx="14288" cy="392683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6" name="Shape 14"/>
          <p:cNvSpPr/>
          <p:nvPr/>
        </p:nvSpPr>
        <p:spPr>
          <a:xfrm>
            <a:off x="6489799" y="2590800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44680" y="2622575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4784675" y="1446163"/>
            <a:ext cx="370485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第三次验收</a:t>
            </a:r>
            <a:endParaRPr lang="zh-CN" sz="1200" dirty="0"/>
          </a:p>
        </p:txBody>
      </p:sp>
      <p:sp>
        <p:nvSpPr>
          <p:cNvPr id="19" name="Text 17"/>
          <p:cNvSpPr/>
          <p:nvPr/>
        </p:nvSpPr>
        <p:spPr>
          <a:xfrm>
            <a:off x="4784675" y="1717179"/>
            <a:ext cx="3704853" cy="4973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33000"/>
              </a:lnSpc>
              <a:spcAft>
                <a:spcPts val="600"/>
              </a:spcAft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阶段四、五完成后</a:t>
            </a:r>
            <a:endParaRPr lang="zh-CN" sz="1000" dirty="0"/>
          </a:p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全部交付物 ＋ 工程验证 ＋ 汇报答辩</a:t>
            </a:r>
            <a:endParaRPr lang="zh-CN" sz="1000" dirty="0"/>
          </a:p>
        </p:txBody>
      </p:sp>
      <p:sp>
        <p:nvSpPr>
          <p:cNvPr id="20" name="Shape 18"/>
          <p:cNvSpPr/>
          <p:nvPr/>
        </p:nvSpPr>
        <p:spPr>
          <a:xfrm>
            <a:off x="523577" y="4177233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2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472" y="4364310"/>
            <a:ext cx="163637" cy="130894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949003" y="4340796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三次验收设置在第6、第10和第15学时节点，形成分阶段质量控制机制。</a:t>
            </a:r>
            <a:endParaRPr lang="zh-CN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160859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第一次验收：调研与概念是否成立？</a:t>
            </a:r>
            <a:endParaRPr lang="zh-CN" sz="2400" dirty="0"/>
          </a:p>
        </p:txBody>
      </p:sp>
      <p:sp>
        <p:nvSpPr>
          <p:cNvPr id="3" name="Shape 1"/>
          <p:cNvSpPr/>
          <p:nvPr/>
        </p:nvSpPr>
        <p:spPr>
          <a:xfrm>
            <a:off x="429295" y="1742108"/>
            <a:ext cx="4077295" cy="2240459"/>
          </a:xfrm>
          <a:prstGeom prst="roundRect">
            <a:avLst>
              <a:gd name="adj" fmla="val 4207"/>
            </a:avLst>
          </a:prstGeom>
          <a:solidFill>
            <a:srgbClr val="E851B2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60189" y="1873002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验收材料清单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560189" y="2196405"/>
            <a:ext cx="3815507" cy="1740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用户调研报告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家庭风险地图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用户画像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产品需求矩阵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概念设计方案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备选方案对比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初步预算估算</a:t>
            </a:r>
            <a:endParaRPr lang="zh-CN" sz="1000" dirty="0"/>
          </a:p>
        </p:txBody>
      </p:sp>
      <p:sp>
        <p:nvSpPr>
          <p:cNvPr id="6" name="Text 4"/>
          <p:cNvSpPr/>
          <p:nvPr/>
        </p:nvSpPr>
        <p:spPr>
          <a:xfrm>
            <a:off x="4736455" y="1873002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验收核心问题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4736455" y="2196405"/>
            <a:ext cx="3888730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调研是否真实完整？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老人需求是否清楚识别？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家庭风险是否准确定位？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方案是否回应核心问题？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是否具备进入深化设计的基础？</a:t>
            </a:r>
            <a:endParaRPr lang="zh-CN" sz="1000" dirty="0"/>
          </a:p>
        </p:txBody>
      </p:sp>
      <p:sp>
        <p:nvSpPr>
          <p:cNvPr id="8" name="Text 6"/>
          <p:cNvSpPr/>
          <p:nvPr/>
        </p:nvSpPr>
        <p:spPr>
          <a:xfrm>
            <a:off x="4736455" y="3544267"/>
            <a:ext cx="434593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第一次验收通过，方可进入深化设计阶段。</a:t>
            </a:r>
            <a:endParaRPr lang="zh-CN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82985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第二次验收：工程方案是否可实施？</a:t>
            </a:r>
            <a:endParaRPr lang="zh-CN" sz="2400" dirty="0"/>
          </a:p>
        </p:txBody>
      </p:sp>
      <p:sp>
        <p:nvSpPr>
          <p:cNvPr id="3" name="Shape 1"/>
          <p:cNvSpPr/>
          <p:nvPr/>
        </p:nvSpPr>
        <p:spPr>
          <a:xfrm>
            <a:off x="523577" y="1429717"/>
            <a:ext cx="3982938" cy="770781"/>
          </a:xfrm>
          <a:prstGeom prst="roundRect">
            <a:avLst>
              <a:gd name="adj" fmla="val 7133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68759" y="1574899"/>
            <a:ext cx="369257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产品深化选型报告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668759" y="1845915"/>
            <a:ext cx="36925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产品是否可采购，参数是否可靠</a:t>
            </a:r>
            <a:endParaRPr lang="zh-CN" sz="1000" dirty="0"/>
          </a:p>
        </p:txBody>
      </p:sp>
      <p:sp>
        <p:nvSpPr>
          <p:cNvPr id="6" name="Shape 4"/>
          <p:cNvSpPr/>
          <p:nvPr/>
        </p:nvSpPr>
        <p:spPr>
          <a:xfrm>
            <a:off x="4637410" y="1429717"/>
            <a:ext cx="3983013" cy="770781"/>
          </a:xfrm>
          <a:prstGeom prst="roundRect">
            <a:avLst>
              <a:gd name="adj" fmla="val 7133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782592" y="1574899"/>
            <a:ext cx="369264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系统集成设计方案</a:t>
            </a:r>
            <a:endParaRPr lang="zh-CN" sz="1200" dirty="0"/>
          </a:p>
        </p:txBody>
      </p:sp>
      <p:sp>
        <p:nvSpPr>
          <p:cNvPr id="8" name="Text 6"/>
          <p:cNvSpPr/>
          <p:nvPr/>
        </p:nvSpPr>
        <p:spPr>
          <a:xfrm>
            <a:off x="4782592" y="1845915"/>
            <a:ext cx="369264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系统是否可联动，架构是否合理</a:t>
            </a:r>
            <a:endParaRPr lang="zh-CN" sz="1000" dirty="0"/>
          </a:p>
        </p:txBody>
      </p:sp>
      <p:sp>
        <p:nvSpPr>
          <p:cNvPr id="9" name="Shape 7"/>
          <p:cNvSpPr/>
          <p:nvPr/>
        </p:nvSpPr>
        <p:spPr>
          <a:xfrm>
            <a:off x="523577" y="2331393"/>
            <a:ext cx="3982938" cy="770781"/>
          </a:xfrm>
          <a:prstGeom prst="roundRect">
            <a:avLst>
              <a:gd name="adj" fmla="val 7133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68759" y="2476574"/>
            <a:ext cx="369257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联动规则表</a:t>
            </a:r>
            <a:endParaRPr lang="zh-CN" sz="1200" dirty="0"/>
          </a:p>
        </p:txBody>
      </p:sp>
      <p:sp>
        <p:nvSpPr>
          <p:cNvPr id="11" name="Text 9"/>
          <p:cNvSpPr/>
          <p:nvPr/>
        </p:nvSpPr>
        <p:spPr>
          <a:xfrm>
            <a:off x="668759" y="2747590"/>
            <a:ext cx="36925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规则是否覆盖核心与异常场景</a:t>
            </a:r>
            <a:endParaRPr lang="zh-CN" sz="1000" dirty="0"/>
          </a:p>
        </p:txBody>
      </p:sp>
      <p:sp>
        <p:nvSpPr>
          <p:cNvPr id="12" name="Shape 10"/>
          <p:cNvSpPr/>
          <p:nvPr/>
        </p:nvSpPr>
        <p:spPr>
          <a:xfrm>
            <a:off x="4637410" y="2331393"/>
            <a:ext cx="3983013" cy="770781"/>
          </a:xfrm>
          <a:prstGeom prst="roundRect">
            <a:avLst>
              <a:gd name="adj" fmla="val 7133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82592" y="2476574"/>
            <a:ext cx="369264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安装施工方案</a:t>
            </a:r>
            <a:endParaRPr lang="zh-CN" sz="1200" dirty="0"/>
          </a:p>
        </p:txBody>
      </p:sp>
      <p:sp>
        <p:nvSpPr>
          <p:cNvPr id="14" name="Text 12"/>
          <p:cNvSpPr/>
          <p:nvPr/>
        </p:nvSpPr>
        <p:spPr>
          <a:xfrm>
            <a:off x="4782592" y="2747590"/>
            <a:ext cx="369264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点位是否可施工，顺序是否合理</a:t>
            </a:r>
            <a:endParaRPr lang="zh-CN" sz="1000" dirty="0"/>
          </a:p>
        </p:txBody>
      </p:sp>
      <p:sp>
        <p:nvSpPr>
          <p:cNvPr id="15" name="Shape 13"/>
          <p:cNvSpPr/>
          <p:nvPr/>
        </p:nvSpPr>
        <p:spPr>
          <a:xfrm>
            <a:off x="523577" y="3233068"/>
            <a:ext cx="3982938" cy="770781"/>
          </a:xfrm>
          <a:prstGeom prst="roundRect">
            <a:avLst>
              <a:gd name="adj" fmla="val 7133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68759" y="3378250"/>
            <a:ext cx="369257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BOM与成本说明</a:t>
            </a:r>
            <a:endParaRPr lang="zh-CN" sz="1200" dirty="0"/>
          </a:p>
        </p:txBody>
      </p:sp>
      <p:sp>
        <p:nvSpPr>
          <p:cNvPr id="17" name="Text 15"/>
          <p:cNvSpPr/>
          <p:nvPr/>
        </p:nvSpPr>
        <p:spPr>
          <a:xfrm>
            <a:off x="668759" y="3649266"/>
            <a:ext cx="36925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成本是否可解释，预算是否合理</a:t>
            </a:r>
            <a:endParaRPr lang="zh-CN" sz="1000" dirty="0"/>
          </a:p>
        </p:txBody>
      </p:sp>
      <p:sp>
        <p:nvSpPr>
          <p:cNvPr id="18" name="Shape 16"/>
          <p:cNvSpPr/>
          <p:nvPr/>
        </p:nvSpPr>
        <p:spPr>
          <a:xfrm>
            <a:off x="4637410" y="3233068"/>
            <a:ext cx="3983013" cy="770781"/>
          </a:xfrm>
          <a:prstGeom prst="roundRect">
            <a:avLst>
              <a:gd name="adj" fmla="val 7133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782592" y="3378250"/>
            <a:ext cx="369264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数据与隐私说明</a:t>
            </a:r>
            <a:endParaRPr lang="zh-CN" sz="1200" dirty="0"/>
          </a:p>
        </p:txBody>
      </p:sp>
      <p:sp>
        <p:nvSpPr>
          <p:cNvPr id="20" name="Text 18"/>
          <p:cNvSpPr/>
          <p:nvPr/>
        </p:nvSpPr>
        <p:spPr>
          <a:xfrm>
            <a:off x="4782592" y="3649266"/>
            <a:ext cx="369264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隐私边界是否明确，风险是否可控</a:t>
            </a:r>
            <a:endParaRPr lang="zh-CN" sz="1000" dirty="0"/>
          </a:p>
        </p:txBody>
      </p:sp>
      <p:sp>
        <p:nvSpPr>
          <p:cNvPr id="21" name="Text 19"/>
          <p:cNvSpPr/>
          <p:nvPr/>
        </p:nvSpPr>
        <p:spPr>
          <a:xfrm>
            <a:off x="523577" y="4151114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第二次验收重点判断：工程文件包是否具备真实工程交付价值，文档是否能够指导现场施工与系统调试。</a:t>
            </a:r>
            <a:endParaRPr lang="zh-CN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368424"/>
            <a:ext cx="4667845" cy="3789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3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第三次验收：成果是否完整交付？</a:t>
            </a:r>
            <a:endParaRPr lang="zh-CN" sz="2350" dirty="0"/>
          </a:p>
        </p:txBody>
      </p:sp>
      <p:sp>
        <p:nvSpPr>
          <p:cNvPr id="4" name="Text 1"/>
          <p:cNvSpPr/>
          <p:nvPr/>
        </p:nvSpPr>
        <p:spPr>
          <a:xfrm>
            <a:off x="523577" y="937692"/>
            <a:ext cx="257696" cy="16103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01</a:t>
            </a:r>
            <a:endParaRPr lang="en-US" sz="1000" dirty="0"/>
          </a:p>
        </p:txBody>
      </p:sp>
      <p:sp>
        <p:nvSpPr>
          <p:cNvPr id="5" name="Shape 2"/>
          <p:cNvSpPr/>
          <p:nvPr/>
        </p:nvSpPr>
        <p:spPr>
          <a:xfrm>
            <a:off x="523577" y="1142330"/>
            <a:ext cx="4667845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6" name="Text 3"/>
          <p:cNvSpPr/>
          <p:nvPr/>
        </p:nvSpPr>
        <p:spPr>
          <a:xfrm>
            <a:off x="523577" y="1235273"/>
            <a:ext cx="4667845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六项交付物完整性</a:t>
            </a:r>
            <a:endParaRPr lang="zh-CN" sz="1150" dirty="0"/>
          </a:p>
        </p:txBody>
      </p:sp>
      <p:sp>
        <p:nvSpPr>
          <p:cNvPr id="7" name="Text 4"/>
          <p:cNvSpPr/>
          <p:nvPr/>
        </p:nvSpPr>
        <p:spPr>
          <a:xfrm>
            <a:off x="523577" y="1500783"/>
            <a:ext cx="4667845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全部交付物是否齐全，逻辑是否前后一致</a:t>
            </a:r>
            <a:endParaRPr lang="zh-CN" sz="1000" dirty="0"/>
          </a:p>
        </p:txBody>
      </p:sp>
      <p:sp>
        <p:nvSpPr>
          <p:cNvPr id="8" name="Text 5"/>
          <p:cNvSpPr/>
          <p:nvPr/>
        </p:nvSpPr>
        <p:spPr>
          <a:xfrm>
            <a:off x="523577" y="1928738"/>
            <a:ext cx="257696" cy="16103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02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523577" y="2133377"/>
            <a:ext cx="4667845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0" name="Text 7"/>
          <p:cNvSpPr/>
          <p:nvPr/>
        </p:nvSpPr>
        <p:spPr>
          <a:xfrm>
            <a:off x="523577" y="2226320"/>
            <a:ext cx="4667845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工程验证真实性</a:t>
            </a:r>
            <a:endParaRPr lang="zh-CN" sz="1150" dirty="0"/>
          </a:p>
        </p:txBody>
      </p:sp>
      <p:sp>
        <p:nvSpPr>
          <p:cNvPr id="11" name="Text 8"/>
          <p:cNvSpPr/>
          <p:nvPr/>
        </p:nvSpPr>
        <p:spPr>
          <a:xfrm>
            <a:off x="523577" y="2491829"/>
            <a:ext cx="4667845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验证过程是否真实，整改闭环是否完成</a:t>
            </a:r>
            <a:endParaRPr lang="zh-CN" sz="1000" dirty="0"/>
          </a:p>
        </p:txBody>
      </p:sp>
      <p:sp>
        <p:nvSpPr>
          <p:cNvPr id="12" name="Text 9"/>
          <p:cNvSpPr/>
          <p:nvPr/>
        </p:nvSpPr>
        <p:spPr>
          <a:xfrm>
            <a:off x="523577" y="2919785"/>
            <a:ext cx="257696" cy="16103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03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523577" y="3124423"/>
            <a:ext cx="4667845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4" name="Text 11"/>
          <p:cNvSpPr/>
          <p:nvPr/>
        </p:nvSpPr>
        <p:spPr>
          <a:xfrm>
            <a:off x="523577" y="3217366"/>
            <a:ext cx="4667845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汇报答辩专业性</a:t>
            </a:r>
            <a:endParaRPr lang="zh-CN" sz="1150" dirty="0"/>
          </a:p>
        </p:txBody>
      </p:sp>
      <p:sp>
        <p:nvSpPr>
          <p:cNvPr id="15" name="Text 12"/>
          <p:cNvSpPr/>
          <p:nvPr/>
        </p:nvSpPr>
        <p:spPr>
          <a:xfrm>
            <a:off x="523577" y="3482876"/>
            <a:ext cx="4667845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PPT表达是否清晰，答辩是否专业从容</a:t>
            </a:r>
            <a:endParaRPr lang="zh-CN" sz="1000" dirty="0"/>
          </a:p>
        </p:txBody>
      </p:sp>
      <p:sp>
        <p:nvSpPr>
          <p:cNvPr id="16" name="Text 13"/>
          <p:cNvSpPr/>
          <p:nvPr/>
        </p:nvSpPr>
        <p:spPr>
          <a:xfrm>
            <a:off x="523577" y="3910831"/>
            <a:ext cx="257696" cy="16103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04</a:t>
            </a:r>
            <a:endParaRPr lang="en-US" sz="1000" dirty="0"/>
          </a:p>
        </p:txBody>
      </p:sp>
      <p:sp>
        <p:nvSpPr>
          <p:cNvPr id="17" name="Shape 14"/>
          <p:cNvSpPr/>
          <p:nvPr/>
        </p:nvSpPr>
        <p:spPr>
          <a:xfrm>
            <a:off x="523577" y="4115470"/>
            <a:ext cx="4667845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8" name="Text 15"/>
          <p:cNvSpPr/>
          <p:nvPr/>
        </p:nvSpPr>
        <p:spPr>
          <a:xfrm>
            <a:off x="523577" y="4208413"/>
            <a:ext cx="4667845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老人价值回归</a:t>
            </a:r>
            <a:endParaRPr lang="zh-CN" sz="1150" dirty="0"/>
          </a:p>
        </p:txBody>
      </p:sp>
      <p:sp>
        <p:nvSpPr>
          <p:cNvPr id="19" name="Text 16"/>
          <p:cNvSpPr/>
          <p:nvPr/>
        </p:nvSpPr>
        <p:spPr>
          <a:xfrm>
            <a:off x="523577" y="4473922"/>
            <a:ext cx="4667845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项目最终是否回到老人生活改善这一核心目标</a:t>
            </a:r>
            <a:endParaRPr lang="zh-CN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0954"/>
            <a:ext cx="8096845" cy="3248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验收不通过，必须进入整改闭环</a:t>
            </a:r>
            <a:endParaRPr lang="zh-CN" sz="2000" dirty="0"/>
          </a:p>
        </p:txBody>
      </p:sp>
      <p:sp>
        <p:nvSpPr>
          <p:cNvPr id="3" name="Text 1"/>
          <p:cNvSpPr/>
          <p:nvPr/>
        </p:nvSpPr>
        <p:spPr>
          <a:xfrm>
            <a:off x="523577" y="882179"/>
            <a:ext cx="8554045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整改不是走形式，必须形成真实的问题记录、责任分工、修改过程和复测证据，任何环节不得省略。</a:t>
            </a:r>
            <a:endParaRPr lang="zh-CN" sz="8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3207" y="1149772"/>
            <a:ext cx="7837512" cy="294099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985840" y="3383516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修改方案</a:t>
            </a:r>
            <a:endParaRPr lang="zh-CN" sz="1350" dirty="0"/>
          </a:p>
        </p:txBody>
      </p:sp>
      <p:sp>
        <p:nvSpPr>
          <p:cNvPr id="6" name="Text 3"/>
          <p:cNvSpPr/>
          <p:nvPr/>
        </p:nvSpPr>
        <p:spPr>
          <a:xfrm>
            <a:off x="5496033" y="3383516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规定时间</a:t>
            </a:r>
            <a:endParaRPr lang="zh-CN" sz="1350" dirty="0"/>
          </a:p>
        </p:txBody>
      </p:sp>
      <p:sp>
        <p:nvSpPr>
          <p:cNvPr id="7" name="Text 4"/>
          <p:cNvSpPr/>
          <p:nvPr/>
        </p:nvSpPr>
        <p:spPr>
          <a:xfrm>
            <a:off x="4014321" y="3383516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明确责任</a:t>
            </a:r>
            <a:endParaRPr lang="zh-CN" sz="1350" dirty="0"/>
          </a:p>
        </p:txBody>
      </p:sp>
      <p:sp>
        <p:nvSpPr>
          <p:cNvPr id="8" name="Text 5"/>
          <p:cNvSpPr/>
          <p:nvPr/>
        </p:nvSpPr>
        <p:spPr>
          <a:xfrm>
            <a:off x="2532610" y="3383516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形成清单</a:t>
            </a:r>
            <a:endParaRPr lang="zh-CN" sz="1350" dirty="0"/>
          </a:p>
        </p:txBody>
      </p:sp>
      <p:sp>
        <p:nvSpPr>
          <p:cNvPr id="9" name="Text 6"/>
          <p:cNvSpPr/>
          <p:nvPr/>
        </p:nvSpPr>
        <p:spPr>
          <a:xfrm>
            <a:off x="1018512" y="3383516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发现问题</a:t>
            </a:r>
            <a:endParaRPr lang="zh-CN" sz="1350" dirty="0"/>
          </a:p>
        </p:txBody>
      </p:sp>
      <p:sp>
        <p:nvSpPr>
          <p:cNvPr id="10" name="Shape 7"/>
          <p:cNvSpPr/>
          <p:nvPr/>
        </p:nvSpPr>
        <p:spPr>
          <a:xfrm>
            <a:off x="523577" y="4195539"/>
            <a:ext cx="8096845" cy="576932"/>
          </a:xfrm>
          <a:prstGeom prst="roundRect">
            <a:avLst>
              <a:gd name="adj" fmla="val 804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28340" y="4200302"/>
            <a:ext cx="2695724" cy="567407"/>
          </a:xfrm>
          <a:custGeom>
            <a:avLst/>
            <a:gdLst/>
            <a:ahLst/>
            <a:cxnLst/>
            <a:rect l="l" t="t" r="r" b="b"/>
            <a:pathLst>
              <a:path w="2695724" h="567407">
                <a:moveTo>
                  <a:pt x="38660" y="0"/>
                </a:moveTo>
                <a:lnTo>
                  <a:pt x="2695724" y="0"/>
                </a:lnTo>
                <a:lnTo>
                  <a:pt x="2695724" y="567407"/>
                </a:lnTo>
                <a:lnTo>
                  <a:pt x="38660" y="567407"/>
                </a:lnTo>
                <a:arcTo hR="38660" wR="38660" stAng="5400000" swAng="5400000"/>
                <a:lnTo>
                  <a:pt x="0" y="38660"/>
                </a:lnTo>
                <a:arcTo hR="38660" wR="38660" stAng="10800000" swAng="5400000"/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12" name="Text 9"/>
          <p:cNvSpPr/>
          <p:nvPr/>
        </p:nvSpPr>
        <p:spPr>
          <a:xfrm>
            <a:off x="621506" y="4293468"/>
            <a:ext cx="2369567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不能口头整改</a:t>
            </a:r>
            <a:endParaRPr lang="zh-CN" sz="1000" dirty="0"/>
          </a:p>
        </p:txBody>
      </p:sp>
      <p:sp>
        <p:nvSpPr>
          <p:cNvPr id="13" name="Text 10"/>
          <p:cNvSpPr/>
          <p:nvPr/>
        </p:nvSpPr>
        <p:spPr>
          <a:xfrm>
            <a:off x="621506" y="4511725"/>
            <a:ext cx="2369567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所有整改必须有书面记录</a:t>
            </a:r>
            <a:endParaRPr lang="zh-CN" sz="850" dirty="0"/>
          </a:p>
        </p:txBody>
      </p:sp>
      <p:sp>
        <p:nvSpPr>
          <p:cNvPr id="14" name="Shape 11"/>
          <p:cNvSpPr/>
          <p:nvPr/>
        </p:nvSpPr>
        <p:spPr>
          <a:xfrm>
            <a:off x="3224064" y="4200302"/>
            <a:ext cx="2695798" cy="567407"/>
          </a:xfrm>
          <a:prstGeom prst="rect">
            <a:avLst/>
          </a:prstGeom>
          <a:solidFill>
            <a:srgbClr val="F9D2EB"/>
          </a:solidFill>
          <a:ln/>
        </p:spPr>
      </p:sp>
      <p:sp>
        <p:nvSpPr>
          <p:cNvPr id="15" name="Shape 12"/>
          <p:cNvSpPr/>
          <p:nvPr/>
        </p:nvSpPr>
        <p:spPr>
          <a:xfrm>
            <a:off x="3224064" y="4200302"/>
            <a:ext cx="14288" cy="567407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6" name="Text 13"/>
          <p:cNvSpPr/>
          <p:nvPr/>
        </p:nvSpPr>
        <p:spPr>
          <a:xfrm>
            <a:off x="3457054" y="4293468"/>
            <a:ext cx="2229817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不能只改PPT</a:t>
            </a:r>
            <a:endParaRPr lang="zh-CN" sz="1000" dirty="0"/>
          </a:p>
        </p:txBody>
      </p:sp>
      <p:sp>
        <p:nvSpPr>
          <p:cNvPr id="17" name="Text 14"/>
          <p:cNvSpPr/>
          <p:nvPr/>
        </p:nvSpPr>
        <p:spPr>
          <a:xfrm>
            <a:off x="3457054" y="4511725"/>
            <a:ext cx="2229817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必须修改底层方案文件</a:t>
            </a:r>
            <a:endParaRPr lang="zh-CN" sz="850" dirty="0"/>
          </a:p>
        </p:txBody>
      </p:sp>
      <p:sp>
        <p:nvSpPr>
          <p:cNvPr id="18" name="Shape 15"/>
          <p:cNvSpPr/>
          <p:nvPr/>
        </p:nvSpPr>
        <p:spPr>
          <a:xfrm>
            <a:off x="3086026" y="4345930"/>
            <a:ext cx="276076" cy="276076"/>
          </a:xfrm>
          <a:prstGeom prst="roundRect">
            <a:avLst>
              <a:gd name="adj" fmla="val 16804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pic>
        <p:nvPicPr>
          <p:cNvPr id="19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55007" y="4414912"/>
            <a:ext cx="138038" cy="138038"/>
          </a:xfrm>
          <a:prstGeom prst="rect">
            <a:avLst/>
          </a:prstGeom>
        </p:spPr>
      </p:pic>
      <p:sp>
        <p:nvSpPr>
          <p:cNvPr id="20" name="Shape 16"/>
          <p:cNvSpPr/>
          <p:nvPr/>
        </p:nvSpPr>
        <p:spPr>
          <a:xfrm>
            <a:off x="5919862" y="4200302"/>
            <a:ext cx="2695798" cy="567407"/>
          </a:xfrm>
          <a:custGeom>
            <a:avLst/>
            <a:gdLst/>
            <a:ahLst/>
            <a:cxnLst/>
            <a:rect l="l" t="t" r="r" b="b"/>
            <a:pathLst>
              <a:path w="2695798" h="567407">
                <a:moveTo>
                  <a:pt x="0" y="0"/>
                </a:moveTo>
                <a:lnTo>
                  <a:pt x="2657138" y="0"/>
                </a:lnTo>
                <a:arcTo hR="38660" wR="38660" stAng="16200000" swAng="5400000"/>
                <a:lnTo>
                  <a:pt x="2695798" y="528747"/>
                </a:lnTo>
                <a:arcTo hR="38660" wR="38660" stAng="0" swAng="5400000"/>
                <a:lnTo>
                  <a:pt x="0" y="567407"/>
                </a:lnTo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21" name="Shape 17"/>
          <p:cNvSpPr/>
          <p:nvPr/>
        </p:nvSpPr>
        <p:spPr>
          <a:xfrm>
            <a:off x="5919862" y="4200302"/>
            <a:ext cx="14288" cy="567407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2" name="Text 18"/>
          <p:cNvSpPr/>
          <p:nvPr/>
        </p:nvSpPr>
        <p:spPr>
          <a:xfrm>
            <a:off x="6152852" y="4293468"/>
            <a:ext cx="2369641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不能隐藏失败项</a:t>
            </a:r>
            <a:endParaRPr lang="zh-CN" sz="1000" dirty="0"/>
          </a:p>
        </p:txBody>
      </p:sp>
      <p:sp>
        <p:nvSpPr>
          <p:cNvPr id="23" name="Text 19"/>
          <p:cNvSpPr/>
          <p:nvPr/>
        </p:nvSpPr>
        <p:spPr>
          <a:xfrm>
            <a:off x="6152852" y="4511725"/>
            <a:ext cx="2369641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失败记录是诚实工程的体现</a:t>
            </a:r>
            <a:endParaRPr lang="zh-CN" sz="850" dirty="0"/>
          </a:p>
        </p:txBody>
      </p:sp>
      <p:sp>
        <p:nvSpPr>
          <p:cNvPr id="24" name="Shape 20"/>
          <p:cNvSpPr/>
          <p:nvPr/>
        </p:nvSpPr>
        <p:spPr>
          <a:xfrm>
            <a:off x="5781824" y="4345930"/>
            <a:ext cx="276076" cy="276076"/>
          </a:xfrm>
          <a:prstGeom prst="roundRect">
            <a:avLst>
              <a:gd name="adj" fmla="val 16804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pic>
        <p:nvPicPr>
          <p:cNvPr id="25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50806" y="4414912"/>
            <a:ext cx="138038" cy="13803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4034"/>
            <a:ext cx="8096845" cy="3188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人才交付评价：看见每个人的能力成长</a:t>
            </a:r>
            <a:endParaRPr lang="zh-CN" sz="2000" dirty="0"/>
          </a:p>
        </p:txBody>
      </p:sp>
      <p:sp>
        <p:nvSpPr>
          <p:cNvPr id="3" name="Text 1"/>
          <p:cNvSpPr/>
          <p:nvPr/>
        </p:nvSpPr>
        <p:spPr>
          <a:xfrm>
            <a:off x="523577" y="862385"/>
            <a:ext cx="8554045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人才交付评价关注学习者在项目过程中真实发生的能力成长，而非仅凭最终成果推断。评价维度涵盖岗位技能、职业素养、课证融通准备与个人贡献度四个方面。</a:t>
            </a:r>
            <a:endParaRPr lang="zh-CN" sz="8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121866"/>
            <a:ext cx="6553200" cy="36576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252463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岗位技能一：适老化评估能力如何评价？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964606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评价内容</a:t>
            </a:r>
            <a:endParaRPr lang="zh-CN" sz="1200" dirty="0"/>
          </a:p>
        </p:txBody>
      </p:sp>
      <p:sp>
        <p:nvSpPr>
          <p:cNvPr id="4" name="Text 2"/>
          <p:cNvSpPr/>
          <p:nvPr/>
        </p:nvSpPr>
        <p:spPr>
          <a:xfrm>
            <a:off x="523577" y="2288009"/>
            <a:ext cx="434593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评价学习者是否能够：</a:t>
            </a:r>
            <a:endParaRPr lang="zh-CN" sz="1000" dirty="0"/>
          </a:p>
        </p:txBody>
      </p:sp>
      <p:sp>
        <p:nvSpPr>
          <p:cNvPr id="5" name="Text 3"/>
          <p:cNvSpPr/>
          <p:nvPr/>
        </p:nvSpPr>
        <p:spPr>
          <a:xfrm>
            <a:off x="523577" y="2615208"/>
            <a:ext cx="3888730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正确使用适老化评估工具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识别老人能力变化趋势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发现家庭环境中的风险点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判断改造的优先级顺序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将风险转化为产品与服务需求</a:t>
            </a:r>
            <a:endParaRPr lang="zh-CN" sz="1000" dirty="0"/>
          </a:p>
        </p:txBody>
      </p:sp>
      <p:sp>
        <p:nvSpPr>
          <p:cNvPr id="6" name="Shape 4"/>
          <p:cNvSpPr/>
          <p:nvPr/>
        </p:nvSpPr>
        <p:spPr>
          <a:xfrm>
            <a:off x="4642172" y="1833711"/>
            <a:ext cx="4077295" cy="2057326"/>
          </a:xfrm>
          <a:prstGeom prst="roundRect">
            <a:avLst>
              <a:gd name="adj" fmla="val 4581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4773067" y="1964606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评价证据来源</a:t>
            </a:r>
            <a:endParaRPr lang="zh-CN" sz="1200" dirty="0"/>
          </a:p>
        </p:txBody>
      </p:sp>
      <p:sp>
        <p:nvSpPr>
          <p:cNvPr id="8" name="Text 6"/>
          <p:cNvSpPr/>
          <p:nvPr/>
        </p:nvSpPr>
        <p:spPr>
          <a:xfrm>
            <a:off x="4773067" y="2288009"/>
            <a:ext cx="3815507" cy="14852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评估表填写记录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入户访谈记录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家庭风险地图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照片标注说明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产品需求矩阵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课程指导者反馈</a:t>
            </a:r>
            <a:endParaRPr lang="zh-CN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361057"/>
            <a:ext cx="4667845" cy="7579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3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岗位技能二：产品选型能力如何评价？</a:t>
            </a:r>
            <a:endParaRPr lang="zh-CN" sz="23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52577" y="1309315"/>
            <a:ext cx="4667845" cy="77316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125516" y="1575048"/>
            <a:ext cx="193253" cy="24162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609058" y="1452414"/>
            <a:ext cx="3868266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需求匹配</a:t>
            </a:r>
            <a:endParaRPr lang="zh-CN" sz="1150" dirty="0"/>
          </a:p>
        </p:txBody>
      </p:sp>
      <p:sp>
        <p:nvSpPr>
          <p:cNvPr id="7" name="Text 3"/>
          <p:cNvSpPr/>
          <p:nvPr/>
        </p:nvSpPr>
        <p:spPr>
          <a:xfrm>
            <a:off x="4609058" y="1717923"/>
            <a:ext cx="3868266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根据真实需求选产品，而非追求功能堆砌或价格最高</a:t>
            </a:r>
            <a:endParaRPr lang="zh-CN" sz="10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52577" y="2209279"/>
            <a:ext cx="4667845" cy="773162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125516" y="2475012"/>
            <a:ext cx="193253" cy="24162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500" dirty="0"/>
          </a:p>
        </p:txBody>
      </p:sp>
      <p:sp>
        <p:nvSpPr>
          <p:cNvPr id="10" name="Text 5"/>
          <p:cNvSpPr/>
          <p:nvPr/>
        </p:nvSpPr>
        <p:spPr>
          <a:xfrm>
            <a:off x="4609058" y="2352377"/>
            <a:ext cx="3868266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参数理解</a:t>
            </a:r>
            <a:endParaRPr lang="zh-CN" sz="1150" dirty="0"/>
          </a:p>
        </p:txBody>
      </p:sp>
      <p:sp>
        <p:nvSpPr>
          <p:cNvPr id="11" name="Text 6"/>
          <p:cNvSpPr/>
          <p:nvPr/>
        </p:nvSpPr>
        <p:spPr>
          <a:xfrm>
            <a:off x="4609058" y="2617887"/>
            <a:ext cx="3868266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能够读懂关键技术参数，引用可靠资料来源</a:t>
            </a:r>
            <a:endParaRPr lang="zh-CN" sz="10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52577" y="3109243"/>
            <a:ext cx="4667845" cy="773162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125516" y="3374975"/>
            <a:ext cx="193253" cy="24162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500" dirty="0"/>
          </a:p>
        </p:txBody>
      </p:sp>
      <p:sp>
        <p:nvSpPr>
          <p:cNvPr id="14" name="Text 8"/>
          <p:cNvSpPr/>
          <p:nvPr/>
        </p:nvSpPr>
        <p:spPr>
          <a:xfrm>
            <a:off x="4609058" y="3252341"/>
            <a:ext cx="3868266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综合评估</a:t>
            </a:r>
            <a:endParaRPr lang="zh-CN" sz="1150" dirty="0"/>
          </a:p>
        </p:txBody>
      </p:sp>
      <p:sp>
        <p:nvSpPr>
          <p:cNvPr id="15" name="Text 9"/>
          <p:cNvSpPr/>
          <p:nvPr/>
        </p:nvSpPr>
        <p:spPr>
          <a:xfrm>
            <a:off x="4609058" y="3517850"/>
            <a:ext cx="3868266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平衡功能与成本，识别安装条件与维护风险</a:t>
            </a:r>
            <a:endParaRPr lang="zh-CN" sz="100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952577" y="4009206"/>
            <a:ext cx="4667845" cy="773162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4125516" y="4274939"/>
            <a:ext cx="193253" cy="24162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1500" dirty="0"/>
          </a:p>
        </p:txBody>
      </p:sp>
      <p:sp>
        <p:nvSpPr>
          <p:cNvPr id="18" name="Text 11"/>
          <p:cNvSpPr/>
          <p:nvPr/>
        </p:nvSpPr>
        <p:spPr>
          <a:xfrm>
            <a:off x="4609058" y="4152305"/>
            <a:ext cx="3868266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选型理由</a:t>
            </a:r>
            <a:endParaRPr lang="zh-CN" sz="1150" dirty="0"/>
          </a:p>
        </p:txBody>
      </p:sp>
      <p:sp>
        <p:nvSpPr>
          <p:cNvPr id="19" name="Text 12"/>
          <p:cNvSpPr/>
          <p:nvPr/>
        </p:nvSpPr>
        <p:spPr>
          <a:xfrm>
            <a:off x="4609058" y="4417814"/>
            <a:ext cx="3868266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产品对比表、BOM清单与选型理由表达清晰完整</a:t>
            </a:r>
            <a:endParaRPr lang="zh-CN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59941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成果评价不是最后打分，而是全过程质量控制</a:t>
            </a:r>
            <a:endParaRPr lang="zh-CN" sz="1200" dirty="0"/>
          </a:p>
        </p:txBody>
      </p:sp>
      <p:sp>
        <p:nvSpPr>
          <p:cNvPr id="3" name="Text 1"/>
          <p:cNvSpPr/>
          <p:nvPr/>
        </p:nvSpPr>
        <p:spPr>
          <a:xfrm>
            <a:off x="523577" y="617860"/>
            <a:ext cx="855404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本项目评价贯穿调研、设计、深化、验证、汇报五个阶段，覆盖项目交付与人才成长两个维度。评价的核心逻辑是：</a:t>
            </a:r>
            <a:pPr algn="l" indent="0" marL="0">
              <a:lnSpc>
                <a:spcPct val="100000"/>
              </a:lnSpc>
              <a:buNone/>
            </a:pPr>
            <a:r>
              <a:rPr lang="zh-CN" altLang="en-US" sz="5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做出了什么，要评价；人在项目中成长了多少，也要评价。</a:t>
            </a:r>
            <a:endParaRPr lang="zh-CN" sz="5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733202"/>
            <a:ext cx="327273" cy="39268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83518" y="798612"/>
            <a:ext cx="773690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用户调研</a:t>
            </a:r>
            <a:endParaRPr lang="zh-CN" sz="600" dirty="0"/>
          </a:p>
        </p:txBody>
      </p:sp>
      <p:sp>
        <p:nvSpPr>
          <p:cNvPr id="6" name="Text 3"/>
          <p:cNvSpPr/>
          <p:nvPr/>
        </p:nvSpPr>
        <p:spPr>
          <a:xfrm>
            <a:off x="883518" y="914400"/>
            <a:ext cx="7736904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发现真实需求与风险</a:t>
            </a:r>
            <a:endParaRPr lang="zh-CN" sz="5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577" y="1125885"/>
            <a:ext cx="327273" cy="39268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83518" y="1191295"/>
            <a:ext cx="773690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概念设计</a:t>
            </a:r>
            <a:endParaRPr lang="zh-CN" sz="600" dirty="0"/>
          </a:p>
        </p:txBody>
      </p:sp>
      <p:sp>
        <p:nvSpPr>
          <p:cNvPr id="9" name="Text 5"/>
          <p:cNvSpPr/>
          <p:nvPr/>
        </p:nvSpPr>
        <p:spPr>
          <a:xfrm>
            <a:off x="883518" y="1307083"/>
            <a:ext cx="7736904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形成产品生态方向</a:t>
            </a:r>
            <a:endParaRPr lang="zh-CN" sz="5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577" y="1518568"/>
            <a:ext cx="327273" cy="39268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83518" y="1583978"/>
            <a:ext cx="773690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深化设计</a:t>
            </a:r>
            <a:endParaRPr lang="zh-CN" sz="600" dirty="0"/>
          </a:p>
        </p:txBody>
      </p:sp>
      <p:sp>
        <p:nvSpPr>
          <p:cNvPr id="12" name="Text 7"/>
          <p:cNvSpPr/>
          <p:nvPr/>
        </p:nvSpPr>
        <p:spPr>
          <a:xfrm>
            <a:off x="883518" y="1699766"/>
            <a:ext cx="7736904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确定产品与系统</a:t>
            </a:r>
            <a:endParaRPr lang="zh-CN" sz="5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77" y="1911251"/>
            <a:ext cx="327273" cy="392683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883518" y="1976661"/>
            <a:ext cx="773690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工程验证</a:t>
            </a:r>
            <a:endParaRPr lang="zh-CN" sz="600" dirty="0"/>
          </a:p>
        </p:txBody>
      </p:sp>
      <p:sp>
        <p:nvSpPr>
          <p:cNvPr id="15" name="Text 9"/>
          <p:cNvSpPr/>
          <p:nvPr/>
        </p:nvSpPr>
        <p:spPr>
          <a:xfrm>
            <a:off x="883518" y="2092449"/>
            <a:ext cx="7736904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测试联动与整改</a:t>
            </a:r>
            <a:endParaRPr lang="zh-CN" sz="50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577" y="2303934"/>
            <a:ext cx="327273" cy="392683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883518" y="2369344"/>
            <a:ext cx="773690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汇报展示</a:t>
            </a:r>
            <a:endParaRPr lang="zh-CN" sz="600" dirty="0"/>
          </a:p>
        </p:txBody>
      </p:sp>
      <p:sp>
        <p:nvSpPr>
          <p:cNvPr id="18" name="Text 11"/>
          <p:cNvSpPr/>
          <p:nvPr/>
        </p:nvSpPr>
        <p:spPr>
          <a:xfrm>
            <a:off x="883518" y="2485132"/>
            <a:ext cx="7736904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答辩与成果交付</a:t>
            </a:r>
            <a:endParaRPr lang="zh-CN" sz="500" dirty="0"/>
          </a:p>
        </p:txBody>
      </p:sp>
      <p:pic>
        <p:nvPicPr>
          <p:cNvPr id="19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577" y="2733377"/>
            <a:ext cx="8096845" cy="3497387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2455693" y="5514256"/>
            <a:ext cx="1202237" cy="205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设计</a:t>
            </a:r>
            <a:endParaRPr lang="zh-CN" sz="1250" dirty="0"/>
          </a:p>
        </p:txBody>
      </p:sp>
      <p:sp>
        <p:nvSpPr>
          <p:cNvPr id="21" name="Text 13"/>
          <p:cNvSpPr/>
          <p:nvPr/>
        </p:nvSpPr>
        <p:spPr>
          <a:xfrm>
            <a:off x="2455693" y="5782488"/>
            <a:ext cx="1202237" cy="1313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形成概念与方向</a:t>
            </a:r>
            <a:endParaRPr lang="zh-CN" sz="1100" dirty="0"/>
          </a:p>
        </p:txBody>
      </p:sp>
      <p:sp>
        <p:nvSpPr>
          <p:cNvPr id="22" name="Text 14"/>
          <p:cNvSpPr/>
          <p:nvPr/>
        </p:nvSpPr>
        <p:spPr>
          <a:xfrm>
            <a:off x="5542727" y="5514256"/>
            <a:ext cx="1202237" cy="205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验证</a:t>
            </a:r>
            <a:endParaRPr lang="zh-CN" sz="1250" dirty="0"/>
          </a:p>
        </p:txBody>
      </p:sp>
      <p:sp>
        <p:nvSpPr>
          <p:cNvPr id="23" name="Text 15"/>
          <p:cNvSpPr/>
          <p:nvPr/>
        </p:nvSpPr>
        <p:spPr>
          <a:xfrm>
            <a:off x="5542727" y="5782488"/>
            <a:ext cx="1202237" cy="1313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工程测试与整改</a:t>
            </a:r>
            <a:endParaRPr lang="zh-CN" sz="1100" dirty="0"/>
          </a:p>
        </p:txBody>
      </p:sp>
      <p:sp>
        <p:nvSpPr>
          <p:cNvPr id="24" name="Text 16"/>
          <p:cNvSpPr/>
          <p:nvPr/>
        </p:nvSpPr>
        <p:spPr>
          <a:xfrm>
            <a:off x="916007" y="3048959"/>
            <a:ext cx="1202237" cy="205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调研</a:t>
            </a:r>
            <a:endParaRPr lang="zh-CN" sz="1250" dirty="0"/>
          </a:p>
        </p:txBody>
      </p:sp>
      <p:sp>
        <p:nvSpPr>
          <p:cNvPr id="25" name="Text 17"/>
          <p:cNvSpPr/>
          <p:nvPr/>
        </p:nvSpPr>
        <p:spPr>
          <a:xfrm>
            <a:off x="916007" y="3317191"/>
            <a:ext cx="1202237" cy="2627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发现真实需求与风险</a:t>
            </a:r>
            <a:endParaRPr lang="zh-CN" sz="1100" dirty="0"/>
          </a:p>
        </p:txBody>
      </p:sp>
      <p:sp>
        <p:nvSpPr>
          <p:cNvPr id="26" name="Text 18"/>
          <p:cNvSpPr/>
          <p:nvPr/>
        </p:nvSpPr>
        <p:spPr>
          <a:xfrm>
            <a:off x="7036552" y="3048959"/>
            <a:ext cx="1202237" cy="205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汇报</a:t>
            </a:r>
            <a:endParaRPr lang="zh-CN" sz="1250" dirty="0"/>
          </a:p>
        </p:txBody>
      </p:sp>
      <p:sp>
        <p:nvSpPr>
          <p:cNvPr id="27" name="Text 19"/>
          <p:cNvSpPr/>
          <p:nvPr/>
        </p:nvSpPr>
        <p:spPr>
          <a:xfrm>
            <a:off x="7036552" y="3317191"/>
            <a:ext cx="1202237" cy="1313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答辩与成果交付</a:t>
            </a:r>
            <a:endParaRPr lang="zh-CN" sz="1100" dirty="0"/>
          </a:p>
        </p:txBody>
      </p:sp>
      <p:sp>
        <p:nvSpPr>
          <p:cNvPr id="28" name="Text 20"/>
          <p:cNvSpPr/>
          <p:nvPr/>
        </p:nvSpPr>
        <p:spPr>
          <a:xfrm>
            <a:off x="4018370" y="3048959"/>
            <a:ext cx="1202236" cy="205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深化</a:t>
            </a:r>
            <a:endParaRPr lang="zh-CN" sz="1250" dirty="0"/>
          </a:p>
        </p:txBody>
      </p:sp>
      <p:sp>
        <p:nvSpPr>
          <p:cNvPr id="29" name="Text 21"/>
          <p:cNvSpPr/>
          <p:nvPr/>
        </p:nvSpPr>
        <p:spPr>
          <a:xfrm>
            <a:off x="4018370" y="3317191"/>
            <a:ext cx="1202236" cy="1313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确定产品与系统</a:t>
            </a:r>
            <a:endParaRPr lang="zh-CN" sz="11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036513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岗位技能三：系统设计能力如何评价？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748656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评价内容</a:t>
            </a:r>
            <a:endParaRPr lang="zh-CN" sz="1200" dirty="0"/>
          </a:p>
        </p:txBody>
      </p:sp>
      <p:sp>
        <p:nvSpPr>
          <p:cNvPr id="4" name="Text 2"/>
          <p:cNvSpPr/>
          <p:nvPr/>
        </p:nvSpPr>
        <p:spPr>
          <a:xfrm>
            <a:off x="523577" y="2072060"/>
            <a:ext cx="3888730" cy="1740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能否绘制清晰的系统架构图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能否选择合适的通信方式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能否合理设计网关位置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能否编写完整的联动规则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能否区分不同类型的数据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能否考虑隐私权限边界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能否预留系统扩展接口</a:t>
            </a:r>
            <a:endParaRPr lang="zh-CN" sz="1000" dirty="0"/>
          </a:p>
        </p:txBody>
      </p:sp>
      <p:sp>
        <p:nvSpPr>
          <p:cNvPr id="5" name="Text 3"/>
          <p:cNvSpPr/>
          <p:nvPr/>
        </p:nvSpPr>
        <p:spPr>
          <a:xfrm>
            <a:off x="4736455" y="1748656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评价证据来源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4736455" y="2072060"/>
            <a:ext cx="3888730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系统架构图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联动规则表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数据流向图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权限说明文件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系统集成设计文档</a:t>
            </a:r>
            <a:endParaRPr lang="zh-CN" sz="1000" dirty="0"/>
          </a:p>
        </p:txBody>
      </p:sp>
      <p:sp>
        <p:nvSpPr>
          <p:cNvPr id="7" name="Shape 5"/>
          <p:cNvSpPr/>
          <p:nvPr/>
        </p:nvSpPr>
        <p:spPr>
          <a:xfrm>
            <a:off x="4736455" y="3449389"/>
            <a:ext cx="3888730" cy="510332"/>
          </a:xfrm>
          <a:prstGeom prst="roundRect">
            <a:avLst>
              <a:gd name="adj" fmla="val 10774"/>
            </a:avLst>
          </a:prstGeom>
          <a:solidFill>
            <a:srgbClr val="F9D2EB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67349" y="3641229"/>
            <a:ext cx="163637" cy="13089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5161880" y="3599855"/>
            <a:ext cx="378961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系统设计能力是工程交付综合能力的集中体现。</a:t>
            </a:r>
            <a:endParaRPr lang="zh-CN" sz="1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673373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岗位技能四：工程交付能力如何评价？</a:t>
            </a:r>
            <a:endParaRPr lang="zh-CN" sz="2400" dirty="0"/>
          </a:p>
        </p:txBody>
      </p:sp>
      <p:sp>
        <p:nvSpPr>
          <p:cNvPr id="3" name="Shape 1"/>
          <p:cNvSpPr/>
          <p:nvPr/>
        </p:nvSpPr>
        <p:spPr>
          <a:xfrm>
            <a:off x="719882" y="1647304"/>
            <a:ext cx="3786560" cy="130894"/>
          </a:xfrm>
          <a:prstGeom prst="roundRect">
            <a:avLst>
              <a:gd name="adj" fmla="val 4200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23577" y="1516373"/>
            <a:ext cx="392683" cy="392683"/>
          </a:xfrm>
          <a:prstGeom prst="ellipse">
            <a:avLst/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21729" y="1614599"/>
            <a:ext cx="196304" cy="19630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54472" y="2039987"/>
            <a:ext cx="372115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制定安装方案</a:t>
            </a:r>
            <a:endParaRPr lang="zh-CN" sz="1200" dirty="0"/>
          </a:p>
        </p:txBody>
      </p:sp>
      <p:sp>
        <p:nvSpPr>
          <p:cNvPr id="7" name="Text 4"/>
          <p:cNvSpPr/>
          <p:nvPr/>
        </p:nvSpPr>
        <p:spPr>
          <a:xfrm>
            <a:off x="654472" y="2311003"/>
            <a:ext cx="372115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绘制点位图，编写施工工序</a:t>
            </a:r>
            <a:endParaRPr lang="zh-CN" sz="1000" dirty="0"/>
          </a:p>
        </p:txBody>
      </p:sp>
      <p:sp>
        <p:nvSpPr>
          <p:cNvPr id="8" name="Shape 5"/>
          <p:cNvSpPr/>
          <p:nvPr/>
        </p:nvSpPr>
        <p:spPr>
          <a:xfrm>
            <a:off x="4833714" y="1451000"/>
            <a:ext cx="3786634" cy="130894"/>
          </a:xfrm>
          <a:prstGeom prst="roundRect">
            <a:avLst>
              <a:gd name="adj" fmla="val 4200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4637410" y="1320068"/>
            <a:ext cx="392683" cy="392683"/>
          </a:xfrm>
          <a:prstGeom prst="ellipse">
            <a:avLst/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35562" y="1418295"/>
            <a:ext cx="196304" cy="196304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768304" y="1843683"/>
            <a:ext cx="3721224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设备调试</a:t>
            </a:r>
            <a:endParaRPr lang="zh-CN" sz="1200" dirty="0"/>
          </a:p>
        </p:txBody>
      </p:sp>
      <p:sp>
        <p:nvSpPr>
          <p:cNvPr id="12" name="Text 8"/>
          <p:cNvSpPr/>
          <p:nvPr/>
        </p:nvSpPr>
        <p:spPr>
          <a:xfrm>
            <a:off x="4768304" y="2114699"/>
            <a:ext cx="372122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组织设备联调，完成系统联动测试</a:t>
            </a:r>
            <a:endParaRPr lang="zh-CN" sz="1000" dirty="0"/>
          </a:p>
        </p:txBody>
      </p:sp>
      <p:sp>
        <p:nvSpPr>
          <p:cNvPr id="13" name="Shape 9"/>
          <p:cNvSpPr/>
          <p:nvPr/>
        </p:nvSpPr>
        <p:spPr>
          <a:xfrm>
            <a:off x="719882" y="3109392"/>
            <a:ext cx="3786560" cy="130894"/>
          </a:xfrm>
          <a:prstGeom prst="roundRect">
            <a:avLst>
              <a:gd name="adj" fmla="val 4200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523577" y="2978460"/>
            <a:ext cx="392683" cy="392683"/>
          </a:xfrm>
          <a:prstGeom prst="ellipse">
            <a:avLst/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1729" y="3076687"/>
            <a:ext cx="196304" cy="196304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54472" y="3502075"/>
            <a:ext cx="372115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问题记录</a:t>
            </a:r>
            <a:endParaRPr lang="zh-CN" sz="1200" dirty="0"/>
          </a:p>
        </p:txBody>
      </p:sp>
      <p:sp>
        <p:nvSpPr>
          <p:cNvPr id="17" name="Text 12"/>
          <p:cNvSpPr/>
          <p:nvPr/>
        </p:nvSpPr>
        <p:spPr>
          <a:xfrm>
            <a:off x="654472" y="3773091"/>
            <a:ext cx="372115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如实记录测试中发现的问题与失败项</a:t>
            </a:r>
            <a:endParaRPr lang="zh-CN" sz="1000" dirty="0"/>
          </a:p>
        </p:txBody>
      </p:sp>
      <p:sp>
        <p:nvSpPr>
          <p:cNvPr id="18" name="Shape 13"/>
          <p:cNvSpPr/>
          <p:nvPr/>
        </p:nvSpPr>
        <p:spPr>
          <a:xfrm>
            <a:off x="4833714" y="2913087"/>
            <a:ext cx="3786634" cy="130894"/>
          </a:xfrm>
          <a:prstGeom prst="roundRect">
            <a:avLst>
              <a:gd name="adj" fmla="val 4200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9" name="Shape 14"/>
          <p:cNvSpPr/>
          <p:nvPr/>
        </p:nvSpPr>
        <p:spPr>
          <a:xfrm>
            <a:off x="4637410" y="2782156"/>
            <a:ext cx="392683" cy="392683"/>
          </a:xfrm>
          <a:prstGeom prst="ellipse">
            <a:avLst/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35562" y="2880382"/>
            <a:ext cx="196304" cy="196304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4768304" y="3305770"/>
            <a:ext cx="3721224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整改复验</a:t>
            </a:r>
            <a:endParaRPr lang="zh-CN" sz="1200" dirty="0"/>
          </a:p>
        </p:txBody>
      </p:sp>
      <p:sp>
        <p:nvSpPr>
          <p:cNvPr id="22" name="Text 16"/>
          <p:cNvSpPr/>
          <p:nvPr/>
        </p:nvSpPr>
        <p:spPr>
          <a:xfrm>
            <a:off x="4768304" y="3576786"/>
            <a:ext cx="372122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完成整改修复，形成复测闭环，归档记录</a:t>
            </a:r>
            <a:endParaRPr lang="zh-CN" sz="1000" dirty="0"/>
          </a:p>
        </p:txBody>
      </p:sp>
      <p:sp>
        <p:nvSpPr>
          <p:cNvPr id="23" name="Text 17"/>
          <p:cNvSpPr/>
          <p:nvPr/>
        </p:nvSpPr>
        <p:spPr>
          <a:xfrm>
            <a:off x="523577" y="4260652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评价证据来源：安装点位图、施工方案、测试记录、问题清单、工程验证报告。工程交付能力体现了从方案到现实的完整转化能力。</a:t>
            </a:r>
            <a:endParaRPr lang="zh-CN" sz="1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033314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职业素养：工程项目最怕"不规范"和"不负责"</a:t>
            </a:r>
            <a:endParaRPr lang="zh-CN" sz="2400" dirty="0"/>
          </a:p>
        </p:txBody>
      </p:sp>
      <p:sp>
        <p:nvSpPr>
          <p:cNvPr id="3" name="Shape 1"/>
          <p:cNvSpPr/>
          <p:nvPr/>
        </p:nvSpPr>
        <p:spPr>
          <a:xfrm>
            <a:off x="429295" y="1614562"/>
            <a:ext cx="4077295" cy="2495624"/>
          </a:xfrm>
          <a:prstGeom prst="roundRect">
            <a:avLst>
              <a:gd name="adj" fmla="val 3777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60189" y="1745456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职业素养评价维度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560189" y="2068860"/>
            <a:ext cx="3815507" cy="19955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团队协作与分工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沟通表达与汇报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文档规范与标注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时间管理与节点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安全意识与合规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隐私保护意识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尊重老人与家属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诚实记录与标注</a:t>
            </a:r>
            <a:endParaRPr lang="zh-CN" sz="1000" dirty="0"/>
          </a:p>
        </p:txBody>
      </p:sp>
      <p:sp>
        <p:nvSpPr>
          <p:cNvPr id="6" name="Text 4"/>
          <p:cNvSpPr/>
          <p:nvPr/>
        </p:nvSpPr>
        <p:spPr>
          <a:xfrm>
            <a:off x="4736455" y="1745456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低分表现警示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4736455" y="2068860"/>
            <a:ext cx="3888730" cy="1740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材料拖延提交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调研数据造假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文档混乱无逻辑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答辩时相互推诿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忽视老人真实感受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忽视施工安全规范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AI生成内容未标注</a:t>
            </a:r>
            <a:endParaRPr lang="zh-CN" sz="1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825326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个人贡献度：防止搭便车，也防止一人包办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537469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贡献度来源</a:t>
            </a:r>
            <a:endParaRPr lang="zh-CN" sz="1200" dirty="0"/>
          </a:p>
        </p:txBody>
      </p:sp>
      <p:sp>
        <p:nvSpPr>
          <p:cNvPr id="4" name="Shape 2"/>
          <p:cNvSpPr/>
          <p:nvPr/>
        </p:nvSpPr>
        <p:spPr>
          <a:xfrm>
            <a:off x="523577" y="1949276"/>
            <a:ext cx="65410" cy="65410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5" name="Text 3"/>
          <p:cNvSpPr/>
          <p:nvPr/>
        </p:nvSpPr>
        <p:spPr>
          <a:xfrm>
            <a:off x="719882" y="1877244"/>
            <a:ext cx="36924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组长评价：分工记录与推进情况</a:t>
            </a:r>
            <a:endParaRPr lang="zh-CN" sz="1000" dirty="0"/>
          </a:p>
        </p:txBody>
      </p:sp>
      <p:sp>
        <p:nvSpPr>
          <p:cNvPr id="6" name="Shape 4"/>
          <p:cNvSpPr/>
          <p:nvPr/>
        </p:nvSpPr>
        <p:spPr>
          <a:xfrm>
            <a:off x="523577" y="2420466"/>
            <a:ext cx="65410" cy="65410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7" name="Text 5"/>
          <p:cNvSpPr/>
          <p:nvPr/>
        </p:nvSpPr>
        <p:spPr>
          <a:xfrm>
            <a:off x="719882" y="2348433"/>
            <a:ext cx="36924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组员互评：协作态度与任务完成</a:t>
            </a:r>
            <a:endParaRPr lang="zh-CN" sz="1000" dirty="0"/>
          </a:p>
        </p:txBody>
      </p:sp>
      <p:sp>
        <p:nvSpPr>
          <p:cNvPr id="8" name="Shape 6"/>
          <p:cNvSpPr/>
          <p:nvPr/>
        </p:nvSpPr>
        <p:spPr>
          <a:xfrm>
            <a:off x="523577" y="2891656"/>
            <a:ext cx="65410" cy="65410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9" name="Text 7"/>
          <p:cNvSpPr/>
          <p:nvPr/>
        </p:nvSpPr>
        <p:spPr>
          <a:xfrm>
            <a:off x="719882" y="2819623"/>
            <a:ext cx="36924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导师观察：阶段汇报中的真实表现</a:t>
            </a:r>
            <a:endParaRPr lang="zh-CN" sz="1000" dirty="0"/>
          </a:p>
        </p:txBody>
      </p:sp>
      <p:sp>
        <p:nvSpPr>
          <p:cNvPr id="10" name="Shape 8"/>
          <p:cNvSpPr/>
          <p:nvPr/>
        </p:nvSpPr>
        <p:spPr>
          <a:xfrm>
            <a:off x="523577" y="3362846"/>
            <a:ext cx="65410" cy="65410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11" name="Text 9"/>
          <p:cNvSpPr/>
          <p:nvPr/>
        </p:nvSpPr>
        <p:spPr>
          <a:xfrm>
            <a:off x="719882" y="3290813"/>
            <a:ext cx="36924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工作页证据：个人记录的完整性</a:t>
            </a:r>
            <a:endParaRPr lang="zh-CN" sz="1000" dirty="0"/>
          </a:p>
        </p:txBody>
      </p:sp>
      <p:sp>
        <p:nvSpPr>
          <p:cNvPr id="12" name="Text 10"/>
          <p:cNvSpPr/>
          <p:nvPr/>
        </p:nvSpPr>
        <p:spPr>
          <a:xfrm>
            <a:off x="4736455" y="1537469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调节目的</a:t>
            </a:r>
            <a:endParaRPr lang="zh-CN" sz="1200" dirty="0"/>
          </a:p>
        </p:txBody>
      </p:sp>
      <p:sp>
        <p:nvSpPr>
          <p:cNvPr id="13" name="Text 11"/>
          <p:cNvSpPr/>
          <p:nvPr/>
        </p:nvSpPr>
        <p:spPr>
          <a:xfrm>
            <a:off x="4736455" y="1860872"/>
            <a:ext cx="434593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团队总分根据个人贡献度系数适当调整，确保：</a:t>
            </a:r>
            <a:endParaRPr lang="zh-CN" sz="1000" dirty="0"/>
          </a:p>
        </p:txBody>
      </p:sp>
      <p:sp>
        <p:nvSpPr>
          <p:cNvPr id="14" name="Text 12"/>
          <p:cNvSpPr/>
          <p:nvPr/>
        </p:nvSpPr>
        <p:spPr>
          <a:xfrm>
            <a:off x="4736455" y="2188071"/>
            <a:ext cx="3888730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识别每位成员的真实贡献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鼓励合理分工与协作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避免搭便车现象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避免一人包办全部任务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让每个人都完成能力成长</a:t>
            </a:r>
            <a:endParaRPr lang="zh-CN" sz="1000" dirty="0"/>
          </a:p>
        </p:txBody>
      </p:sp>
      <p:sp>
        <p:nvSpPr>
          <p:cNvPr id="15" name="Shape 13"/>
          <p:cNvSpPr/>
          <p:nvPr/>
        </p:nvSpPr>
        <p:spPr>
          <a:xfrm>
            <a:off x="523577" y="3794745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1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472" y="3981822"/>
            <a:ext cx="163637" cy="130894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949003" y="3958307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贡献度系数由组长评价、组员互评与导师观察综合确定，保证公平性。</a:t>
            </a:r>
            <a:endParaRPr lang="zh-CN" sz="1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59941"/>
            <a:ext cx="8096845" cy="252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5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课证融通：把项目成果转化为能力证明</a:t>
            </a:r>
            <a:endParaRPr lang="zh-CN" sz="15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94247" y="725314"/>
            <a:ext cx="4755505" cy="282245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504165" y="2899786"/>
            <a:ext cx="1182128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形成能力证明</a:t>
            </a:r>
            <a:endParaRPr lang="zh-CN" sz="1350" dirty="0"/>
          </a:p>
        </p:txBody>
      </p:sp>
      <p:sp>
        <p:nvSpPr>
          <p:cNvPr id="5" name="Text 2"/>
          <p:cNvSpPr/>
          <p:nvPr/>
        </p:nvSpPr>
        <p:spPr>
          <a:xfrm>
            <a:off x="4014360" y="2899786"/>
            <a:ext cx="1182128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整理认证材料</a:t>
            </a:r>
            <a:endParaRPr lang="zh-CN" sz="1350" dirty="0"/>
          </a:p>
        </p:txBody>
      </p:sp>
      <p:sp>
        <p:nvSpPr>
          <p:cNvPr id="6" name="Text 3"/>
          <p:cNvSpPr/>
          <p:nvPr/>
        </p:nvSpPr>
        <p:spPr>
          <a:xfrm>
            <a:off x="2500264" y="2899786"/>
            <a:ext cx="1182128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交付成果</a:t>
            </a:r>
            <a:endParaRPr lang="zh-CN" sz="1350" dirty="0"/>
          </a:p>
        </p:txBody>
      </p:sp>
      <p:sp>
        <p:nvSpPr>
          <p:cNvPr id="7" name="Text 4"/>
          <p:cNvSpPr/>
          <p:nvPr/>
        </p:nvSpPr>
        <p:spPr>
          <a:xfrm>
            <a:off x="523577" y="3667497"/>
            <a:ext cx="3943648" cy="126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可整理为认证材料的成果</a:t>
            </a:r>
            <a:endParaRPr lang="zh-CN" sz="750" dirty="0"/>
          </a:p>
        </p:txBody>
      </p:sp>
      <p:sp>
        <p:nvSpPr>
          <p:cNvPr id="8" name="Text 5"/>
          <p:cNvSpPr/>
          <p:nvPr/>
        </p:nvSpPr>
        <p:spPr>
          <a:xfrm>
            <a:off x="523577" y="3850109"/>
            <a:ext cx="3943648" cy="9147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32080" indent="-132080">
              <a:lnSpc>
                <a:spcPct val="110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用户调研报告</a:t>
            </a:r>
            <a:endParaRPr lang="zh-CN" sz="650" dirty="0"/>
          </a:p>
          <a:p>
            <a:pPr algn="l" marL="132080" indent="-132080">
              <a:lnSpc>
                <a:spcPct val="110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产品生态矩阵</a:t>
            </a:r>
            <a:endParaRPr lang="zh-CN" sz="650" dirty="0"/>
          </a:p>
          <a:p>
            <a:pPr algn="l" marL="132080" indent="-132080">
              <a:lnSpc>
                <a:spcPct val="110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产品选型报告</a:t>
            </a:r>
            <a:endParaRPr lang="zh-CN" sz="650" dirty="0"/>
          </a:p>
          <a:p>
            <a:pPr algn="l" marL="132080" indent="-132080">
              <a:lnSpc>
                <a:spcPct val="110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系统集成设计方案</a:t>
            </a:r>
            <a:endParaRPr lang="zh-CN" sz="650" dirty="0"/>
          </a:p>
          <a:p>
            <a:pPr algn="l" marL="132080" indent="-132080">
              <a:lnSpc>
                <a:spcPct val="110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安装施工方案</a:t>
            </a:r>
            <a:endParaRPr lang="zh-CN" sz="650" dirty="0"/>
          </a:p>
          <a:p>
            <a:pPr algn="l" marL="132080" indent="-132080">
              <a:lnSpc>
                <a:spcPct val="110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工程验证报告</a:t>
            </a:r>
            <a:endParaRPr lang="zh-CN" sz="650" dirty="0"/>
          </a:p>
          <a:p>
            <a:pPr algn="l" marL="132080" indent="-132080">
              <a:lnSpc>
                <a:spcPct val="110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项目汇报材料与个人工作页</a:t>
            </a:r>
            <a:endParaRPr lang="zh-CN" sz="650" dirty="0"/>
          </a:p>
        </p:txBody>
      </p:sp>
      <p:sp>
        <p:nvSpPr>
          <p:cNvPr id="9" name="Text 6"/>
          <p:cNvSpPr/>
          <p:nvPr/>
        </p:nvSpPr>
        <p:spPr>
          <a:xfrm>
            <a:off x="4681538" y="3667497"/>
            <a:ext cx="3943648" cy="126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融通逻辑</a:t>
            </a:r>
            <a:endParaRPr lang="zh-CN" sz="750" dirty="0"/>
          </a:p>
        </p:txBody>
      </p:sp>
      <p:sp>
        <p:nvSpPr>
          <p:cNvPr id="10" name="Text 7"/>
          <p:cNvSpPr/>
          <p:nvPr/>
        </p:nvSpPr>
        <p:spPr>
          <a:xfrm>
            <a:off x="4681538" y="3850109"/>
            <a:ext cx="3943648" cy="5142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32080" indent="-132080">
              <a:lnSpc>
                <a:spcPct val="110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课程知识覆盖认证知识点</a:t>
            </a:r>
            <a:endParaRPr lang="zh-CN" sz="650" dirty="0"/>
          </a:p>
          <a:p>
            <a:pPr algn="l" marL="132080" indent="-132080">
              <a:lnSpc>
                <a:spcPct val="110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项目实操对接岗位技能任务</a:t>
            </a:r>
            <a:endParaRPr lang="zh-CN" sz="650" dirty="0"/>
          </a:p>
          <a:p>
            <a:pPr algn="l" marL="132080" indent="-132080">
              <a:lnSpc>
                <a:spcPct val="110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交付成果转化为作品集</a:t>
            </a:r>
            <a:endParaRPr lang="zh-CN" sz="650" dirty="0"/>
          </a:p>
          <a:p>
            <a:pPr algn="l" marL="132080" indent="-132080">
              <a:lnSpc>
                <a:spcPct val="110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导师评价形成能力证明材料</a:t>
            </a:r>
            <a:endParaRPr lang="zh-CN" sz="6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148135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项目六在整套课程能力链中的位置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794867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项目六是课程能力链的关键节点，承上启下：从县域平台进入家庭与社区服务末端，从单一设备进入产品家族，从产品清单进入生态协同，从设计表达进入工程交付，从课堂方案进入服务闭环。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2360935"/>
            <a:ext cx="2611636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9234" y="2496592"/>
            <a:ext cx="234032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居家场景分析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659234" y="2767608"/>
            <a:ext cx="234032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识别老人与家庭的真实需求</a:t>
            </a:r>
            <a:endParaRPr lang="zh-CN" sz="1000" dirty="0"/>
          </a:p>
        </p:txBody>
      </p:sp>
      <p:sp>
        <p:nvSpPr>
          <p:cNvPr id="7" name="Shape 5"/>
          <p:cNvSpPr/>
          <p:nvPr/>
        </p:nvSpPr>
        <p:spPr>
          <a:xfrm>
            <a:off x="3266108" y="2360935"/>
            <a:ext cx="2611710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01764" y="2496592"/>
            <a:ext cx="23403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产品矩阵设计</a:t>
            </a:r>
            <a:endParaRPr lang="zh-CN" sz="1200" dirty="0"/>
          </a:p>
        </p:txBody>
      </p:sp>
      <p:sp>
        <p:nvSpPr>
          <p:cNvPr id="9" name="Text 7"/>
          <p:cNvSpPr/>
          <p:nvPr/>
        </p:nvSpPr>
        <p:spPr>
          <a:xfrm>
            <a:off x="3401764" y="2767608"/>
            <a:ext cx="234039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构建适老化产品生态体系</a:t>
            </a:r>
            <a:endParaRPr lang="zh-CN" sz="1000" dirty="0"/>
          </a:p>
        </p:txBody>
      </p:sp>
      <p:sp>
        <p:nvSpPr>
          <p:cNvPr id="10" name="Shape 8"/>
          <p:cNvSpPr/>
          <p:nvPr/>
        </p:nvSpPr>
        <p:spPr>
          <a:xfrm>
            <a:off x="6008712" y="2360935"/>
            <a:ext cx="2611710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144369" y="2496592"/>
            <a:ext cx="23403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系统集成</a:t>
            </a:r>
            <a:endParaRPr lang="zh-CN" sz="1200" dirty="0"/>
          </a:p>
        </p:txBody>
      </p:sp>
      <p:sp>
        <p:nvSpPr>
          <p:cNvPr id="12" name="Text 10"/>
          <p:cNvSpPr/>
          <p:nvPr/>
        </p:nvSpPr>
        <p:spPr>
          <a:xfrm>
            <a:off x="6144369" y="2767608"/>
            <a:ext cx="234039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设计设备联动与数据架构</a:t>
            </a:r>
            <a:endParaRPr lang="zh-CN" sz="1000" dirty="0"/>
          </a:p>
        </p:txBody>
      </p:sp>
      <p:sp>
        <p:nvSpPr>
          <p:cNvPr id="13" name="Shape 11"/>
          <p:cNvSpPr/>
          <p:nvPr/>
        </p:nvSpPr>
        <p:spPr>
          <a:xfrm>
            <a:off x="523577" y="3243560"/>
            <a:ext cx="3982938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9234" y="3379217"/>
            <a:ext cx="371162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工程验证</a:t>
            </a:r>
            <a:endParaRPr lang="zh-CN" sz="1200" dirty="0"/>
          </a:p>
        </p:txBody>
      </p:sp>
      <p:sp>
        <p:nvSpPr>
          <p:cNvPr id="15" name="Text 13"/>
          <p:cNvSpPr/>
          <p:nvPr/>
        </p:nvSpPr>
        <p:spPr>
          <a:xfrm>
            <a:off x="659234" y="3650233"/>
            <a:ext cx="371162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完成测试与整改闭环</a:t>
            </a:r>
            <a:endParaRPr lang="zh-CN" sz="1000" dirty="0"/>
          </a:p>
        </p:txBody>
      </p:sp>
      <p:sp>
        <p:nvSpPr>
          <p:cNvPr id="16" name="Shape 14"/>
          <p:cNvSpPr/>
          <p:nvPr/>
        </p:nvSpPr>
        <p:spPr>
          <a:xfrm>
            <a:off x="4637410" y="3243560"/>
            <a:ext cx="3983013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773067" y="3379217"/>
            <a:ext cx="371169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汇报答辩</a:t>
            </a:r>
            <a:endParaRPr lang="zh-CN" sz="1200" dirty="0"/>
          </a:p>
        </p:txBody>
      </p:sp>
      <p:sp>
        <p:nvSpPr>
          <p:cNvPr id="18" name="Text 16"/>
          <p:cNvSpPr/>
          <p:nvPr/>
        </p:nvSpPr>
        <p:spPr>
          <a:xfrm>
            <a:off x="4773067" y="3650233"/>
            <a:ext cx="37116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专业表达与成果展示</a:t>
            </a:r>
            <a:endParaRPr lang="zh-CN" sz="1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160859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项目复盘：完成了什么，证明了什么？</a:t>
            </a:r>
            <a:endParaRPr lang="zh-CN" sz="2400" dirty="0"/>
          </a:p>
        </p:txBody>
      </p:sp>
      <p:sp>
        <p:nvSpPr>
          <p:cNvPr id="3" name="Shape 1"/>
          <p:cNvSpPr/>
          <p:nvPr/>
        </p:nvSpPr>
        <p:spPr>
          <a:xfrm>
            <a:off x="429295" y="1742108"/>
            <a:ext cx="4077295" cy="2240459"/>
          </a:xfrm>
          <a:prstGeom prst="roundRect">
            <a:avLst>
              <a:gd name="adj" fmla="val 4207"/>
            </a:avLst>
          </a:prstGeom>
          <a:solidFill>
            <a:srgbClr val="E851B2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60189" y="1873002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完成的项目成果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560189" y="2196405"/>
            <a:ext cx="3815507" cy="1740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用户调研报告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概念设计方案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产品深化选型报告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系统集成设计方案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安装施工方案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工程验证报告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汇报材料与活页工作页</a:t>
            </a:r>
            <a:endParaRPr lang="zh-CN" sz="1000" dirty="0"/>
          </a:p>
        </p:txBody>
      </p:sp>
      <p:sp>
        <p:nvSpPr>
          <p:cNvPr id="6" name="Text 4"/>
          <p:cNvSpPr/>
          <p:nvPr/>
        </p:nvSpPr>
        <p:spPr>
          <a:xfrm>
            <a:off x="4736455" y="1873002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证明的核心能力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4736455" y="2196405"/>
            <a:ext cx="3888730" cy="14852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发现真实问题的调研能力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形成产品生态的设计能力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设计系统联动的工程能力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控制工程风险的执行能力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完成测试闭环的验证能力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专业表达方案的汇报能力</a:t>
            </a:r>
            <a:endParaRPr lang="zh-CN" sz="1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229841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KPT复盘：继续保持、发现问题、下一步尝试</a:t>
            </a:r>
            <a:endParaRPr lang="zh-CN" sz="2400" dirty="0"/>
          </a:p>
        </p:txBody>
      </p:sp>
      <p:sp>
        <p:nvSpPr>
          <p:cNvPr id="3" name="Shape 1"/>
          <p:cNvSpPr/>
          <p:nvPr/>
        </p:nvSpPr>
        <p:spPr>
          <a:xfrm>
            <a:off x="523577" y="1876574"/>
            <a:ext cx="2611636" cy="2037085"/>
          </a:xfrm>
          <a:prstGeom prst="roundRect">
            <a:avLst>
              <a:gd name="adj" fmla="val 269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9234" y="2012231"/>
            <a:ext cx="2340322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Keep 继续保持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659234" y="2292772"/>
            <a:ext cx="2340322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真实调研与入户记录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以用户需求为中心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系统化思维方式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团队分工与协作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规范文档编制习惯</a:t>
            </a:r>
            <a:endParaRPr lang="zh-CN" sz="1000" dirty="0"/>
          </a:p>
        </p:txBody>
      </p:sp>
      <p:sp>
        <p:nvSpPr>
          <p:cNvPr id="6" name="Shape 4"/>
          <p:cNvSpPr/>
          <p:nvPr/>
        </p:nvSpPr>
        <p:spPr>
          <a:xfrm>
            <a:off x="3266108" y="1876574"/>
            <a:ext cx="2611710" cy="2037085"/>
          </a:xfrm>
          <a:prstGeom prst="roundRect">
            <a:avLst>
              <a:gd name="adj" fmla="val 269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401764" y="2012231"/>
            <a:ext cx="2340397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⚠️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Problem 发现问题</a:t>
            </a:r>
            <a:endParaRPr lang="zh-CN" sz="1200" dirty="0"/>
          </a:p>
        </p:txBody>
      </p:sp>
      <p:sp>
        <p:nvSpPr>
          <p:cNvPr id="8" name="Text 6"/>
          <p:cNvSpPr/>
          <p:nvPr/>
        </p:nvSpPr>
        <p:spPr>
          <a:xfrm>
            <a:off x="3401764" y="2292772"/>
            <a:ext cx="2340397" cy="14852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调研样本数量不足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点位设计过于理想化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成本核算不够细致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联动规则覆盖不完整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工程验证深度不够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隐私边界表达不清</a:t>
            </a:r>
            <a:endParaRPr lang="zh-CN" sz="1000" dirty="0"/>
          </a:p>
        </p:txBody>
      </p:sp>
      <p:sp>
        <p:nvSpPr>
          <p:cNvPr id="9" name="Shape 7"/>
          <p:cNvSpPr/>
          <p:nvPr/>
        </p:nvSpPr>
        <p:spPr>
          <a:xfrm>
            <a:off x="6008712" y="1876574"/>
            <a:ext cx="2611710" cy="2037085"/>
          </a:xfrm>
          <a:prstGeom prst="roundRect">
            <a:avLst>
              <a:gd name="adj" fmla="val 269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144369" y="2012231"/>
            <a:ext cx="2340397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🔄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Try 下一步尝试</a:t>
            </a:r>
            <a:endParaRPr lang="zh-CN" sz="1200" dirty="0"/>
          </a:p>
        </p:txBody>
      </p:sp>
      <p:sp>
        <p:nvSpPr>
          <p:cNvPr id="11" name="Text 9"/>
          <p:cNvSpPr/>
          <p:nvPr/>
        </p:nvSpPr>
        <p:spPr>
          <a:xfrm>
            <a:off x="6144369" y="2292772"/>
            <a:ext cx="2340397" cy="14852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补充多样化入户样本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增加老人实际体验测试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强化异常场景流程设计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精细化BOM与成本核算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完善数据权限说明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增加服务响应设计模块</a:t>
            </a:r>
            <a:endParaRPr lang="zh-CN" sz="1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93725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优秀项目通常具备哪些特征？</a:t>
            </a:r>
            <a:endParaRPr lang="zh-CN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040457"/>
            <a:ext cx="3982938" cy="1149176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36502" y="1158180"/>
            <a:ext cx="157088" cy="15708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68759" y="1564035"/>
            <a:ext cx="369257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调研证据真实</a:t>
            </a:r>
            <a:endParaRPr lang="zh-CN" sz="1200" dirty="0"/>
          </a:p>
        </p:txBody>
      </p:sp>
      <p:sp>
        <p:nvSpPr>
          <p:cNvPr id="6" name="Text 2"/>
          <p:cNvSpPr/>
          <p:nvPr/>
        </p:nvSpPr>
        <p:spPr>
          <a:xfrm>
            <a:off x="668759" y="1835051"/>
            <a:ext cx="36925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入户记录真实，风险地图清晰准确</a:t>
            </a:r>
            <a:endParaRPr lang="zh-CN" sz="10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37410" y="1040457"/>
            <a:ext cx="3983013" cy="1149176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50335" y="1158180"/>
            <a:ext cx="157088" cy="157088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4782592" y="1564035"/>
            <a:ext cx="369264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生态矩阵完整</a:t>
            </a:r>
            <a:endParaRPr lang="zh-CN" sz="1200" dirty="0"/>
          </a:p>
        </p:txBody>
      </p:sp>
      <p:sp>
        <p:nvSpPr>
          <p:cNvPr id="10" name="Text 4"/>
          <p:cNvSpPr/>
          <p:nvPr/>
        </p:nvSpPr>
        <p:spPr>
          <a:xfrm>
            <a:off x="4782592" y="1835051"/>
            <a:ext cx="369264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产品选型有对比，组合逻辑清晰</a:t>
            </a:r>
            <a:endParaRPr lang="zh-CN" sz="1000" dirty="0"/>
          </a:p>
        </p:txBody>
      </p:sp>
      <p:pic>
        <p:nvPicPr>
          <p:cNvPr id="11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3577" y="2320528"/>
            <a:ext cx="3982938" cy="1149176"/>
          </a:xfrm>
          <a:prstGeom prst="rect">
            <a:avLst/>
          </a:prstGeom>
        </p:spPr>
      </p:pic>
      <p:pic>
        <p:nvPicPr>
          <p:cNvPr id="12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436502" y="2438251"/>
            <a:ext cx="157088" cy="157088"/>
          </a:xfrm>
          <a:prstGeom prst="rect">
            <a:avLst/>
          </a:prstGeom>
        </p:spPr>
      </p:pic>
      <p:sp>
        <p:nvSpPr>
          <p:cNvPr id="13" name="Text 5"/>
          <p:cNvSpPr/>
          <p:nvPr/>
        </p:nvSpPr>
        <p:spPr>
          <a:xfrm>
            <a:off x="668759" y="2844105"/>
            <a:ext cx="369257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系统联动有逻辑</a:t>
            </a:r>
            <a:endParaRPr lang="zh-CN" sz="1200" dirty="0"/>
          </a:p>
        </p:txBody>
      </p:sp>
      <p:sp>
        <p:nvSpPr>
          <p:cNvPr id="14" name="Text 6"/>
          <p:cNvSpPr/>
          <p:nvPr/>
        </p:nvSpPr>
        <p:spPr>
          <a:xfrm>
            <a:off x="668759" y="3115121"/>
            <a:ext cx="36925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架构清晰，规则覆盖正常与异常场景</a:t>
            </a:r>
            <a:endParaRPr lang="zh-CN" sz="1000" dirty="0"/>
          </a:p>
        </p:txBody>
      </p:sp>
      <p:pic>
        <p:nvPicPr>
          <p:cNvPr id="15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637410" y="2320528"/>
            <a:ext cx="3983013" cy="1149176"/>
          </a:xfrm>
          <a:prstGeom prst="rect">
            <a:avLst/>
          </a:prstGeom>
        </p:spPr>
      </p:pic>
      <p:pic>
        <p:nvPicPr>
          <p:cNvPr id="16" name="Image 7" descr="preencoded.png">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550335" y="2438251"/>
            <a:ext cx="157088" cy="157088"/>
          </a:xfrm>
          <a:prstGeom prst="rect">
            <a:avLst/>
          </a:prstGeom>
        </p:spPr>
      </p:pic>
      <p:sp>
        <p:nvSpPr>
          <p:cNvPr id="17" name="Text 7"/>
          <p:cNvSpPr/>
          <p:nvPr/>
        </p:nvSpPr>
        <p:spPr>
          <a:xfrm>
            <a:off x="4782592" y="2844105"/>
            <a:ext cx="369264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安装方案可施工</a:t>
            </a:r>
            <a:endParaRPr lang="zh-CN" sz="1200" dirty="0"/>
          </a:p>
        </p:txBody>
      </p:sp>
      <p:sp>
        <p:nvSpPr>
          <p:cNvPr id="18" name="Text 8"/>
          <p:cNvSpPr/>
          <p:nvPr/>
        </p:nvSpPr>
        <p:spPr>
          <a:xfrm>
            <a:off x="4782592" y="3115121"/>
            <a:ext cx="369264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点位准确，施工人员能看懂能操作</a:t>
            </a:r>
            <a:endParaRPr lang="zh-CN" sz="1000" dirty="0"/>
          </a:p>
        </p:txBody>
      </p:sp>
      <p:pic>
        <p:nvPicPr>
          <p:cNvPr id="19" name="Image 8" descr="preencoded.png">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23577" y="3600599"/>
            <a:ext cx="3982938" cy="1149176"/>
          </a:xfrm>
          <a:prstGeom prst="rect">
            <a:avLst/>
          </a:prstGeom>
        </p:spPr>
      </p:pic>
      <p:pic>
        <p:nvPicPr>
          <p:cNvPr id="20" name="Image 9" descr="preencoded.png">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436502" y="3718322"/>
            <a:ext cx="157088" cy="157088"/>
          </a:xfrm>
          <a:prstGeom prst="rect">
            <a:avLst/>
          </a:prstGeom>
        </p:spPr>
      </p:pic>
      <p:sp>
        <p:nvSpPr>
          <p:cNvPr id="21" name="Text 9"/>
          <p:cNvSpPr/>
          <p:nvPr/>
        </p:nvSpPr>
        <p:spPr>
          <a:xfrm>
            <a:off x="668759" y="4124176"/>
            <a:ext cx="369257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整改闭环完整</a:t>
            </a:r>
            <a:endParaRPr lang="zh-CN" sz="1200" dirty="0"/>
          </a:p>
        </p:txBody>
      </p:sp>
      <p:sp>
        <p:nvSpPr>
          <p:cNvPr id="22" name="Text 10"/>
          <p:cNvSpPr/>
          <p:nvPr/>
        </p:nvSpPr>
        <p:spPr>
          <a:xfrm>
            <a:off x="668759" y="4395192"/>
            <a:ext cx="36925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失败项如实记录，整改复测有证据</a:t>
            </a:r>
            <a:endParaRPr lang="zh-CN" sz="1000" dirty="0"/>
          </a:p>
        </p:txBody>
      </p:sp>
      <p:pic>
        <p:nvPicPr>
          <p:cNvPr id="23" name="Image 10" descr="preencoded.png">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637410" y="3600599"/>
            <a:ext cx="3983013" cy="1149176"/>
          </a:xfrm>
          <a:prstGeom prst="rect">
            <a:avLst/>
          </a:prstGeom>
        </p:spPr>
      </p:pic>
      <p:pic>
        <p:nvPicPr>
          <p:cNvPr id="24" name="Image 11" descr="preencoded.png">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6550335" y="3718322"/>
            <a:ext cx="157088" cy="157088"/>
          </a:xfrm>
          <a:prstGeom prst="rect">
            <a:avLst/>
          </a:prstGeom>
        </p:spPr>
      </p:pic>
      <p:sp>
        <p:nvSpPr>
          <p:cNvPr id="25" name="Text 11"/>
          <p:cNvSpPr/>
          <p:nvPr/>
        </p:nvSpPr>
        <p:spPr>
          <a:xfrm>
            <a:off x="4782592" y="4124176"/>
            <a:ext cx="369264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老人价值清楚</a:t>
            </a:r>
            <a:endParaRPr lang="zh-CN" sz="1200" dirty="0"/>
          </a:p>
        </p:txBody>
      </p:sp>
      <p:sp>
        <p:nvSpPr>
          <p:cNvPr id="26" name="Text 12"/>
          <p:cNvSpPr/>
          <p:nvPr/>
        </p:nvSpPr>
        <p:spPr>
          <a:xfrm>
            <a:off x="4782592" y="4395192"/>
            <a:ext cx="369264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最终回答方案如何改善老人真实生活</a:t>
            </a:r>
            <a:endParaRPr lang="zh-CN" sz="1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523726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常见问题：看起来完整，但工程价值不够</a:t>
            </a:r>
            <a:endParaRPr lang="zh-CN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2691" y="1174552"/>
            <a:ext cx="196304" cy="19630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49003" y="1170459"/>
            <a:ext cx="767142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调研像问卷作业</a:t>
            </a:r>
            <a:endParaRPr lang="zh-CN" sz="1200" dirty="0"/>
          </a:p>
        </p:txBody>
      </p:sp>
      <p:sp>
        <p:nvSpPr>
          <p:cNvPr id="5" name="Text 2"/>
          <p:cNvSpPr/>
          <p:nvPr/>
        </p:nvSpPr>
        <p:spPr>
          <a:xfrm>
            <a:off x="949003" y="1441475"/>
            <a:ext cx="767142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只有填写好的表格，没有真实入户场景与照片记录</a:t>
            </a:r>
            <a:endParaRPr lang="zh-CN" sz="10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2691" y="1916757"/>
            <a:ext cx="196304" cy="19630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49003" y="1912665"/>
            <a:ext cx="767142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方案像产品清单</a:t>
            </a:r>
            <a:endParaRPr lang="zh-CN" sz="1200" dirty="0"/>
          </a:p>
        </p:txBody>
      </p:sp>
      <p:sp>
        <p:nvSpPr>
          <p:cNvPr id="8" name="Text 4"/>
          <p:cNvSpPr/>
          <p:nvPr/>
        </p:nvSpPr>
        <p:spPr>
          <a:xfrm>
            <a:off x="949003" y="2183681"/>
            <a:ext cx="767142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只列出购买设备，没有说明产品之间如何协同</a:t>
            </a:r>
            <a:endParaRPr lang="zh-CN" sz="10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2691" y="2658963"/>
            <a:ext cx="196304" cy="19630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49003" y="2654871"/>
            <a:ext cx="767142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只讲智能不讲适老</a:t>
            </a:r>
            <a:endParaRPr lang="zh-CN" sz="1200" dirty="0"/>
          </a:p>
        </p:txBody>
      </p:sp>
      <p:sp>
        <p:nvSpPr>
          <p:cNvPr id="11" name="Text 6"/>
          <p:cNvSpPr/>
          <p:nvPr/>
        </p:nvSpPr>
        <p:spPr>
          <a:xfrm>
            <a:off x="949003" y="2925887"/>
            <a:ext cx="767142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聚焦技术功能，忽视老人的实际操作能力与接受度</a:t>
            </a:r>
            <a:endParaRPr lang="zh-CN" sz="10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2691" y="3401169"/>
            <a:ext cx="196304" cy="196304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949003" y="3397076"/>
            <a:ext cx="767142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点位图无法施工</a:t>
            </a:r>
            <a:endParaRPr lang="zh-CN" sz="1200" dirty="0"/>
          </a:p>
        </p:txBody>
      </p:sp>
      <p:sp>
        <p:nvSpPr>
          <p:cNvPr id="14" name="Text 8"/>
          <p:cNvSpPr/>
          <p:nvPr/>
        </p:nvSpPr>
        <p:spPr>
          <a:xfrm>
            <a:off x="949003" y="3668092"/>
            <a:ext cx="767142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标注位置不考虑电源与网络条件，安装人员无法执行</a:t>
            </a:r>
            <a:endParaRPr lang="zh-CN" sz="1000" dirty="0"/>
          </a:p>
        </p:txBody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2691" y="4143375"/>
            <a:ext cx="196304" cy="196304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949003" y="4139282"/>
            <a:ext cx="767142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测试只测成功</a:t>
            </a:r>
            <a:endParaRPr lang="zh-CN" sz="1200" dirty="0"/>
          </a:p>
        </p:txBody>
      </p:sp>
      <p:sp>
        <p:nvSpPr>
          <p:cNvPr id="17" name="Text 10"/>
          <p:cNvSpPr/>
          <p:nvPr/>
        </p:nvSpPr>
        <p:spPr>
          <a:xfrm>
            <a:off x="949003" y="4410298"/>
            <a:ext cx="767142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从不记录失败项，BOM缺少人工与维护成本</a:t>
            </a:r>
            <a:endParaRPr lang="zh-CN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917079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双交付评价：项目成果60%，人才成长40%</a:t>
            </a:r>
            <a:endParaRPr lang="zh-CN" sz="2400" dirty="0"/>
          </a:p>
        </p:txBody>
      </p:sp>
      <p:sp>
        <p:nvSpPr>
          <p:cNvPr id="3" name="Shape 1"/>
          <p:cNvSpPr/>
          <p:nvPr/>
        </p:nvSpPr>
        <p:spPr>
          <a:xfrm>
            <a:off x="429295" y="1498327"/>
            <a:ext cx="4077295" cy="2057326"/>
          </a:xfrm>
          <a:prstGeom prst="roundRect">
            <a:avLst>
              <a:gd name="adj" fmla="val 4581"/>
            </a:avLst>
          </a:prstGeom>
          <a:solidFill>
            <a:srgbClr val="E851B2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60189" y="1629221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项目交付 60%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560189" y="1952625"/>
            <a:ext cx="427270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评价团队完成的工程成果，重点关注：</a:t>
            </a:r>
            <a:endParaRPr lang="zh-CN" sz="1000" dirty="0"/>
          </a:p>
        </p:txBody>
      </p:sp>
      <p:sp>
        <p:nvSpPr>
          <p:cNvPr id="6" name="Text 4"/>
          <p:cNvSpPr/>
          <p:nvPr/>
        </p:nvSpPr>
        <p:spPr>
          <a:xfrm>
            <a:off x="560189" y="2279824"/>
            <a:ext cx="3815507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方案是否完整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产品是否可选配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系统是否可联动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安装是否可落地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验证是否形成闭环</a:t>
            </a:r>
            <a:endParaRPr lang="zh-CN" sz="1000" dirty="0"/>
          </a:p>
        </p:txBody>
      </p:sp>
      <p:sp>
        <p:nvSpPr>
          <p:cNvPr id="7" name="Text 5"/>
          <p:cNvSpPr/>
          <p:nvPr/>
        </p:nvSpPr>
        <p:spPr>
          <a:xfrm>
            <a:off x="4736455" y="1629221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人才交付 40%</a:t>
            </a:r>
            <a:endParaRPr lang="zh-CN" sz="1200" dirty="0"/>
          </a:p>
        </p:txBody>
      </p:sp>
      <p:sp>
        <p:nvSpPr>
          <p:cNvPr id="8" name="Text 6"/>
          <p:cNvSpPr/>
          <p:nvPr/>
        </p:nvSpPr>
        <p:spPr>
          <a:xfrm>
            <a:off x="4736455" y="1952625"/>
            <a:ext cx="434593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评价学习者的能力成长，重点关注：</a:t>
            </a:r>
            <a:endParaRPr lang="zh-CN" sz="1000" dirty="0"/>
          </a:p>
        </p:txBody>
      </p:sp>
      <p:sp>
        <p:nvSpPr>
          <p:cNvPr id="9" name="Text 7"/>
          <p:cNvSpPr/>
          <p:nvPr/>
        </p:nvSpPr>
        <p:spPr>
          <a:xfrm>
            <a:off x="4736455" y="2279824"/>
            <a:ext cx="3888730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岗位技能掌握程度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职业素养与规范意识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团队协作与沟通表达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文档编制规范性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课证融通准备情况</a:t>
            </a:r>
            <a:endParaRPr lang="zh-CN" sz="1000" dirty="0"/>
          </a:p>
        </p:txBody>
      </p:sp>
      <p:sp>
        <p:nvSpPr>
          <p:cNvPr id="10" name="Shape 8"/>
          <p:cNvSpPr/>
          <p:nvPr/>
        </p:nvSpPr>
        <p:spPr>
          <a:xfrm>
            <a:off x="523577" y="3702918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472" y="3889995"/>
            <a:ext cx="163637" cy="130894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949003" y="3866480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双交付评价理念：工程成果与人才成长并重，缺一不可。</a:t>
            </a:r>
            <a:endParaRPr lang="zh-CN" sz="1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399505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从"让家成为最好的养老院"到真实可交付方案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2046238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项目六最终要形成的，不是一套漂亮的效果图，而是一套能够真实回答以下问题的工程方案：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2402904"/>
            <a:ext cx="327273" cy="32727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14487" y="2402904"/>
            <a:ext cx="209892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发现真实困难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1014487" y="2673921"/>
            <a:ext cx="209892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老人的真实困难是什么？家庭风险在哪里？哪些产品最必要？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77046" y="2402904"/>
            <a:ext cx="327273" cy="32727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767956" y="2402904"/>
            <a:ext cx="209892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产品协同系统</a:t>
            </a:r>
            <a:endParaRPr lang="zh-CN" sz="1200" dirty="0"/>
          </a:p>
        </p:txBody>
      </p:sp>
      <p:sp>
        <p:nvSpPr>
          <p:cNvPr id="9" name="Text 5"/>
          <p:cNvSpPr/>
          <p:nvPr/>
        </p:nvSpPr>
        <p:spPr>
          <a:xfrm>
            <a:off x="3767956" y="2673921"/>
            <a:ext cx="209892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产品之间如何协同？设备如何安装？异常如何响应？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30516" y="2402904"/>
            <a:ext cx="327273" cy="32727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521425" y="2402904"/>
            <a:ext cx="20989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数据与服务保障</a:t>
            </a:r>
            <a:endParaRPr lang="zh-CN" sz="1200" dirty="0"/>
          </a:p>
        </p:txBody>
      </p:sp>
      <p:sp>
        <p:nvSpPr>
          <p:cNvPr id="12" name="Text 7"/>
          <p:cNvSpPr/>
          <p:nvPr/>
        </p:nvSpPr>
        <p:spPr>
          <a:xfrm>
            <a:off x="6521425" y="2673921"/>
            <a:ext cx="209899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数据如何保护？服务如何衔接？后续如何维护？</a:t>
            </a:r>
            <a:endParaRPr lang="zh-CN" sz="1000" dirty="0"/>
          </a:p>
        </p:txBody>
      </p:sp>
      <p:sp>
        <p:nvSpPr>
          <p:cNvPr id="13" name="Text 8"/>
          <p:cNvSpPr/>
          <p:nvPr/>
        </p:nvSpPr>
        <p:spPr>
          <a:xfrm>
            <a:off x="719882" y="3387254"/>
            <a:ext cx="835774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技术让家更聪明，设计让家更安全，服务让家真正适合养老。</a:t>
            </a:r>
            <a:endParaRPr lang="zh-CN" sz="1000" dirty="0"/>
          </a:p>
        </p:txBody>
      </p:sp>
      <p:sp>
        <p:nvSpPr>
          <p:cNvPr id="14" name="Shape 9"/>
          <p:cNvSpPr/>
          <p:nvPr/>
        </p:nvSpPr>
        <p:spPr>
          <a:xfrm>
            <a:off x="523577" y="3239988"/>
            <a:ext cx="14288" cy="503932"/>
          </a:xfrm>
          <a:prstGeom prst="roundRect">
            <a:avLst>
              <a:gd name="adj" fmla="val 49998"/>
            </a:avLst>
          </a:prstGeom>
          <a:solidFill>
            <a:srgbClr val="E851B2"/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407566"/>
            <a:ext cx="4667845" cy="3789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3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为什么不能只看最后的汇报PPT？</a:t>
            </a:r>
            <a:endParaRPr lang="zh-CN" sz="2350" dirty="0"/>
          </a:p>
        </p:txBody>
      </p:sp>
      <p:sp>
        <p:nvSpPr>
          <p:cNvPr id="4" name="Text 1"/>
          <p:cNvSpPr/>
          <p:nvPr/>
        </p:nvSpPr>
        <p:spPr>
          <a:xfrm>
            <a:off x="3952577" y="976833"/>
            <a:ext cx="4667845" cy="4091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漂亮的汇报PPT只能展示结果的表面，无法反映项目的真实质量。项目真实质量还取决于过程中每一个环节是否扎实。</a:t>
            </a:r>
            <a:endParaRPr lang="zh-CN" sz="1000" dirty="0"/>
          </a:p>
        </p:txBody>
      </p:sp>
      <p:sp>
        <p:nvSpPr>
          <p:cNvPr id="5" name="Shape 2"/>
          <p:cNvSpPr/>
          <p:nvPr/>
        </p:nvSpPr>
        <p:spPr>
          <a:xfrm>
            <a:off x="3952577" y="1528614"/>
            <a:ext cx="4667845" cy="3207321"/>
          </a:xfrm>
          <a:prstGeom prst="roundRect">
            <a:avLst>
              <a:gd name="adj" fmla="val 168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3957340" y="1533376"/>
            <a:ext cx="4658320" cy="1225525"/>
          </a:xfrm>
          <a:custGeom>
            <a:avLst/>
            <a:gdLst/>
            <a:ahLst/>
            <a:cxnLst/>
            <a:rect l="l" t="t" r="r" b="b"/>
            <a:pathLst>
              <a:path w="4658320" h="1225525">
                <a:moveTo>
                  <a:pt x="45103" y="0"/>
                </a:moveTo>
                <a:lnTo>
                  <a:pt x="4613217" y="0"/>
                </a:lnTo>
                <a:arcTo hR="45103" wR="45103" stAng="16200000" swAng="5400000"/>
                <a:lnTo>
                  <a:pt x="4658320" y="1225525"/>
                </a:lnTo>
                <a:lnTo>
                  <a:pt x="0" y="1225525"/>
                </a:lnTo>
                <a:lnTo>
                  <a:pt x="0" y="45103"/>
                </a:lnTo>
                <a:arcTo hR="45103" wR="45103" stAng="10800000" swAng="5400000"/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7" name="Text 4"/>
          <p:cNvSpPr/>
          <p:nvPr/>
        </p:nvSpPr>
        <p:spPr>
          <a:xfrm>
            <a:off x="4086151" y="1662187"/>
            <a:ext cx="4400699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表面展示</a:t>
            </a:r>
            <a:endParaRPr lang="zh-CN" sz="1150" dirty="0"/>
          </a:p>
        </p:txBody>
      </p:sp>
      <p:sp>
        <p:nvSpPr>
          <p:cNvPr id="8" name="Text 5"/>
          <p:cNvSpPr/>
          <p:nvPr/>
        </p:nvSpPr>
        <p:spPr>
          <a:xfrm>
            <a:off x="4086151" y="1927696"/>
            <a:ext cx="4400699" cy="7023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2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精美排版的PPT</a:t>
            </a:r>
            <a:endParaRPr lang="zh-CN" sz="1000" dirty="0"/>
          </a:p>
          <a:p>
            <a:pPr algn="l" marL="203200" indent="-203200">
              <a:lnSpc>
                <a:spcPct val="132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流畅的口头表达</a:t>
            </a:r>
            <a:endParaRPr lang="zh-CN" sz="1000" dirty="0"/>
          </a:p>
          <a:p>
            <a:pPr algn="l" marL="203200" indent="-203200">
              <a:lnSpc>
                <a:spcPct val="132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整齐的效果图</a:t>
            </a:r>
            <a:endParaRPr lang="zh-CN" sz="1000" dirty="0"/>
          </a:p>
        </p:txBody>
      </p:sp>
      <p:sp>
        <p:nvSpPr>
          <p:cNvPr id="9" name="Shape 6"/>
          <p:cNvSpPr/>
          <p:nvPr/>
        </p:nvSpPr>
        <p:spPr>
          <a:xfrm>
            <a:off x="3957340" y="2758901"/>
            <a:ext cx="4658320" cy="1972270"/>
          </a:xfrm>
          <a:custGeom>
            <a:avLst/>
            <a:gdLst/>
            <a:ahLst/>
            <a:cxnLst/>
            <a:rect l="l" t="t" r="r" b="b"/>
            <a:pathLst>
              <a:path w="4658320" h="1972270">
                <a:moveTo>
                  <a:pt x="0" y="0"/>
                </a:moveTo>
                <a:lnTo>
                  <a:pt x="4658320" y="0"/>
                </a:lnTo>
                <a:lnTo>
                  <a:pt x="4658320" y="1927167"/>
                </a:lnTo>
                <a:arcTo hR="45103" wR="45103" stAng="0" swAng="5400000"/>
                <a:lnTo>
                  <a:pt x="45103" y="1972270"/>
                </a:lnTo>
                <a:arcTo hR="45103" wR="45103" stAng="5400000" swAng="5400000"/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10" name="Shape 7"/>
          <p:cNvSpPr/>
          <p:nvPr/>
        </p:nvSpPr>
        <p:spPr>
          <a:xfrm>
            <a:off x="3957340" y="2758901"/>
            <a:ext cx="4658320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1" name="Text 8"/>
          <p:cNvSpPr/>
          <p:nvPr/>
        </p:nvSpPr>
        <p:spPr>
          <a:xfrm>
            <a:off x="4086151" y="2887712"/>
            <a:ext cx="4400699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完整工程证据链</a:t>
            </a:r>
            <a:endParaRPr lang="zh-CN" sz="1150" dirty="0"/>
          </a:p>
        </p:txBody>
      </p:sp>
      <p:sp>
        <p:nvSpPr>
          <p:cNvPr id="12" name="Text 9"/>
          <p:cNvSpPr/>
          <p:nvPr/>
        </p:nvSpPr>
        <p:spPr>
          <a:xfrm>
            <a:off x="4086151" y="3153221"/>
            <a:ext cx="4400699" cy="14491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2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真实入户调研记录</a:t>
            </a:r>
            <a:endParaRPr lang="zh-CN" sz="1000" dirty="0"/>
          </a:p>
          <a:p>
            <a:pPr algn="l" marL="203200" indent="-203200">
              <a:lnSpc>
                <a:spcPct val="132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准确的家庭风险地图</a:t>
            </a:r>
            <a:endParaRPr lang="zh-CN" sz="1000" dirty="0"/>
          </a:p>
          <a:p>
            <a:pPr algn="l" marL="203200" indent="-203200">
              <a:lnSpc>
                <a:spcPct val="132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有据可查的产品选型</a:t>
            </a:r>
            <a:endParaRPr lang="zh-CN" sz="1000" dirty="0"/>
          </a:p>
          <a:p>
            <a:pPr algn="l" marL="203200" indent="-203200">
              <a:lnSpc>
                <a:spcPct val="132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经过测试的联动规则</a:t>
            </a:r>
            <a:endParaRPr lang="zh-CN" sz="1000" dirty="0"/>
          </a:p>
          <a:p>
            <a:pPr algn="l" marL="203200" indent="-203200">
              <a:lnSpc>
                <a:spcPct val="132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可施工的安装点位图</a:t>
            </a:r>
            <a:endParaRPr lang="zh-CN" sz="1000" dirty="0"/>
          </a:p>
          <a:p>
            <a:pPr algn="l" marL="203200" indent="-203200">
              <a:lnSpc>
                <a:spcPct val="132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完整的整改复测记录</a:t>
            </a:r>
            <a:endParaRPr lang="zh-CN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811560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项目交付评价由六项成果构成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458292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六项交付成果覆盖项目全过程，从调研发现问题，到工程验证形成闭环，每一项成果都对应明确的评价维度。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1814959"/>
            <a:ext cx="3982938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9234" y="1950616"/>
            <a:ext cx="371162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① 用户调研报告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659234" y="2221632"/>
            <a:ext cx="371162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调研发现真实问题</a:t>
            </a:r>
            <a:endParaRPr lang="zh-CN" sz="1000" dirty="0"/>
          </a:p>
        </p:txBody>
      </p:sp>
      <p:sp>
        <p:nvSpPr>
          <p:cNvPr id="7" name="Shape 5"/>
          <p:cNvSpPr/>
          <p:nvPr/>
        </p:nvSpPr>
        <p:spPr>
          <a:xfrm>
            <a:off x="4637410" y="1814959"/>
            <a:ext cx="3983013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73067" y="1950616"/>
            <a:ext cx="371169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② 概念设计方案</a:t>
            </a:r>
            <a:endParaRPr lang="zh-CN" sz="1200" dirty="0"/>
          </a:p>
        </p:txBody>
      </p:sp>
      <p:sp>
        <p:nvSpPr>
          <p:cNvPr id="9" name="Text 7"/>
          <p:cNvSpPr/>
          <p:nvPr/>
        </p:nvSpPr>
        <p:spPr>
          <a:xfrm>
            <a:off x="4773067" y="2221632"/>
            <a:ext cx="37116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概念形成产品方向</a:t>
            </a:r>
            <a:endParaRPr lang="zh-CN" sz="1000" dirty="0"/>
          </a:p>
        </p:txBody>
      </p:sp>
      <p:sp>
        <p:nvSpPr>
          <p:cNvPr id="10" name="Shape 8"/>
          <p:cNvSpPr/>
          <p:nvPr/>
        </p:nvSpPr>
        <p:spPr>
          <a:xfrm>
            <a:off x="523577" y="2697584"/>
            <a:ext cx="3982938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9234" y="2833241"/>
            <a:ext cx="371162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③ 产品深化选型报告</a:t>
            </a:r>
            <a:endParaRPr lang="zh-CN" sz="1200" dirty="0"/>
          </a:p>
        </p:txBody>
      </p:sp>
      <p:sp>
        <p:nvSpPr>
          <p:cNvPr id="12" name="Text 10"/>
          <p:cNvSpPr/>
          <p:nvPr/>
        </p:nvSpPr>
        <p:spPr>
          <a:xfrm>
            <a:off x="659234" y="3104257"/>
            <a:ext cx="371162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选型确定核心产品</a:t>
            </a:r>
            <a:endParaRPr lang="zh-CN" sz="1000" dirty="0"/>
          </a:p>
        </p:txBody>
      </p:sp>
      <p:sp>
        <p:nvSpPr>
          <p:cNvPr id="13" name="Shape 11"/>
          <p:cNvSpPr/>
          <p:nvPr/>
        </p:nvSpPr>
        <p:spPr>
          <a:xfrm>
            <a:off x="4637410" y="2697584"/>
            <a:ext cx="3983013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73067" y="2833241"/>
            <a:ext cx="371169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④ 系统集成设计方案</a:t>
            </a:r>
            <a:endParaRPr lang="zh-CN" sz="1200" dirty="0"/>
          </a:p>
        </p:txBody>
      </p:sp>
      <p:sp>
        <p:nvSpPr>
          <p:cNvPr id="15" name="Text 13"/>
          <p:cNvSpPr/>
          <p:nvPr/>
        </p:nvSpPr>
        <p:spPr>
          <a:xfrm>
            <a:off x="4773067" y="3104257"/>
            <a:ext cx="37116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集成建立协同系统</a:t>
            </a:r>
            <a:endParaRPr lang="zh-CN" sz="1000" dirty="0"/>
          </a:p>
        </p:txBody>
      </p:sp>
      <p:sp>
        <p:nvSpPr>
          <p:cNvPr id="16" name="Shape 14"/>
          <p:cNvSpPr/>
          <p:nvPr/>
        </p:nvSpPr>
        <p:spPr>
          <a:xfrm>
            <a:off x="523577" y="3580209"/>
            <a:ext cx="3982938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9234" y="3715866"/>
            <a:ext cx="371162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⑤ 安装施工方案</a:t>
            </a:r>
            <a:endParaRPr lang="zh-CN" sz="1200" dirty="0"/>
          </a:p>
        </p:txBody>
      </p:sp>
      <p:sp>
        <p:nvSpPr>
          <p:cNvPr id="18" name="Text 16"/>
          <p:cNvSpPr/>
          <p:nvPr/>
        </p:nvSpPr>
        <p:spPr>
          <a:xfrm>
            <a:off x="659234" y="3986882"/>
            <a:ext cx="371162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安装保证落地可行</a:t>
            </a:r>
            <a:endParaRPr lang="zh-CN" sz="1000" dirty="0"/>
          </a:p>
        </p:txBody>
      </p:sp>
      <p:sp>
        <p:nvSpPr>
          <p:cNvPr id="19" name="Shape 17"/>
          <p:cNvSpPr/>
          <p:nvPr/>
        </p:nvSpPr>
        <p:spPr>
          <a:xfrm>
            <a:off x="4637410" y="3580209"/>
            <a:ext cx="3983013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773067" y="3715866"/>
            <a:ext cx="371169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⑥ 工程验证报告</a:t>
            </a:r>
            <a:endParaRPr lang="zh-CN" sz="1200" dirty="0"/>
          </a:p>
        </p:txBody>
      </p:sp>
      <p:sp>
        <p:nvSpPr>
          <p:cNvPr id="21" name="Text 19"/>
          <p:cNvSpPr/>
          <p:nvPr/>
        </p:nvSpPr>
        <p:spPr>
          <a:xfrm>
            <a:off x="4773067" y="3986882"/>
            <a:ext cx="37116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验证形成质量闭环</a:t>
            </a:r>
            <a:endParaRPr lang="zh-CN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1023342"/>
            <a:ext cx="4667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成果一：用户调研报告如何评价？</a:t>
            </a:r>
            <a:endParaRPr lang="zh-CN" sz="2400" dirty="0"/>
          </a:p>
        </p:txBody>
      </p:sp>
      <p:sp>
        <p:nvSpPr>
          <p:cNvPr id="4" name="Text 1"/>
          <p:cNvSpPr/>
          <p:nvPr/>
        </p:nvSpPr>
        <p:spPr>
          <a:xfrm>
            <a:off x="3952577" y="1735485"/>
            <a:ext cx="21742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评价重点</a:t>
            </a:r>
            <a:endParaRPr lang="zh-CN" sz="1200" dirty="0"/>
          </a:p>
        </p:txBody>
      </p:sp>
      <p:sp>
        <p:nvSpPr>
          <p:cNvPr id="5" name="Text 2"/>
          <p:cNvSpPr/>
          <p:nvPr/>
        </p:nvSpPr>
        <p:spPr>
          <a:xfrm>
            <a:off x="3952577" y="2058888"/>
            <a:ext cx="2174230" cy="1740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七类信息是否完整记录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老人能力画像是否清晰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家庭环境记录是否真实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生活动线是否可追溯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家庭风险地图是否准确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需求排序是否有证据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照片和数据是否规范脱敏</a:t>
            </a:r>
            <a:endParaRPr lang="zh-CN" sz="1000" dirty="0"/>
          </a:p>
        </p:txBody>
      </p:sp>
      <p:sp>
        <p:nvSpPr>
          <p:cNvPr id="6" name="Text 3"/>
          <p:cNvSpPr/>
          <p:nvPr/>
        </p:nvSpPr>
        <p:spPr>
          <a:xfrm>
            <a:off x="6450955" y="1735485"/>
            <a:ext cx="21742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高分特征</a:t>
            </a:r>
            <a:endParaRPr lang="zh-CN" sz="1200" dirty="0"/>
          </a:p>
        </p:txBody>
      </p:sp>
      <p:sp>
        <p:nvSpPr>
          <p:cNvPr id="7" name="Text 4"/>
          <p:cNvSpPr/>
          <p:nvPr/>
        </p:nvSpPr>
        <p:spPr>
          <a:xfrm>
            <a:off x="6450955" y="2058888"/>
            <a:ext cx="2174230" cy="8376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不是"问了几个问题"，而是能够将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老人现状、家庭环境、风险识别与产品需求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完整连接起来，形成有逻辑的调研结论。</a:t>
            </a:r>
            <a:endParaRPr lang="zh-CN" sz="1000" dirty="0"/>
          </a:p>
        </p:txBody>
      </p:sp>
      <p:sp>
        <p:nvSpPr>
          <p:cNvPr id="8" name="Shape 5"/>
          <p:cNvSpPr/>
          <p:nvPr/>
        </p:nvSpPr>
        <p:spPr>
          <a:xfrm>
            <a:off x="6450955" y="3043758"/>
            <a:ext cx="2174230" cy="929134"/>
          </a:xfrm>
          <a:prstGeom prst="roundRect">
            <a:avLst>
              <a:gd name="adj" fmla="val 5918"/>
            </a:avLst>
          </a:prstGeom>
          <a:solidFill>
            <a:srgbClr val="B6FCB8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1849" y="3235598"/>
            <a:ext cx="163637" cy="13089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876380" y="3194224"/>
            <a:ext cx="1617911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调研报告是整个项目的源头依据，质量直接决定后续方案的可信度。</a:t>
            </a:r>
            <a:endParaRPr lang="zh-CN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867370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成果二：概念设计方案如何评价？</a:t>
            </a:r>
            <a:endParaRPr lang="zh-CN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514103"/>
            <a:ext cx="2611636" cy="98018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25909" y="1659285"/>
            <a:ext cx="226412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基于调研</a:t>
            </a:r>
            <a:endParaRPr lang="zh-CN" sz="1200" dirty="0"/>
          </a:p>
        </p:txBody>
      </p:sp>
      <p:sp>
        <p:nvSpPr>
          <p:cNvPr id="5" name="Text 2"/>
          <p:cNvSpPr/>
          <p:nvPr/>
        </p:nvSpPr>
        <p:spPr>
          <a:xfrm>
            <a:off x="725909" y="1930301"/>
            <a:ext cx="2264122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方案结论必须来自调研发现，而非凭空设计。</a:t>
            </a:r>
            <a:endParaRPr lang="zh-CN" sz="10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66108" y="1514103"/>
            <a:ext cx="2611710" cy="98018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468439" y="1659285"/>
            <a:ext cx="22641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备选对比</a:t>
            </a:r>
            <a:endParaRPr lang="zh-CN" sz="1200" dirty="0"/>
          </a:p>
        </p:txBody>
      </p:sp>
      <p:sp>
        <p:nvSpPr>
          <p:cNvPr id="8" name="Text 4"/>
          <p:cNvSpPr/>
          <p:nvPr/>
        </p:nvSpPr>
        <p:spPr>
          <a:xfrm>
            <a:off x="3468439" y="1930301"/>
            <a:ext cx="226419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提供2—3套备选方案，说明各方案的产品组合逻辑与适用场景。</a:t>
            </a:r>
            <a:endParaRPr lang="zh-CN" sz="10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08712" y="1514103"/>
            <a:ext cx="2611710" cy="98018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211044" y="1659285"/>
            <a:ext cx="22641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产品生态矩阵</a:t>
            </a:r>
            <a:endParaRPr lang="zh-CN" sz="1200" dirty="0"/>
          </a:p>
        </p:txBody>
      </p:sp>
      <p:sp>
        <p:nvSpPr>
          <p:cNvPr id="11" name="Text 6"/>
          <p:cNvSpPr/>
          <p:nvPr/>
        </p:nvSpPr>
        <p:spPr>
          <a:xfrm>
            <a:off x="6211044" y="1930301"/>
            <a:ext cx="226419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形成结构化的产品生态矩阵，体现产品之间的协同关系。</a:t>
            </a:r>
            <a:endParaRPr lang="zh-CN" sz="10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3577" y="2625179"/>
            <a:ext cx="2611636" cy="980182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725909" y="2770361"/>
            <a:ext cx="226412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预算约束</a:t>
            </a:r>
            <a:endParaRPr lang="zh-CN" sz="1200" dirty="0"/>
          </a:p>
        </p:txBody>
      </p:sp>
      <p:sp>
        <p:nvSpPr>
          <p:cNvPr id="14" name="Text 8"/>
          <p:cNvSpPr/>
          <p:nvPr/>
        </p:nvSpPr>
        <p:spPr>
          <a:xfrm>
            <a:off x="725909" y="3041377"/>
            <a:ext cx="2264122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考虑目标家庭的预算条件，避免脱离实际的理想化方案。</a:t>
            </a:r>
            <a:endParaRPr lang="zh-CN" sz="1000" dirty="0"/>
          </a:p>
        </p:txBody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266108" y="2625179"/>
            <a:ext cx="2611710" cy="980182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3468439" y="2770361"/>
            <a:ext cx="22641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评审修改记录</a:t>
            </a:r>
            <a:endParaRPr lang="zh-CN" sz="1200" dirty="0"/>
          </a:p>
        </p:txBody>
      </p:sp>
      <p:sp>
        <p:nvSpPr>
          <p:cNvPr id="17" name="Text 10"/>
          <p:cNvSpPr/>
          <p:nvPr/>
        </p:nvSpPr>
        <p:spPr>
          <a:xfrm>
            <a:off x="3468439" y="3041377"/>
            <a:ext cx="226419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保留阶段评审意见及方案修改记录，体现迭代过程。</a:t>
            </a:r>
            <a:endParaRPr lang="zh-CN" sz="1000" dirty="0"/>
          </a:p>
        </p:txBody>
      </p:sp>
      <p:sp>
        <p:nvSpPr>
          <p:cNvPr id="18" name="Shape 11"/>
          <p:cNvSpPr/>
          <p:nvPr/>
        </p:nvSpPr>
        <p:spPr>
          <a:xfrm>
            <a:off x="523577" y="3752627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19" name="Image 5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4472" y="3939704"/>
            <a:ext cx="163637" cy="130894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949003" y="3916189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高分特征：方案不是通用模板，而是精准回应目标家庭的真实情况与核心需求。</a:t>
            </a:r>
            <a:endParaRPr lang="zh-CN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458739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成果三：产品深化选型报告如何评价？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2105471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选型报告的核心在于"匹配"而非"贵"，评价者重点关注选型依据的合理性与可落地性。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2462138"/>
            <a:ext cx="327273" cy="32727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14487" y="2462138"/>
            <a:ext cx="347565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备选对比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1014487" y="2733154"/>
            <a:ext cx="347565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每类核心产品提供多款备选，关键参数引用可靠资料。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53781" y="2462138"/>
            <a:ext cx="327273" cy="32727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144691" y="2462138"/>
            <a:ext cx="347573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安装条件</a:t>
            </a:r>
            <a:endParaRPr lang="zh-CN" sz="1200" dirty="0"/>
          </a:p>
        </p:txBody>
      </p:sp>
      <p:sp>
        <p:nvSpPr>
          <p:cNvPr id="9" name="Text 5"/>
          <p:cNvSpPr/>
          <p:nvPr/>
        </p:nvSpPr>
        <p:spPr>
          <a:xfrm>
            <a:off x="5144691" y="2733154"/>
            <a:ext cx="347573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考虑实际安装条件与老人操作能力，避免过度功能化。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3204344"/>
            <a:ext cx="327273" cy="32727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014487" y="3204344"/>
            <a:ext cx="347565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售后维护</a:t>
            </a:r>
            <a:endParaRPr lang="zh-CN" sz="1200" dirty="0"/>
          </a:p>
        </p:txBody>
      </p:sp>
      <p:sp>
        <p:nvSpPr>
          <p:cNvPr id="12" name="Text 7"/>
          <p:cNvSpPr/>
          <p:nvPr/>
        </p:nvSpPr>
        <p:spPr>
          <a:xfrm>
            <a:off x="1014487" y="3475360"/>
            <a:ext cx="347565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考虑售后保障与日常维护可行性，确保长期可用。</a:t>
            </a:r>
            <a:endParaRPr lang="zh-CN" sz="10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53781" y="3204344"/>
            <a:ext cx="327273" cy="327273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5144691" y="3204344"/>
            <a:ext cx="347573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选型理由</a:t>
            </a:r>
            <a:endParaRPr lang="zh-CN" sz="1200" dirty="0"/>
          </a:p>
        </p:txBody>
      </p:sp>
      <p:sp>
        <p:nvSpPr>
          <p:cNvPr id="15" name="Text 9"/>
          <p:cNvSpPr/>
          <p:nvPr/>
        </p:nvSpPr>
        <p:spPr>
          <a:xfrm>
            <a:off x="5144691" y="3475360"/>
            <a:ext cx="347573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选型理由清晰，做到"最匹配、能安装、能维护"。</a:t>
            </a:r>
            <a:endParaRPr lang="zh-CN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160859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成果四：系统集成设计方案如何评价？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873002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评价维度</a:t>
            </a:r>
            <a:endParaRPr lang="zh-CN" sz="1200" dirty="0"/>
          </a:p>
        </p:txBody>
      </p:sp>
      <p:sp>
        <p:nvSpPr>
          <p:cNvPr id="4" name="Text 2"/>
          <p:cNvSpPr/>
          <p:nvPr/>
        </p:nvSpPr>
        <p:spPr>
          <a:xfrm>
            <a:off x="523577" y="2196405"/>
            <a:ext cx="3888730" cy="1740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系统架构是否清晰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通信协议是否合理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网关部署是否可行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联动规则是否覆盖核心场景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数据流向是否明确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权限和隐私是否考虑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后续扩展是否预留接口</a:t>
            </a:r>
            <a:endParaRPr lang="zh-CN" sz="1000" dirty="0"/>
          </a:p>
        </p:txBody>
      </p:sp>
      <p:sp>
        <p:nvSpPr>
          <p:cNvPr id="5" name="Text 3"/>
          <p:cNvSpPr/>
          <p:nvPr/>
        </p:nvSpPr>
        <p:spPr>
          <a:xfrm>
            <a:off x="4736455" y="1873002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高分特征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4736455" y="2196405"/>
            <a:ext cx="388873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产品不是孤立摆放，而是形成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设备—网关—平台—服务端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一体化的统一系统，各环节数据流向清晰，联动规则覆盖日常与异常场景。</a:t>
            </a:r>
            <a:endParaRPr lang="zh-CN" sz="1000" dirty="0"/>
          </a:p>
        </p:txBody>
      </p:sp>
      <p:sp>
        <p:nvSpPr>
          <p:cNvPr id="7" name="Shape 5"/>
          <p:cNvSpPr/>
          <p:nvPr/>
        </p:nvSpPr>
        <p:spPr>
          <a:xfrm>
            <a:off x="4736455" y="2762473"/>
            <a:ext cx="3888730" cy="719733"/>
          </a:xfrm>
          <a:prstGeom prst="roundRect">
            <a:avLst>
              <a:gd name="adj" fmla="val 7639"/>
            </a:avLst>
          </a:prstGeom>
          <a:solidFill>
            <a:srgbClr val="F9D2EB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67349" y="2954313"/>
            <a:ext cx="163637" cy="13089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5161880" y="2912938"/>
            <a:ext cx="3332411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系统集成是产品生态方案的核心骨架，直接体现工程设计能力。</a:t>
            </a:r>
            <a:endParaRPr lang="zh-CN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2026-08-01T10:27:32Z</dcterms:created>
  <dcterms:modified xsi:type="dcterms:W3CDTF">2026-08-01T10:27:32Z</dcterms:modified>
</cp:coreProperties>
</file>