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notesMasterIdLst>
    <p:notesMasterId r:id="rId34"/>
  </p:notesMasterIdLst>
  <p:sldSz cx="9144000" cy="5143500"/>
  <p:notesSz cx="5143500" cy="9144000"/>
  <p:embeddedFontLst>
    <p:embeddedFont>
      <p:font typeface="Noto Serif Black"/>
      <p:regular r:id="rId201314"/>
    </p:embeddedFont>
    <p:embeddedFont>
      <p:font typeface="Noto Serif"/>
      <p:regular r:id="rId201315"/>
    </p:embeddedFont>
    <p:embeddedFont>
      <p:font typeface="Noto Serif SemiBold"/>
      <p:regular r:id="rId201316"/>
    </p:embeddedFont>
    <p:embeddedFont>
      <p:font typeface="Noto Serif Bold"/>
      <p:regular r:id="rId201317"/>
    </p:embeddedFont>
    <p:embeddedFont>
      <p:font typeface="Source Sans 3"/>
      <p:regular r:id="rId201318"/>
    </p:embeddedFont>
    <p:embeddedFont>
      <p:font typeface="Source Sans 3 SemiBold"/>
      <p:regular r:id="rId201319"/>
    </p:embeddedFont>
    <p:embeddedFont>
      <p:font typeface="Source Sans 3 Bold"/>
      <p:regular r:id="rId201320"/>
    </p:embeddedFont>
    <p:embeddedFont>
      <p:font typeface="Source Sans 3 Black"/>
      <p:regular r:id="rId20132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37" Type="http://schemas.openxmlformats.org/officeDocument/2006/relationships/theme" Target="theme/theme1.xml"/><Relationship Id="rId38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jpe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svg"/><Relationship Id="rId3" Type="http://schemas.openxmlformats.org/officeDocument/2006/relationships/image" Target="../media/image-17-1.png"/><Relationship Id="rId4" Type="http://schemas.openxmlformats.org/officeDocument/2006/relationships/image" Target="../media/image-17-2.svg"/><Relationship Id="rId5" Type="http://schemas.openxmlformats.org/officeDocument/2006/relationships/image" Target="../media/image-17-1.png"/><Relationship Id="rId6" Type="http://schemas.openxmlformats.org/officeDocument/2006/relationships/image" Target="../media/image-17-2.svg"/><Relationship Id="rId7" Type="http://schemas.openxmlformats.org/officeDocument/2006/relationships/image" Target="../media/image-17-1.png"/><Relationship Id="rId8" Type="http://schemas.openxmlformats.org/officeDocument/2006/relationships/image" Target="../media/image-17-2.svg"/><Relationship Id="rId9" Type="http://schemas.openxmlformats.org/officeDocument/2006/relationships/image" Target="../media/image-17-1.png"/><Relationship Id="rId10" Type="http://schemas.openxmlformats.org/officeDocument/2006/relationships/image" Target="../media/image-17-2.svg"/><Relationship Id="rId11" Type="http://schemas.openxmlformats.org/officeDocument/2006/relationships/image" Target="../media/image-17-1.png"/><Relationship Id="rId12" Type="http://schemas.openxmlformats.org/officeDocument/2006/relationships/image" Target="../media/image-17-2.svg"/><Relationship Id="rId13" Type="http://schemas.openxmlformats.org/officeDocument/2006/relationships/image" Target="../media/image-17-1.png"/><Relationship Id="rId14" Type="http://schemas.openxmlformats.org/officeDocument/2006/relationships/image" Target="../media/image-17-2.svg"/><Relationship Id="rId15" Type="http://schemas.openxmlformats.org/officeDocument/2006/relationships/image" Target="../media/image-17-1.png"/><Relationship Id="rId16" Type="http://schemas.openxmlformats.org/officeDocument/2006/relationships/image" Target="../media/image-17-2.svg"/><Relationship Id="rId17" Type="http://schemas.openxmlformats.org/officeDocument/2006/relationships/slideLayout" Target="../slideLayouts/slideLayout2.xml"/><Relationship Id="rId18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svg"/><Relationship Id="rId3" Type="http://schemas.openxmlformats.org/officeDocument/2006/relationships/image" Target="../media/image-18-1.png"/><Relationship Id="rId4" Type="http://schemas.openxmlformats.org/officeDocument/2006/relationships/image" Target="../media/image-18-2.svg"/><Relationship Id="rId5" Type="http://schemas.openxmlformats.org/officeDocument/2006/relationships/image" Target="../media/image-18-1.png"/><Relationship Id="rId6" Type="http://schemas.openxmlformats.org/officeDocument/2006/relationships/image" Target="../media/image-18-2.svg"/><Relationship Id="rId7" Type="http://schemas.openxmlformats.org/officeDocument/2006/relationships/image" Target="../media/image-18-1.png"/><Relationship Id="rId8" Type="http://schemas.openxmlformats.org/officeDocument/2006/relationships/image" Target="../media/image-18-2.svg"/><Relationship Id="rId9" Type="http://schemas.openxmlformats.org/officeDocument/2006/relationships/image" Target="../media/image-18-1.png"/><Relationship Id="rId10" Type="http://schemas.openxmlformats.org/officeDocument/2006/relationships/image" Target="../media/image-18-2.svg"/><Relationship Id="rId11" Type="http://schemas.openxmlformats.org/officeDocument/2006/relationships/image" Target="../media/image-18-1.png"/><Relationship Id="rId12" Type="http://schemas.openxmlformats.org/officeDocument/2006/relationships/image" Target="../media/image-18-2.svg"/><Relationship Id="rId13" Type="http://schemas.openxmlformats.org/officeDocument/2006/relationships/slideLayout" Target="../slideLayouts/slideLayout2.xml"/><Relationship Id="rId1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image" Target="../media/image-21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image" Target="../media/image-22-2.svg"/><Relationship Id="rId3" Type="http://schemas.openxmlformats.org/officeDocument/2006/relationships/image" Target="../media/image-22-1.png"/><Relationship Id="rId4" Type="http://schemas.openxmlformats.org/officeDocument/2006/relationships/image" Target="../media/image-22-2.svg"/><Relationship Id="rId5" Type="http://schemas.openxmlformats.org/officeDocument/2006/relationships/image" Target="../media/image-22-1.png"/><Relationship Id="rId6" Type="http://schemas.openxmlformats.org/officeDocument/2006/relationships/image" Target="../media/image-22-2.svg"/><Relationship Id="rId7" Type="http://schemas.openxmlformats.org/officeDocument/2006/relationships/image" Target="../media/image-22-1.png"/><Relationship Id="rId8" Type="http://schemas.openxmlformats.org/officeDocument/2006/relationships/image" Target="../media/image-22-2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png"/><Relationship Id="rId2" Type="http://schemas.openxmlformats.org/officeDocument/2006/relationships/image" Target="../media/image-25-2.svg"/><Relationship Id="rId3" Type="http://schemas.openxmlformats.org/officeDocument/2006/relationships/image" Target="../media/image-25-3.png"/><Relationship Id="rId4" Type="http://schemas.openxmlformats.org/officeDocument/2006/relationships/image" Target="../media/image-25-4.svg"/><Relationship Id="rId5" Type="http://schemas.openxmlformats.org/officeDocument/2006/relationships/image" Target="../media/image-25-5.png"/><Relationship Id="rId6" Type="http://schemas.openxmlformats.org/officeDocument/2006/relationships/image" Target="../media/image-25-6.svg"/><Relationship Id="rId7" Type="http://schemas.openxmlformats.org/officeDocument/2006/relationships/image" Target="../media/image-25-7.png"/><Relationship Id="rId8" Type="http://schemas.openxmlformats.org/officeDocument/2006/relationships/image" Target="../media/image-25-8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jpeg"/><Relationship Id="rId2" Type="http://schemas.openxmlformats.org/officeDocument/2006/relationships/image" Target="../media/image-28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png"/><Relationship Id="rId2" Type="http://schemas.openxmlformats.org/officeDocument/2006/relationships/image" Target="../media/image-29-2.png"/><Relationship Id="rId3" Type="http://schemas.openxmlformats.org/officeDocument/2006/relationships/image" Target="../media/image-29-3.png"/><Relationship Id="rId4" Type="http://schemas.openxmlformats.org/officeDocument/2006/relationships/image" Target="../media/image-29-4.svg"/><Relationship Id="rId5" Type="http://schemas.openxmlformats.org/officeDocument/2006/relationships/image" Target="../media/image-29-3.png"/><Relationship Id="rId6" Type="http://schemas.openxmlformats.org/officeDocument/2006/relationships/image" Target="../media/image-29-4.svg"/><Relationship Id="rId7" Type="http://schemas.openxmlformats.org/officeDocument/2006/relationships/image" Target="../media/image-29-3.png"/><Relationship Id="rId8" Type="http://schemas.openxmlformats.org/officeDocument/2006/relationships/image" Target="../media/image-29-4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2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svg"/><Relationship Id="rId3" Type="http://schemas.openxmlformats.org/officeDocument/2006/relationships/image" Target="../media/image-6-3.png"/><Relationship Id="rId4" Type="http://schemas.openxmlformats.org/officeDocument/2006/relationships/image" Target="../media/image-6-4.svg"/><Relationship Id="rId5" Type="http://schemas.openxmlformats.org/officeDocument/2006/relationships/image" Target="../media/image-6-5.png"/><Relationship Id="rId6" Type="http://schemas.openxmlformats.org/officeDocument/2006/relationships/image" Target="../media/image-6-6.svg"/><Relationship Id="rId7" Type="http://schemas.openxmlformats.org/officeDocument/2006/relationships/image" Target="../media/image-6-7.png"/><Relationship Id="rId8" Type="http://schemas.openxmlformats.org/officeDocument/2006/relationships/image" Target="../media/image-6-8.svg"/><Relationship Id="rId9" Type="http://schemas.openxmlformats.org/officeDocument/2006/relationships/image" Target="../media/image-6-9.png"/><Relationship Id="rId10" Type="http://schemas.openxmlformats.org/officeDocument/2006/relationships/image" Target="../media/image-6-10.sv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2053977"/>
            <a:ext cx="4667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2050未来养老实验室</a:t>
            </a:r>
            <a:endParaRPr lang="zh-CN" sz="2400" dirty="0"/>
          </a:p>
        </p:txBody>
      </p:sp>
      <p:sp>
        <p:nvSpPr>
          <p:cNvPr id="4" name="Text 1"/>
          <p:cNvSpPr/>
          <p:nvPr/>
        </p:nvSpPr>
        <p:spPr>
          <a:xfrm>
            <a:off x="3952577" y="2491234"/>
            <a:ext cx="4667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E851B2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人工智能养老产品创新创业综合项目</a:t>
            </a:r>
            <a:endParaRPr lang="zh-CN" sz="1200" dirty="0"/>
          </a:p>
        </p:txBody>
      </p:sp>
      <p:sp>
        <p:nvSpPr>
          <p:cNvPr id="5" name="Text 2"/>
          <p:cNvSpPr/>
          <p:nvPr/>
        </p:nvSpPr>
        <p:spPr>
          <a:xfrm>
            <a:off x="3723977" y="2880047"/>
            <a:ext cx="5125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《人工智能养老产品系统设计与工程交付》教材｜</a:t>
            </a:r>
            <a:pPr algn="ctr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项目七：项目导入与任务部署</a:t>
            </a:r>
            <a:endParaRPr lang="zh-CN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23577" y="1135038"/>
            <a:ext cx="575816" cy="198834"/>
          </a:xfrm>
          <a:prstGeom prst="roundRect">
            <a:avLst>
              <a:gd name="adj" fmla="val 22122"/>
            </a:avLst>
          </a:prstGeom>
          <a:solidFill>
            <a:srgbClr val="F9D2EB"/>
          </a:solidFill>
          <a:ln/>
        </p:spPr>
      </p:sp>
      <p:sp>
        <p:nvSpPr>
          <p:cNvPr id="4" name="Text 1"/>
          <p:cNvSpPr/>
          <p:nvPr/>
        </p:nvSpPr>
        <p:spPr>
          <a:xfrm>
            <a:off x="602084" y="1174254"/>
            <a:ext cx="876002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路径选择</a:t>
            </a:r>
            <a:endParaRPr lang="zh-CN" sz="800" dirty="0"/>
          </a:p>
        </p:txBody>
      </p:sp>
      <p:sp>
        <p:nvSpPr>
          <p:cNvPr id="5" name="Text 2"/>
          <p:cNvSpPr/>
          <p:nvPr/>
        </p:nvSpPr>
        <p:spPr>
          <a:xfrm>
            <a:off x="523577" y="1386185"/>
            <a:ext cx="4667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项目七提供两条创新创业路径</a:t>
            </a:r>
            <a:endParaRPr lang="zh-CN" sz="2400" dirty="0"/>
          </a:p>
        </p:txBody>
      </p:sp>
      <p:sp>
        <p:nvSpPr>
          <p:cNvPr id="6" name="Shape 3"/>
          <p:cNvSpPr/>
          <p:nvPr/>
        </p:nvSpPr>
        <p:spPr>
          <a:xfrm>
            <a:off x="429295" y="1967433"/>
            <a:ext cx="2362795" cy="1474961"/>
          </a:xfrm>
          <a:prstGeom prst="roundRect">
            <a:avLst>
              <a:gd name="adj" fmla="val 6390"/>
            </a:avLst>
          </a:prstGeom>
          <a:solidFill>
            <a:srgbClr val="E851B2">
              <a:alpha val="95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560189" y="2098328"/>
            <a:ext cx="21010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路径A：智能药盒创业项目</a:t>
            </a:r>
            <a:endParaRPr lang="zh-CN" sz="1200" dirty="0"/>
          </a:p>
        </p:txBody>
      </p:sp>
      <p:sp>
        <p:nvSpPr>
          <p:cNvPr id="8" name="Text 5"/>
          <p:cNvSpPr/>
          <p:nvPr/>
        </p:nvSpPr>
        <p:spPr>
          <a:xfrm>
            <a:off x="560189" y="2421731"/>
            <a:ext cx="2101007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小切口，当前市场可验证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MVP边界清晰，易于落地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商业模式相对成熟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适合创业实操训练</a:t>
            </a:r>
            <a:endParaRPr lang="zh-CN" sz="1000" dirty="0"/>
          </a:p>
        </p:txBody>
      </p:sp>
      <p:sp>
        <p:nvSpPr>
          <p:cNvPr id="9" name="Text 6"/>
          <p:cNvSpPr/>
          <p:nvPr/>
        </p:nvSpPr>
        <p:spPr>
          <a:xfrm>
            <a:off x="3021955" y="2098328"/>
            <a:ext cx="21742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路径B：2050陪伴舱概念设计</a:t>
            </a:r>
            <a:endParaRPr lang="zh-CN" sz="1200" dirty="0"/>
          </a:p>
        </p:txBody>
      </p:sp>
      <p:sp>
        <p:nvSpPr>
          <p:cNvPr id="10" name="Text 7"/>
          <p:cNvSpPr/>
          <p:nvPr/>
        </p:nvSpPr>
        <p:spPr>
          <a:xfrm>
            <a:off x="3021955" y="2421731"/>
            <a:ext cx="2174230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大概念，面向未来养老场景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系统创新，技术架构复杂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适合未来场景与概念路演训练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培养愿景型产品表达能力</a:t>
            </a:r>
            <a:endParaRPr lang="zh-CN" sz="1000" dirty="0"/>
          </a:p>
        </p:txBody>
      </p:sp>
      <p:sp>
        <p:nvSpPr>
          <p:cNvPr id="11" name="Text 8"/>
          <p:cNvSpPr/>
          <p:nvPr/>
        </p:nvSpPr>
        <p:spPr>
          <a:xfrm>
            <a:off x="523577" y="3589660"/>
            <a:ext cx="4667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两条路径共同要求：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用户洞察·产品定义·MVP或概念验证·商业逻辑·路演表达。项目团队任选其一，深入推进。</a:t>
            </a:r>
            <a:endParaRPr lang="zh-CN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359941"/>
            <a:ext cx="420737" cy="99343"/>
          </a:xfrm>
          <a:prstGeom prst="roundRect">
            <a:avLst>
              <a:gd name="adj" fmla="val 22139"/>
            </a:avLst>
          </a:prstGeom>
          <a:noFill/>
          <a:ln w="4763">
            <a:solidFill>
              <a:srgbClr val="E851B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62794" y="379512"/>
            <a:ext cx="799505" cy="602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400" dirty="0">
                <a:solidFill>
                  <a:srgbClr val="E851B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路径A深度解析</a:t>
            </a:r>
            <a:endParaRPr lang="zh-CN" sz="400" dirty="0"/>
          </a:p>
        </p:txBody>
      </p:sp>
      <p:sp>
        <p:nvSpPr>
          <p:cNvPr id="4" name="Text 2"/>
          <p:cNvSpPr/>
          <p:nvPr/>
        </p:nvSpPr>
        <p:spPr>
          <a:xfrm>
            <a:off x="523577" y="472306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路径A：智能药盒为什么适合做创业样板？</a:t>
            </a:r>
            <a:endParaRPr lang="zh-CN" sz="1200" dirty="0"/>
          </a:p>
        </p:txBody>
      </p:sp>
      <p:sp>
        <p:nvSpPr>
          <p:cNvPr id="5" name="Text 3"/>
          <p:cNvSpPr/>
          <p:nvPr/>
        </p:nvSpPr>
        <p:spPr>
          <a:xfrm>
            <a:off x="523577" y="746522"/>
            <a:ext cx="3968576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切入高频刚需场景</a:t>
            </a:r>
            <a:endParaRPr lang="zh-CN" sz="600" dirty="0"/>
          </a:p>
        </p:txBody>
      </p:sp>
      <p:sp>
        <p:nvSpPr>
          <p:cNvPr id="6" name="Text 4"/>
          <p:cNvSpPr/>
          <p:nvPr/>
        </p:nvSpPr>
        <p:spPr>
          <a:xfrm>
            <a:off x="523577" y="875407"/>
            <a:ext cx="3968576" cy="3484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老人多药管理与漏服错服问题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家属远程关心与安心需求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机构批量用药管理压力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社区健康服务与慢病管理</a:t>
            </a:r>
            <a:endParaRPr lang="zh-CN" sz="500" dirty="0"/>
          </a:p>
        </p:txBody>
      </p:sp>
      <p:sp>
        <p:nvSpPr>
          <p:cNvPr id="7" name="Text 5"/>
          <p:cNvSpPr/>
          <p:nvPr/>
        </p:nvSpPr>
        <p:spPr>
          <a:xfrm>
            <a:off x="4656609" y="746522"/>
            <a:ext cx="3968576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创业训练价值突出</a:t>
            </a:r>
            <a:endParaRPr lang="zh-CN" sz="600" dirty="0"/>
          </a:p>
        </p:txBody>
      </p:sp>
      <p:sp>
        <p:nvSpPr>
          <p:cNvPr id="8" name="Text 6"/>
          <p:cNvSpPr/>
          <p:nvPr/>
        </p:nvSpPr>
        <p:spPr>
          <a:xfrm>
            <a:off x="4656609" y="875407"/>
            <a:ext cx="3968576" cy="3484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产品边界清楚，MVP容易定义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硬件和软件都可展示演示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家属和机构都能快速理解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容易开展用户测试和路演</a:t>
            </a:r>
            <a:endParaRPr lang="zh-CN" sz="500" dirty="0"/>
          </a:p>
        </p:txBody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272034"/>
            <a:ext cx="6553200" cy="36576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359941"/>
            <a:ext cx="420737" cy="99343"/>
          </a:xfrm>
          <a:prstGeom prst="roundRect">
            <a:avLst>
              <a:gd name="adj" fmla="val 22139"/>
            </a:avLst>
          </a:prstGeom>
          <a:noFill/>
          <a:ln w="4763">
            <a:solidFill>
              <a:srgbClr val="E851B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62794" y="379512"/>
            <a:ext cx="799505" cy="602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400" dirty="0">
                <a:solidFill>
                  <a:srgbClr val="E851B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路径A产品升级</a:t>
            </a:r>
            <a:endParaRPr lang="zh-CN" sz="400" dirty="0"/>
          </a:p>
        </p:txBody>
      </p:sp>
      <p:sp>
        <p:nvSpPr>
          <p:cNvPr id="4" name="Text 2"/>
          <p:cNvSpPr/>
          <p:nvPr/>
        </p:nvSpPr>
        <p:spPr>
          <a:xfrm>
            <a:off x="523577" y="472306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智能药盒不能只做"提醒工具"</a:t>
            </a:r>
            <a:endParaRPr lang="zh-CN" sz="12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713854"/>
            <a:ext cx="8096845" cy="355431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897097" y="3478126"/>
            <a:ext cx="1419308" cy="2062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基础药盒</a:t>
            </a:r>
            <a:endParaRPr lang="zh-CN" sz="1300" dirty="0"/>
          </a:p>
        </p:txBody>
      </p:sp>
      <p:sp>
        <p:nvSpPr>
          <p:cNvPr id="7" name="Text 4"/>
          <p:cNvSpPr/>
          <p:nvPr/>
        </p:nvSpPr>
        <p:spPr>
          <a:xfrm>
            <a:off x="1897097" y="3746805"/>
            <a:ext cx="1419308" cy="1315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78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定时提醒·分格存放</a:t>
            </a:r>
            <a:endParaRPr lang="zh-CN" sz="1100" dirty="0"/>
          </a:p>
        </p:txBody>
      </p:sp>
      <p:sp>
        <p:nvSpPr>
          <p:cNvPr id="8" name="Text 5"/>
          <p:cNvSpPr/>
          <p:nvPr/>
        </p:nvSpPr>
        <p:spPr>
          <a:xfrm>
            <a:off x="5882078" y="3291939"/>
            <a:ext cx="1419308" cy="2062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健康平台</a:t>
            </a:r>
            <a:endParaRPr lang="zh-CN" sz="1300" dirty="0"/>
          </a:p>
        </p:txBody>
      </p:sp>
      <p:sp>
        <p:nvSpPr>
          <p:cNvPr id="9" name="Text 6"/>
          <p:cNvSpPr/>
          <p:nvPr/>
        </p:nvSpPr>
        <p:spPr>
          <a:xfrm>
            <a:off x="5882078" y="3560618"/>
            <a:ext cx="1419308" cy="2631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78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慢病管理·配送·续方·社区服务</a:t>
            </a:r>
            <a:endParaRPr lang="zh-CN" sz="1100" dirty="0"/>
          </a:p>
        </p:txBody>
      </p:sp>
      <p:sp>
        <p:nvSpPr>
          <p:cNvPr id="10" name="Text 7"/>
          <p:cNvSpPr/>
          <p:nvPr/>
        </p:nvSpPr>
        <p:spPr>
          <a:xfrm>
            <a:off x="3901285" y="1086577"/>
            <a:ext cx="1419308" cy="2062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智能互联</a:t>
            </a:r>
            <a:endParaRPr lang="zh-CN" sz="1300" dirty="0"/>
          </a:p>
        </p:txBody>
      </p:sp>
      <p:sp>
        <p:nvSpPr>
          <p:cNvPr id="11" name="Text 8"/>
          <p:cNvSpPr/>
          <p:nvPr/>
        </p:nvSpPr>
        <p:spPr>
          <a:xfrm>
            <a:off x="3901285" y="1355256"/>
            <a:ext cx="1419308" cy="2631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78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漏服告警·家属通知·机构后台</a:t>
            </a:r>
            <a:endParaRPr lang="zh-CN" sz="1100" dirty="0"/>
          </a:p>
        </p:txBody>
      </p:sp>
      <p:sp>
        <p:nvSpPr>
          <p:cNvPr id="12" name="Text 9"/>
          <p:cNvSpPr/>
          <p:nvPr/>
        </p:nvSpPr>
        <p:spPr>
          <a:xfrm>
            <a:off x="523577" y="4337596"/>
            <a:ext cx="3968576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普通药盒解决</a:t>
            </a:r>
            <a:endParaRPr lang="zh-CN" sz="600" dirty="0"/>
          </a:p>
        </p:txBody>
      </p:sp>
      <p:sp>
        <p:nvSpPr>
          <p:cNvPr id="13" name="Text 10"/>
          <p:cNvSpPr/>
          <p:nvPr/>
        </p:nvSpPr>
        <p:spPr>
          <a:xfrm>
            <a:off x="523577" y="4466481"/>
            <a:ext cx="4425776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定时提醒·分格存放——功能单一，价值有限，难以建立商业护城河。</a:t>
            </a:r>
            <a:endParaRPr lang="zh-CN" sz="500" dirty="0"/>
          </a:p>
        </p:txBody>
      </p:sp>
      <p:sp>
        <p:nvSpPr>
          <p:cNvPr id="14" name="Text 11"/>
          <p:cNvSpPr/>
          <p:nvPr/>
        </p:nvSpPr>
        <p:spPr>
          <a:xfrm>
            <a:off x="4656609" y="4337596"/>
            <a:ext cx="3968576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创业型药盒连接</a:t>
            </a:r>
            <a:endParaRPr lang="zh-CN" sz="600" dirty="0"/>
          </a:p>
        </p:txBody>
      </p:sp>
      <p:sp>
        <p:nvSpPr>
          <p:cNvPr id="15" name="Text 12"/>
          <p:cNvSpPr/>
          <p:nvPr/>
        </p:nvSpPr>
        <p:spPr>
          <a:xfrm>
            <a:off x="4656609" y="4466481"/>
            <a:ext cx="4425776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用药记录·漏服告警·家属通知·机构后台·社区送药·药师指导·慢病管理·平台数据</a:t>
            </a:r>
            <a:endParaRPr lang="zh-CN" sz="500" dirty="0"/>
          </a:p>
        </p:txBody>
      </p:sp>
      <p:sp>
        <p:nvSpPr>
          <p:cNvPr id="16" name="Shape 13"/>
          <p:cNvSpPr/>
          <p:nvPr/>
        </p:nvSpPr>
        <p:spPr>
          <a:xfrm>
            <a:off x="523577" y="4611216"/>
            <a:ext cx="8096845" cy="181496"/>
          </a:xfrm>
          <a:prstGeom prst="roundRect">
            <a:avLst>
              <a:gd name="adj" fmla="val 15147"/>
            </a:avLst>
          </a:prstGeom>
          <a:solidFill>
            <a:srgbClr val="F9D2EB"/>
          </a:solidFill>
          <a:ln/>
        </p:spPr>
      </p:sp>
      <p:pic>
        <p:nvPicPr>
          <p:cNvPr id="1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987" y="4692923"/>
            <a:ext cx="81781" cy="65410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736178" y="4660181"/>
            <a:ext cx="8276034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药盒只是入口，真正的创业机会是</a:t>
            </a:r>
            <a:pPr algn="l" indent="0" marL="0">
              <a:lnSpc>
                <a:spcPct val="100000"/>
              </a:lnSpc>
              <a:buNone/>
            </a:pPr>
            <a:r>
              <a:rPr lang="zh-CN" altLang="en-US" sz="5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银发健康管理闭环</a:t>
            </a:r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，连接药品配送、处方续方、社区服务和健康评估体系。</a:t>
            </a:r>
            <a:endParaRPr lang="zh-CN" sz="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952577" y="404068"/>
            <a:ext cx="754187" cy="177105"/>
          </a:xfrm>
          <a:prstGeom prst="roundRect">
            <a:avLst>
              <a:gd name="adj" fmla="val 22120"/>
            </a:avLst>
          </a:prstGeom>
          <a:noFill/>
          <a:ln w="4763">
            <a:solidFill>
              <a:srgbClr val="E851B2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4022527" y="439043"/>
            <a:ext cx="1071488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700" dirty="0">
                <a:solidFill>
                  <a:srgbClr val="E851B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路径B深度解析</a:t>
            </a:r>
            <a:endParaRPr lang="zh-CN" sz="700" dirty="0"/>
          </a:p>
        </p:txBody>
      </p:sp>
      <p:sp>
        <p:nvSpPr>
          <p:cNvPr id="5" name="Text 2"/>
          <p:cNvSpPr/>
          <p:nvPr/>
        </p:nvSpPr>
        <p:spPr>
          <a:xfrm>
            <a:off x="3952577" y="622697"/>
            <a:ext cx="4667845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路径B：2050陪伴舱是什么？</a:t>
            </a:r>
            <a:endParaRPr lang="zh-CN" sz="2150" dirty="0"/>
          </a:p>
        </p:txBody>
      </p:sp>
      <p:sp>
        <p:nvSpPr>
          <p:cNvPr id="6" name="Text 3"/>
          <p:cNvSpPr/>
          <p:nvPr/>
        </p:nvSpPr>
        <p:spPr>
          <a:xfrm>
            <a:off x="3952577" y="1121346"/>
            <a:ext cx="4667845" cy="352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2050陪伴舱不是单一产品，而是面向未来养老场景的</a:t>
            </a:r>
            <a:pPr algn="l" indent="0" marL="0">
              <a:lnSpc>
                <a:spcPct val="126000"/>
              </a:lnSpc>
              <a:buNone/>
            </a:pPr>
            <a:r>
              <a:rPr lang="zh-CN" altLang="en-US" sz="9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概念系统</a:t>
            </a:r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，集成微居住空间、智能陪伴、健康管理、安全监测、紧急呼叫、远程服务与模块化部署于一体。</a:t>
            </a:r>
            <a:endParaRPr lang="zh-CN" sz="900" dirty="0"/>
          </a:p>
        </p:txBody>
      </p:sp>
      <p:sp>
        <p:nvSpPr>
          <p:cNvPr id="7" name="Shape 4"/>
          <p:cNvSpPr/>
          <p:nvPr/>
        </p:nvSpPr>
        <p:spPr>
          <a:xfrm>
            <a:off x="3952577" y="1590824"/>
            <a:ext cx="4667845" cy="1522363"/>
          </a:xfrm>
          <a:prstGeom prst="roundRect">
            <a:avLst>
              <a:gd name="adj" fmla="val 3217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083397" y="1721644"/>
            <a:ext cx="4406205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适用场景</a:t>
            </a:r>
            <a:endParaRPr lang="zh-CN" sz="1050" dirty="0"/>
          </a:p>
        </p:txBody>
      </p:sp>
      <p:sp>
        <p:nvSpPr>
          <p:cNvPr id="9" name="Text 6"/>
          <p:cNvSpPr/>
          <p:nvPr/>
        </p:nvSpPr>
        <p:spPr>
          <a:xfrm>
            <a:off x="4083397" y="1955304"/>
            <a:ext cx="4406205" cy="10270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82880" indent="-182880">
              <a:lnSpc>
                <a:spcPct val="126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家庭独立居住空间</a:t>
            </a:r>
            <a:endParaRPr lang="zh-CN" sz="900" dirty="0"/>
          </a:p>
          <a:p>
            <a:pPr algn="l" marL="182880" indent="-182880">
              <a:lnSpc>
                <a:spcPct val="126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社区养老服务中心</a:t>
            </a:r>
            <a:endParaRPr lang="zh-CN" sz="900" dirty="0"/>
          </a:p>
          <a:p>
            <a:pPr algn="l" marL="182880" indent="-182880">
              <a:lnSpc>
                <a:spcPct val="126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养老机构照护单元</a:t>
            </a:r>
            <a:endParaRPr lang="zh-CN" sz="900" dirty="0"/>
          </a:p>
          <a:p>
            <a:pPr algn="l" marL="182880" indent="-182880">
              <a:lnSpc>
                <a:spcPct val="126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县域养老服务网络</a:t>
            </a:r>
            <a:endParaRPr lang="zh-CN" sz="900" dirty="0"/>
          </a:p>
          <a:p>
            <a:pPr algn="l" marL="182880" indent="-182880">
              <a:lnSpc>
                <a:spcPct val="126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未来微型照护单元</a:t>
            </a:r>
            <a:endParaRPr lang="zh-CN" sz="900" dirty="0"/>
          </a:p>
        </p:txBody>
      </p:sp>
      <p:sp>
        <p:nvSpPr>
          <p:cNvPr id="10" name="Shape 7"/>
          <p:cNvSpPr/>
          <p:nvPr/>
        </p:nvSpPr>
        <p:spPr>
          <a:xfrm>
            <a:off x="3952577" y="3216994"/>
            <a:ext cx="4667845" cy="1522363"/>
          </a:xfrm>
          <a:prstGeom prst="roundRect">
            <a:avLst>
              <a:gd name="adj" fmla="val 3217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083397" y="3347814"/>
            <a:ext cx="4406205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核心特征</a:t>
            </a:r>
            <a:endParaRPr lang="zh-CN" sz="1050" dirty="0"/>
          </a:p>
        </p:txBody>
      </p:sp>
      <p:sp>
        <p:nvSpPr>
          <p:cNvPr id="12" name="Text 9"/>
          <p:cNvSpPr/>
          <p:nvPr/>
        </p:nvSpPr>
        <p:spPr>
          <a:xfrm>
            <a:off x="4083397" y="3581474"/>
            <a:ext cx="4406205" cy="10270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82880" indent="-182880">
              <a:lnSpc>
                <a:spcPct val="126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微居住＋智能陪伴＋健康管理一体化</a:t>
            </a:r>
            <a:endParaRPr lang="zh-CN" sz="900" dirty="0"/>
          </a:p>
          <a:p>
            <a:pPr algn="l" marL="182880" indent="-182880">
              <a:lnSpc>
                <a:spcPct val="126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模块化部署，适配多场景</a:t>
            </a:r>
            <a:endParaRPr lang="zh-CN" sz="900" dirty="0"/>
          </a:p>
          <a:p>
            <a:pPr algn="l" marL="182880" indent="-182880">
              <a:lnSpc>
                <a:spcPct val="126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AI大模型驱动交互体验</a:t>
            </a:r>
            <a:endParaRPr lang="zh-CN" sz="900" dirty="0"/>
          </a:p>
          <a:p>
            <a:pPr algn="l" marL="182880" indent="-182880">
              <a:lnSpc>
                <a:spcPct val="126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非接触式健康监测</a:t>
            </a:r>
            <a:endParaRPr lang="zh-CN" sz="900" dirty="0"/>
          </a:p>
          <a:p>
            <a:pPr algn="l" marL="182880" indent="-182880">
              <a:lnSpc>
                <a:spcPct val="126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远程服务与紧急响应</a:t>
            </a:r>
            <a:endParaRPr lang="zh-CN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1218605"/>
            <a:ext cx="846832" cy="198834"/>
          </a:xfrm>
          <a:prstGeom prst="roundRect">
            <a:avLst>
              <a:gd name="adj" fmla="val 22122"/>
            </a:avLst>
          </a:prstGeom>
          <a:noFill/>
          <a:ln w="4763">
            <a:solidFill>
              <a:srgbClr val="E851B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02084" y="1257821"/>
            <a:ext cx="1147018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E851B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路径B模块架构</a:t>
            </a:r>
            <a:endParaRPr lang="zh-CN" sz="800" dirty="0"/>
          </a:p>
        </p:txBody>
      </p:sp>
      <p:sp>
        <p:nvSpPr>
          <p:cNvPr id="4" name="Text 2"/>
          <p:cNvSpPr/>
          <p:nvPr/>
        </p:nvSpPr>
        <p:spPr>
          <a:xfrm>
            <a:off x="523577" y="1469752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2050陪伴舱的三大核心模块</a:t>
            </a:r>
            <a:endParaRPr lang="zh-CN" sz="2400" dirty="0"/>
          </a:p>
        </p:txBody>
      </p:sp>
      <p:sp>
        <p:nvSpPr>
          <p:cNvPr id="5" name="Shape 3"/>
          <p:cNvSpPr/>
          <p:nvPr/>
        </p:nvSpPr>
        <p:spPr>
          <a:xfrm>
            <a:off x="523577" y="2051000"/>
            <a:ext cx="2611636" cy="1517228"/>
          </a:xfrm>
          <a:prstGeom prst="roundRect">
            <a:avLst>
              <a:gd name="adj" fmla="val 362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59234" y="2186657"/>
            <a:ext cx="234032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微居住模块</a:t>
            </a:r>
            <a:endParaRPr lang="zh-CN" sz="1200" dirty="0"/>
          </a:p>
        </p:txBody>
      </p:sp>
      <p:sp>
        <p:nvSpPr>
          <p:cNvPr id="7" name="Text 5"/>
          <p:cNvSpPr/>
          <p:nvPr/>
        </p:nvSpPr>
        <p:spPr>
          <a:xfrm>
            <a:off x="659234" y="2457673"/>
            <a:ext cx="2340322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模块化舱体设计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适老床铺与环境控制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基础收纳与微型生活设施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无障碍空间规划</a:t>
            </a:r>
            <a:endParaRPr lang="zh-CN" sz="1000" dirty="0"/>
          </a:p>
        </p:txBody>
      </p:sp>
      <p:sp>
        <p:nvSpPr>
          <p:cNvPr id="8" name="Shape 6"/>
          <p:cNvSpPr/>
          <p:nvPr/>
        </p:nvSpPr>
        <p:spPr>
          <a:xfrm>
            <a:off x="3266108" y="2051000"/>
            <a:ext cx="2611710" cy="1517228"/>
          </a:xfrm>
          <a:prstGeom prst="roundRect">
            <a:avLst>
              <a:gd name="adj" fmla="val 362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401764" y="2186657"/>
            <a:ext cx="23403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智能陪伴模块</a:t>
            </a:r>
            <a:endParaRPr lang="zh-CN" sz="1200" dirty="0"/>
          </a:p>
        </p:txBody>
      </p:sp>
      <p:sp>
        <p:nvSpPr>
          <p:cNvPr id="10" name="Text 8"/>
          <p:cNvSpPr/>
          <p:nvPr/>
        </p:nvSpPr>
        <p:spPr>
          <a:xfrm>
            <a:off x="3401764" y="2457673"/>
            <a:ext cx="2340397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大模型自然语言对话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情感识别与认知训练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日常陪伴与亲属连接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个性化内容推荐</a:t>
            </a:r>
            <a:endParaRPr lang="zh-CN" sz="1000" dirty="0"/>
          </a:p>
        </p:txBody>
      </p:sp>
      <p:sp>
        <p:nvSpPr>
          <p:cNvPr id="11" name="Shape 9"/>
          <p:cNvSpPr/>
          <p:nvPr/>
        </p:nvSpPr>
        <p:spPr>
          <a:xfrm>
            <a:off x="6008712" y="2051000"/>
            <a:ext cx="2611710" cy="1517228"/>
          </a:xfrm>
          <a:prstGeom prst="roundRect">
            <a:avLst>
              <a:gd name="adj" fmla="val 362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144369" y="2186657"/>
            <a:ext cx="23403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健康管理模块</a:t>
            </a:r>
            <a:endParaRPr lang="zh-CN" sz="1200" dirty="0"/>
          </a:p>
        </p:txBody>
      </p:sp>
      <p:sp>
        <p:nvSpPr>
          <p:cNvPr id="13" name="Text 11"/>
          <p:cNvSpPr/>
          <p:nvPr/>
        </p:nvSpPr>
        <p:spPr>
          <a:xfrm>
            <a:off x="6144369" y="2457673"/>
            <a:ext cx="2340397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非接触式体征监测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睡眠监测与跌倒检测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健康趋势分析预警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远程医疗对接服务</a:t>
            </a:r>
            <a:endParaRPr lang="zh-CN" sz="1000" dirty="0"/>
          </a:p>
        </p:txBody>
      </p:sp>
      <p:sp>
        <p:nvSpPr>
          <p:cNvPr id="14" name="Text 12"/>
          <p:cNvSpPr/>
          <p:nvPr/>
        </p:nvSpPr>
        <p:spPr>
          <a:xfrm>
            <a:off x="523577" y="3715494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三大模块协同运作，形成"居住—陪伴—健康"一体化的未来养老体验系统，每个模块均可独立升级迭代。</a:t>
            </a:r>
            <a:endParaRPr lang="zh-CN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366192"/>
            <a:ext cx="413817" cy="142949"/>
          </a:xfrm>
          <a:prstGeom prst="roundRect">
            <a:avLst>
              <a:gd name="adj" fmla="val 22116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579983" y="394395"/>
            <a:ext cx="758205" cy="86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能力对比</a:t>
            </a:r>
            <a:endParaRPr lang="zh-CN" sz="550" dirty="0"/>
          </a:p>
        </p:txBody>
      </p:sp>
      <p:sp>
        <p:nvSpPr>
          <p:cNvPr id="4" name="Text 2"/>
          <p:cNvSpPr/>
          <p:nvPr/>
        </p:nvSpPr>
        <p:spPr>
          <a:xfrm>
            <a:off x="523577" y="536153"/>
            <a:ext cx="8096845" cy="2766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7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两条路径训练的是两种不同创新能力</a:t>
            </a:r>
            <a:endParaRPr lang="zh-CN" sz="17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914251"/>
            <a:ext cx="6553200" cy="36576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23577" y="4647902"/>
            <a:ext cx="8554045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无论选择哪条路径，项目团队都必须确保：用户真实、逻辑清楚、技术有依据、商业有路径、表达有说服力。</a:t>
            </a:r>
            <a:endParaRPr lang="zh-CN" sz="7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362099"/>
            <a:ext cx="499318" cy="146075"/>
          </a:xfrm>
          <a:prstGeom prst="roundRect">
            <a:avLst>
              <a:gd name="adj" fmla="val 22114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581248" y="390897"/>
            <a:ext cx="841177" cy="88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全链路任务</a:t>
            </a:r>
            <a:endParaRPr lang="zh-CN" sz="600" dirty="0"/>
          </a:p>
        </p:txBody>
      </p:sp>
      <p:sp>
        <p:nvSpPr>
          <p:cNvPr id="4" name="Text 2"/>
          <p:cNvSpPr/>
          <p:nvPr/>
        </p:nvSpPr>
        <p:spPr>
          <a:xfrm>
            <a:off x="523577" y="536377"/>
            <a:ext cx="8096845" cy="2827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7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项目七的总体任务</a:t>
            </a:r>
            <a:endParaRPr lang="zh-CN" sz="1750" dirty="0"/>
          </a:p>
        </p:txBody>
      </p:sp>
      <p:sp>
        <p:nvSpPr>
          <p:cNvPr id="5" name="Text 3"/>
          <p:cNvSpPr/>
          <p:nvPr/>
        </p:nvSpPr>
        <p:spPr>
          <a:xfrm>
            <a:off x="523577" y="925041"/>
            <a:ext cx="8554045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综合运用前六个项目所学能力，完成一个人工智能养老产品创新创业项目。最终目标是形成一套能够面对投资人、采购方、企业导师和行业评审讲清楚的创新创业方案。</a:t>
            </a:r>
            <a:endParaRPr lang="zh-CN" sz="75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137791"/>
            <a:ext cx="8096845" cy="364353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43248" y="1394829"/>
            <a:ext cx="1416931" cy="205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识别机会</a:t>
            </a:r>
            <a:endParaRPr lang="zh-CN" sz="1250" dirty="0"/>
          </a:p>
        </p:txBody>
      </p:sp>
      <p:sp>
        <p:nvSpPr>
          <p:cNvPr id="8" name="Text 5"/>
          <p:cNvSpPr/>
          <p:nvPr/>
        </p:nvSpPr>
        <p:spPr>
          <a:xfrm>
            <a:off x="1743248" y="1663058"/>
            <a:ext cx="1416931" cy="151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90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银发经济趋势分析</a:t>
            </a:r>
            <a:endParaRPr lang="zh-CN" sz="1100" dirty="0"/>
          </a:p>
        </p:txBody>
      </p:sp>
      <p:sp>
        <p:nvSpPr>
          <p:cNvPr id="9" name="Text 6"/>
          <p:cNvSpPr/>
          <p:nvPr/>
        </p:nvSpPr>
        <p:spPr>
          <a:xfrm>
            <a:off x="3144608" y="4127480"/>
            <a:ext cx="1424716" cy="205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用户验证</a:t>
            </a:r>
            <a:endParaRPr lang="zh-CN" sz="1250" dirty="0"/>
          </a:p>
        </p:txBody>
      </p:sp>
      <p:sp>
        <p:nvSpPr>
          <p:cNvPr id="10" name="Text 7"/>
          <p:cNvSpPr/>
          <p:nvPr/>
        </p:nvSpPr>
        <p:spPr>
          <a:xfrm>
            <a:off x="3144608" y="4395710"/>
            <a:ext cx="1424716" cy="151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90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访谈与痛点确认</a:t>
            </a:r>
            <a:endParaRPr lang="zh-CN" sz="1100" dirty="0"/>
          </a:p>
        </p:txBody>
      </p:sp>
      <p:sp>
        <p:nvSpPr>
          <p:cNvPr id="11" name="Text 8"/>
          <p:cNvSpPr/>
          <p:nvPr/>
        </p:nvSpPr>
        <p:spPr>
          <a:xfrm>
            <a:off x="4530397" y="1367580"/>
            <a:ext cx="1416931" cy="205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产品定义</a:t>
            </a:r>
            <a:endParaRPr lang="zh-CN" sz="1250" dirty="0"/>
          </a:p>
        </p:txBody>
      </p:sp>
      <p:sp>
        <p:nvSpPr>
          <p:cNvPr id="12" name="Text 9"/>
          <p:cNvSpPr/>
          <p:nvPr/>
        </p:nvSpPr>
        <p:spPr>
          <a:xfrm>
            <a:off x="4530397" y="1635809"/>
            <a:ext cx="1416931" cy="151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90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价值主张与MVP范围</a:t>
            </a:r>
            <a:endParaRPr lang="zh-CN" sz="1100" dirty="0"/>
          </a:p>
        </p:txBody>
      </p:sp>
      <p:sp>
        <p:nvSpPr>
          <p:cNvPr id="13" name="Text 10"/>
          <p:cNvSpPr/>
          <p:nvPr/>
        </p:nvSpPr>
        <p:spPr>
          <a:xfrm>
            <a:off x="5931757" y="4127480"/>
            <a:ext cx="1416930" cy="205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创业路演</a:t>
            </a:r>
            <a:endParaRPr lang="zh-CN" sz="1250" dirty="0"/>
          </a:p>
        </p:txBody>
      </p:sp>
      <p:sp>
        <p:nvSpPr>
          <p:cNvPr id="14" name="Text 11"/>
          <p:cNvSpPr/>
          <p:nvPr/>
        </p:nvSpPr>
        <p:spPr>
          <a:xfrm>
            <a:off x="5931757" y="4395710"/>
            <a:ext cx="1416930" cy="151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90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商业计划与路演答辩</a:t>
            </a:r>
            <a:endParaRPr lang="zh-CN" sz="11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392237"/>
            <a:ext cx="332854" cy="115044"/>
          </a:xfrm>
          <a:prstGeom prst="roundRect">
            <a:avLst>
              <a:gd name="adj" fmla="val 22104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568970" y="414933"/>
            <a:ext cx="699269" cy="696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4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成果交付</a:t>
            </a:r>
            <a:endParaRPr lang="zh-CN" sz="450" dirty="0"/>
          </a:p>
        </p:txBody>
      </p:sp>
      <p:sp>
        <p:nvSpPr>
          <p:cNvPr id="4" name="Text 2"/>
          <p:cNvSpPr/>
          <p:nvPr/>
        </p:nvSpPr>
        <p:spPr>
          <a:xfrm>
            <a:off x="523577" y="524768"/>
            <a:ext cx="8096845" cy="2225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本项目最终交付八项成果</a:t>
            </a:r>
            <a:endParaRPr lang="zh-CN" sz="14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812899"/>
            <a:ext cx="8096845" cy="45407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25301" y="969020"/>
            <a:ext cx="113481" cy="14183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879500" y="898103"/>
            <a:ext cx="7655719" cy="1113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银发经济创新创业机会识别报告</a:t>
            </a:r>
            <a:endParaRPr lang="zh-CN" sz="700" dirty="0"/>
          </a:p>
        </p:txBody>
      </p:sp>
      <p:sp>
        <p:nvSpPr>
          <p:cNvPr id="8" name="Text 5"/>
          <p:cNvSpPr/>
          <p:nvPr/>
        </p:nvSpPr>
        <p:spPr>
          <a:xfrm>
            <a:off x="879500" y="1035621"/>
            <a:ext cx="7655719" cy="954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5000"/>
              </a:lnSpc>
              <a:buNone/>
            </a:pPr>
            <a:r>
              <a:rPr lang="zh-CN" altLang="en-US" sz="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市场趋势·竞品分析·机会矩阵</a:t>
            </a:r>
            <a:endParaRPr lang="zh-CN" sz="55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3577" y="1310655"/>
            <a:ext cx="8096845" cy="454075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625301" y="1466776"/>
            <a:ext cx="113481" cy="14183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850" dirty="0"/>
          </a:p>
        </p:txBody>
      </p:sp>
      <p:sp>
        <p:nvSpPr>
          <p:cNvPr id="11" name="Text 7"/>
          <p:cNvSpPr/>
          <p:nvPr/>
        </p:nvSpPr>
        <p:spPr>
          <a:xfrm>
            <a:off x="879500" y="1395859"/>
            <a:ext cx="7655719" cy="1113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商业模式画布</a:t>
            </a:r>
            <a:endParaRPr lang="zh-CN" sz="700" dirty="0"/>
          </a:p>
        </p:txBody>
      </p:sp>
      <p:sp>
        <p:nvSpPr>
          <p:cNvPr id="12" name="Text 8"/>
          <p:cNvSpPr/>
          <p:nvPr/>
        </p:nvSpPr>
        <p:spPr>
          <a:xfrm>
            <a:off x="879500" y="1533376"/>
            <a:ext cx="7655719" cy="954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5000"/>
              </a:lnSpc>
              <a:buNone/>
            </a:pPr>
            <a:r>
              <a:rPr lang="zh-CN" altLang="en-US" sz="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九宫格完整填写·价值主张核心</a:t>
            </a:r>
            <a:endParaRPr lang="zh-CN" sz="550" dirty="0"/>
          </a:p>
        </p:txBody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1808411"/>
            <a:ext cx="8096845" cy="454075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25301" y="1964531"/>
            <a:ext cx="113481" cy="14183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850" dirty="0"/>
          </a:p>
        </p:txBody>
      </p:sp>
      <p:sp>
        <p:nvSpPr>
          <p:cNvPr id="15" name="Text 10"/>
          <p:cNvSpPr/>
          <p:nvPr/>
        </p:nvSpPr>
        <p:spPr>
          <a:xfrm>
            <a:off x="879500" y="1893615"/>
            <a:ext cx="7655719" cy="1113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智慧养老产品矩阵规划书</a:t>
            </a:r>
            <a:endParaRPr lang="zh-CN" sz="700" dirty="0"/>
          </a:p>
        </p:txBody>
      </p:sp>
      <p:sp>
        <p:nvSpPr>
          <p:cNvPr id="16" name="Text 11"/>
          <p:cNvSpPr/>
          <p:nvPr/>
        </p:nvSpPr>
        <p:spPr>
          <a:xfrm>
            <a:off x="879500" y="2031132"/>
            <a:ext cx="7655719" cy="954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5000"/>
              </a:lnSpc>
              <a:buNone/>
            </a:pPr>
            <a:r>
              <a:rPr lang="zh-CN" altLang="en-US" sz="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产品家族·场景联动·差异化定位</a:t>
            </a:r>
            <a:endParaRPr lang="zh-CN" sz="550" dirty="0"/>
          </a:p>
        </p:txBody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3577" y="2306166"/>
            <a:ext cx="8096845" cy="454075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625301" y="2462287"/>
            <a:ext cx="113481" cy="14183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</a:t>
            </a:r>
            <a:endParaRPr lang="en-US" sz="850" dirty="0"/>
          </a:p>
        </p:txBody>
      </p:sp>
      <p:sp>
        <p:nvSpPr>
          <p:cNvPr id="19" name="Text 13"/>
          <p:cNvSpPr/>
          <p:nvPr/>
        </p:nvSpPr>
        <p:spPr>
          <a:xfrm>
            <a:off x="879500" y="2391370"/>
            <a:ext cx="7655719" cy="1113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MVP定义与验证方案</a:t>
            </a:r>
            <a:endParaRPr lang="zh-CN" sz="700" dirty="0"/>
          </a:p>
        </p:txBody>
      </p:sp>
      <p:sp>
        <p:nvSpPr>
          <p:cNvPr id="20" name="Text 14"/>
          <p:cNvSpPr/>
          <p:nvPr/>
        </p:nvSpPr>
        <p:spPr>
          <a:xfrm>
            <a:off x="879500" y="2528888"/>
            <a:ext cx="7655719" cy="954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5000"/>
              </a:lnSpc>
              <a:buNone/>
            </a:pPr>
            <a:r>
              <a:rPr lang="zh-CN" altLang="en-US" sz="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核心假设·最小功能集·验证计划</a:t>
            </a:r>
            <a:endParaRPr lang="zh-CN" sz="550" dirty="0"/>
          </a:p>
        </p:txBody>
      </p:sp>
      <p:pic>
        <p:nvPicPr>
          <p:cNvPr id="21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23577" y="2803922"/>
            <a:ext cx="8096845" cy="454075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625301" y="2960043"/>
            <a:ext cx="113481" cy="14183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5</a:t>
            </a:r>
            <a:endParaRPr lang="en-US" sz="850" dirty="0"/>
          </a:p>
        </p:txBody>
      </p:sp>
      <p:sp>
        <p:nvSpPr>
          <p:cNvPr id="23" name="Text 16"/>
          <p:cNvSpPr/>
          <p:nvPr/>
        </p:nvSpPr>
        <p:spPr>
          <a:xfrm>
            <a:off x="879500" y="2889126"/>
            <a:ext cx="7655719" cy="1113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产业转化路径图</a:t>
            </a:r>
            <a:endParaRPr lang="zh-CN" sz="700" dirty="0"/>
          </a:p>
        </p:txBody>
      </p:sp>
      <p:sp>
        <p:nvSpPr>
          <p:cNvPr id="24" name="Text 17"/>
          <p:cNvSpPr/>
          <p:nvPr/>
        </p:nvSpPr>
        <p:spPr>
          <a:xfrm>
            <a:off x="879500" y="3026643"/>
            <a:ext cx="7655719" cy="954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5000"/>
              </a:lnSpc>
              <a:buNone/>
            </a:pPr>
            <a:r>
              <a:rPr lang="zh-CN" altLang="en-US" sz="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从概念到量产的可行路径规划</a:t>
            </a:r>
            <a:endParaRPr lang="zh-CN" sz="550" dirty="0"/>
          </a:p>
        </p:txBody>
      </p:sp>
      <p:pic>
        <p:nvPicPr>
          <p:cNvPr id="25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23577" y="3301678"/>
            <a:ext cx="8096845" cy="454075"/>
          </a:xfrm>
          <a:prstGeom prst="rect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625301" y="3457798"/>
            <a:ext cx="113481" cy="14183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6</a:t>
            </a:r>
            <a:endParaRPr lang="en-US" sz="850" dirty="0"/>
          </a:p>
        </p:txBody>
      </p:sp>
      <p:sp>
        <p:nvSpPr>
          <p:cNvPr id="27" name="Text 19"/>
          <p:cNvSpPr/>
          <p:nvPr/>
        </p:nvSpPr>
        <p:spPr>
          <a:xfrm>
            <a:off x="879500" y="3386882"/>
            <a:ext cx="7655719" cy="1113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商业计划书BP</a:t>
            </a:r>
            <a:endParaRPr lang="zh-CN" sz="700" dirty="0"/>
          </a:p>
        </p:txBody>
      </p:sp>
      <p:sp>
        <p:nvSpPr>
          <p:cNvPr id="28" name="Text 20"/>
          <p:cNvSpPr/>
          <p:nvPr/>
        </p:nvSpPr>
        <p:spPr>
          <a:xfrm>
            <a:off x="879500" y="3524399"/>
            <a:ext cx="7655719" cy="954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5000"/>
              </a:lnSpc>
              <a:buNone/>
            </a:pPr>
            <a:r>
              <a:rPr lang="zh-CN" altLang="en-US" sz="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完整创业BP文档</a:t>
            </a:r>
            <a:endParaRPr lang="zh-CN" sz="550" dirty="0"/>
          </a:p>
        </p:txBody>
      </p:sp>
      <p:pic>
        <p:nvPicPr>
          <p:cNvPr id="29" name="Image 6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23577" y="3799433"/>
            <a:ext cx="8096845" cy="454075"/>
          </a:xfrm>
          <a:prstGeom prst="rect">
            <a:avLst/>
          </a:prstGeom>
        </p:spPr>
      </p:pic>
      <p:sp>
        <p:nvSpPr>
          <p:cNvPr id="30" name="Text 21"/>
          <p:cNvSpPr/>
          <p:nvPr/>
        </p:nvSpPr>
        <p:spPr>
          <a:xfrm>
            <a:off x="625301" y="3955554"/>
            <a:ext cx="113481" cy="14183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7</a:t>
            </a:r>
            <a:endParaRPr lang="en-US" sz="850" dirty="0"/>
          </a:p>
        </p:txBody>
      </p:sp>
      <p:sp>
        <p:nvSpPr>
          <p:cNvPr id="31" name="Text 22"/>
          <p:cNvSpPr/>
          <p:nvPr/>
        </p:nvSpPr>
        <p:spPr>
          <a:xfrm>
            <a:off x="879500" y="3884637"/>
            <a:ext cx="7655719" cy="1113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AI辅助创新创业全过程文档</a:t>
            </a:r>
            <a:endParaRPr lang="zh-CN" sz="700" dirty="0"/>
          </a:p>
        </p:txBody>
      </p:sp>
      <p:sp>
        <p:nvSpPr>
          <p:cNvPr id="32" name="Text 23"/>
          <p:cNvSpPr/>
          <p:nvPr/>
        </p:nvSpPr>
        <p:spPr>
          <a:xfrm>
            <a:off x="879500" y="4022154"/>
            <a:ext cx="7655719" cy="954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5000"/>
              </a:lnSpc>
              <a:buNone/>
            </a:pPr>
            <a:r>
              <a:rPr lang="zh-CN" altLang="en-US" sz="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AI使用记录·人工核验·过程留证</a:t>
            </a:r>
            <a:endParaRPr lang="zh-CN" sz="550" dirty="0"/>
          </a:p>
        </p:txBody>
      </p:sp>
      <p:pic>
        <p:nvPicPr>
          <p:cNvPr id="33" name="Image 7" descr="preencoded.png">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23577" y="4297189"/>
            <a:ext cx="8096845" cy="454075"/>
          </a:xfrm>
          <a:prstGeom prst="rect">
            <a:avLst/>
          </a:prstGeom>
        </p:spPr>
      </p:pic>
      <p:sp>
        <p:nvSpPr>
          <p:cNvPr id="34" name="Text 24"/>
          <p:cNvSpPr/>
          <p:nvPr/>
        </p:nvSpPr>
        <p:spPr>
          <a:xfrm>
            <a:off x="625301" y="4453310"/>
            <a:ext cx="113481" cy="14183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8</a:t>
            </a:r>
            <a:endParaRPr lang="en-US" sz="850" dirty="0"/>
          </a:p>
        </p:txBody>
      </p:sp>
      <p:sp>
        <p:nvSpPr>
          <p:cNvPr id="35" name="Text 25"/>
          <p:cNvSpPr/>
          <p:nvPr/>
        </p:nvSpPr>
        <p:spPr>
          <a:xfrm>
            <a:off x="879500" y="4382393"/>
            <a:ext cx="7655719" cy="1113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项目汇报PPT与活页工作页归档</a:t>
            </a:r>
            <a:endParaRPr lang="zh-CN" sz="700" dirty="0"/>
          </a:p>
        </p:txBody>
      </p:sp>
      <p:sp>
        <p:nvSpPr>
          <p:cNvPr id="36" name="Text 26"/>
          <p:cNvSpPr/>
          <p:nvPr/>
        </p:nvSpPr>
        <p:spPr>
          <a:xfrm>
            <a:off x="879500" y="4519910"/>
            <a:ext cx="7655719" cy="954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5000"/>
              </a:lnSpc>
              <a:buNone/>
            </a:pPr>
            <a:r>
              <a:rPr lang="zh-CN" altLang="en-US" sz="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路演PPT全套·活页完整归档</a:t>
            </a:r>
            <a:endParaRPr lang="zh-CN" sz="5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373038"/>
            <a:ext cx="512936" cy="177105"/>
          </a:xfrm>
          <a:prstGeom prst="roundRect">
            <a:avLst>
              <a:gd name="adj" fmla="val 22120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593527" y="408012"/>
            <a:ext cx="830238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路演核心</a:t>
            </a:r>
            <a:endParaRPr lang="zh-CN" sz="700" dirty="0"/>
          </a:p>
        </p:txBody>
      </p:sp>
      <p:sp>
        <p:nvSpPr>
          <p:cNvPr id="4" name="Text 2"/>
          <p:cNvSpPr/>
          <p:nvPr/>
        </p:nvSpPr>
        <p:spPr>
          <a:xfrm>
            <a:off x="523577" y="591666"/>
            <a:ext cx="8096845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为了路演表达，可压缩成六项核心交付物</a:t>
            </a:r>
            <a:endParaRPr lang="zh-CN" sz="2150" dirty="0"/>
          </a:p>
        </p:txBody>
      </p:sp>
      <p:sp>
        <p:nvSpPr>
          <p:cNvPr id="5" name="Text 3"/>
          <p:cNvSpPr/>
          <p:nvPr/>
        </p:nvSpPr>
        <p:spPr>
          <a:xfrm>
            <a:off x="523577" y="1194122"/>
            <a:ext cx="3906217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八项完整成果（教学归档）</a:t>
            </a:r>
            <a:endParaRPr lang="zh-CN" sz="1050" dirty="0"/>
          </a:p>
        </p:txBody>
      </p:sp>
      <p:sp>
        <p:nvSpPr>
          <p:cNvPr id="6" name="Shape 4"/>
          <p:cNvSpPr/>
          <p:nvPr/>
        </p:nvSpPr>
        <p:spPr>
          <a:xfrm>
            <a:off x="523577" y="1546399"/>
            <a:ext cx="58266" cy="58266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7" name="Text 5"/>
          <p:cNvSpPr/>
          <p:nvPr/>
        </p:nvSpPr>
        <p:spPr>
          <a:xfrm>
            <a:off x="685651" y="1482254"/>
            <a:ext cx="3744144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银发经济机会识别报告</a:t>
            </a:r>
            <a:endParaRPr lang="zh-CN" sz="900" dirty="0"/>
          </a:p>
        </p:txBody>
      </p:sp>
      <p:sp>
        <p:nvSpPr>
          <p:cNvPr id="8" name="Shape 6"/>
          <p:cNvSpPr/>
          <p:nvPr/>
        </p:nvSpPr>
        <p:spPr>
          <a:xfrm>
            <a:off x="523577" y="1930375"/>
            <a:ext cx="58266" cy="58266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9" name="Text 7"/>
          <p:cNvSpPr/>
          <p:nvPr/>
        </p:nvSpPr>
        <p:spPr>
          <a:xfrm>
            <a:off x="685651" y="1866230"/>
            <a:ext cx="3744144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商业模式画布</a:t>
            </a:r>
            <a:endParaRPr lang="zh-CN" sz="900" dirty="0"/>
          </a:p>
        </p:txBody>
      </p:sp>
      <p:sp>
        <p:nvSpPr>
          <p:cNvPr id="10" name="Shape 8"/>
          <p:cNvSpPr/>
          <p:nvPr/>
        </p:nvSpPr>
        <p:spPr>
          <a:xfrm>
            <a:off x="523577" y="2314352"/>
            <a:ext cx="58266" cy="58266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11" name="Text 9"/>
          <p:cNvSpPr/>
          <p:nvPr/>
        </p:nvSpPr>
        <p:spPr>
          <a:xfrm>
            <a:off x="685651" y="2250207"/>
            <a:ext cx="3744144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产品矩阵规划书</a:t>
            </a:r>
            <a:endParaRPr lang="zh-CN" sz="900" dirty="0"/>
          </a:p>
        </p:txBody>
      </p:sp>
      <p:sp>
        <p:nvSpPr>
          <p:cNvPr id="12" name="Shape 10"/>
          <p:cNvSpPr/>
          <p:nvPr/>
        </p:nvSpPr>
        <p:spPr>
          <a:xfrm>
            <a:off x="523577" y="2698328"/>
            <a:ext cx="58266" cy="58266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13" name="Text 11"/>
          <p:cNvSpPr/>
          <p:nvPr/>
        </p:nvSpPr>
        <p:spPr>
          <a:xfrm>
            <a:off x="685651" y="2634183"/>
            <a:ext cx="3744144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MVP定义与验证方案</a:t>
            </a:r>
            <a:endParaRPr lang="zh-CN" sz="900" dirty="0"/>
          </a:p>
        </p:txBody>
      </p:sp>
      <p:sp>
        <p:nvSpPr>
          <p:cNvPr id="14" name="Shape 12"/>
          <p:cNvSpPr/>
          <p:nvPr/>
        </p:nvSpPr>
        <p:spPr>
          <a:xfrm>
            <a:off x="523577" y="3082305"/>
            <a:ext cx="58266" cy="58266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15" name="Text 13"/>
          <p:cNvSpPr/>
          <p:nvPr/>
        </p:nvSpPr>
        <p:spPr>
          <a:xfrm>
            <a:off x="685651" y="3018160"/>
            <a:ext cx="3744144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产业转化路径图</a:t>
            </a:r>
            <a:endParaRPr lang="zh-CN" sz="900" dirty="0"/>
          </a:p>
        </p:txBody>
      </p:sp>
      <p:sp>
        <p:nvSpPr>
          <p:cNvPr id="16" name="Shape 14"/>
          <p:cNvSpPr/>
          <p:nvPr/>
        </p:nvSpPr>
        <p:spPr>
          <a:xfrm>
            <a:off x="523577" y="3466281"/>
            <a:ext cx="58266" cy="58266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17" name="Text 15"/>
          <p:cNvSpPr/>
          <p:nvPr/>
        </p:nvSpPr>
        <p:spPr>
          <a:xfrm>
            <a:off x="685651" y="3402137"/>
            <a:ext cx="3744144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商业计划书BP</a:t>
            </a:r>
            <a:endParaRPr lang="zh-CN" sz="900" dirty="0"/>
          </a:p>
        </p:txBody>
      </p:sp>
      <p:sp>
        <p:nvSpPr>
          <p:cNvPr id="18" name="Shape 16"/>
          <p:cNvSpPr/>
          <p:nvPr/>
        </p:nvSpPr>
        <p:spPr>
          <a:xfrm>
            <a:off x="523577" y="3850258"/>
            <a:ext cx="58266" cy="58266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19" name="Text 17"/>
          <p:cNvSpPr/>
          <p:nvPr/>
        </p:nvSpPr>
        <p:spPr>
          <a:xfrm>
            <a:off x="685651" y="3786113"/>
            <a:ext cx="3744144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AI辅助全过程文档</a:t>
            </a:r>
            <a:endParaRPr lang="zh-CN" sz="900" dirty="0"/>
          </a:p>
        </p:txBody>
      </p:sp>
      <p:sp>
        <p:nvSpPr>
          <p:cNvPr id="20" name="Shape 18"/>
          <p:cNvSpPr/>
          <p:nvPr/>
        </p:nvSpPr>
        <p:spPr>
          <a:xfrm>
            <a:off x="523577" y="4234235"/>
            <a:ext cx="58266" cy="58266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21" name="Text 19"/>
          <p:cNvSpPr/>
          <p:nvPr/>
        </p:nvSpPr>
        <p:spPr>
          <a:xfrm>
            <a:off x="685651" y="4170090"/>
            <a:ext cx="3744144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汇报PPT与活页归档</a:t>
            </a:r>
            <a:endParaRPr lang="zh-CN" sz="900" dirty="0"/>
          </a:p>
        </p:txBody>
      </p:sp>
      <p:sp>
        <p:nvSpPr>
          <p:cNvPr id="22" name="Shape 20"/>
          <p:cNvSpPr/>
          <p:nvPr/>
        </p:nvSpPr>
        <p:spPr>
          <a:xfrm>
            <a:off x="4635029" y="1090315"/>
            <a:ext cx="4074096" cy="3680073"/>
          </a:xfrm>
          <a:prstGeom prst="roundRect">
            <a:avLst>
              <a:gd name="adj" fmla="val 2281"/>
            </a:avLst>
          </a:prstGeom>
          <a:solidFill>
            <a:srgbClr val="E851B2">
              <a:alpha val="95000"/>
            </a:srgbClr>
          </a:solidFill>
          <a:ln/>
        </p:spPr>
      </p:sp>
      <p:sp>
        <p:nvSpPr>
          <p:cNvPr id="23" name="Text 21"/>
          <p:cNvSpPr/>
          <p:nvPr/>
        </p:nvSpPr>
        <p:spPr>
          <a:xfrm>
            <a:off x="4751561" y="1194122"/>
            <a:ext cx="3841031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六项路演核心交付物</a:t>
            </a:r>
            <a:endParaRPr lang="zh-CN" sz="1050" dirty="0"/>
          </a:p>
        </p:txBody>
      </p:sp>
      <p:pic>
        <p:nvPicPr>
          <p:cNvPr id="2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95242" y="1488021"/>
            <a:ext cx="174873" cy="174873"/>
          </a:xfrm>
          <a:prstGeom prst="rect">
            <a:avLst/>
          </a:prstGeom>
        </p:spPr>
      </p:pic>
      <p:sp>
        <p:nvSpPr>
          <p:cNvPr id="25" name="Text 22"/>
          <p:cNvSpPr/>
          <p:nvPr/>
        </p:nvSpPr>
        <p:spPr>
          <a:xfrm>
            <a:off x="5130403" y="1482254"/>
            <a:ext cx="3462189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市场调研与竞品分析报告</a:t>
            </a:r>
            <a:endParaRPr lang="zh-CN" sz="900" dirty="0"/>
          </a:p>
        </p:txBody>
      </p:sp>
      <p:pic>
        <p:nvPicPr>
          <p:cNvPr id="2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95242" y="2051186"/>
            <a:ext cx="174873" cy="174873"/>
          </a:xfrm>
          <a:prstGeom prst="rect">
            <a:avLst/>
          </a:prstGeom>
        </p:spPr>
      </p:pic>
      <p:sp>
        <p:nvSpPr>
          <p:cNvPr id="27" name="Text 23"/>
          <p:cNvSpPr/>
          <p:nvPr/>
        </p:nvSpPr>
        <p:spPr>
          <a:xfrm>
            <a:off x="5130403" y="2045419"/>
            <a:ext cx="3462189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产品定义与MVP方案</a:t>
            </a:r>
            <a:endParaRPr lang="zh-CN" sz="900" dirty="0"/>
          </a:p>
        </p:txBody>
      </p:sp>
      <p:pic>
        <p:nvPicPr>
          <p:cNvPr id="28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95242" y="2614352"/>
            <a:ext cx="174873" cy="174873"/>
          </a:xfrm>
          <a:prstGeom prst="rect">
            <a:avLst/>
          </a:prstGeom>
        </p:spPr>
      </p:pic>
      <p:sp>
        <p:nvSpPr>
          <p:cNvPr id="29" name="Text 24"/>
          <p:cNvSpPr/>
          <p:nvPr/>
        </p:nvSpPr>
        <p:spPr>
          <a:xfrm>
            <a:off x="5130403" y="2608585"/>
            <a:ext cx="3462189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商业模式画布</a:t>
            </a:r>
            <a:endParaRPr lang="zh-CN" sz="900" dirty="0"/>
          </a:p>
        </p:txBody>
      </p:sp>
      <p:pic>
        <p:nvPicPr>
          <p:cNvPr id="30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95242" y="3177518"/>
            <a:ext cx="174873" cy="174873"/>
          </a:xfrm>
          <a:prstGeom prst="rect">
            <a:avLst/>
          </a:prstGeom>
        </p:spPr>
      </p:pic>
      <p:sp>
        <p:nvSpPr>
          <p:cNvPr id="31" name="Text 25"/>
          <p:cNvSpPr/>
          <p:nvPr/>
        </p:nvSpPr>
        <p:spPr>
          <a:xfrm>
            <a:off x="5130403" y="3171751"/>
            <a:ext cx="3462189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产品原型或概念效果图</a:t>
            </a:r>
            <a:endParaRPr lang="zh-CN" sz="900" dirty="0"/>
          </a:p>
        </p:txBody>
      </p:sp>
      <p:pic>
        <p:nvPicPr>
          <p:cNvPr id="32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795242" y="3740683"/>
            <a:ext cx="174873" cy="174873"/>
          </a:xfrm>
          <a:prstGeom prst="rect">
            <a:avLst/>
          </a:prstGeom>
        </p:spPr>
      </p:pic>
      <p:sp>
        <p:nvSpPr>
          <p:cNvPr id="33" name="Text 26"/>
          <p:cNvSpPr/>
          <p:nvPr/>
        </p:nvSpPr>
        <p:spPr>
          <a:xfrm>
            <a:off x="5130403" y="3734916"/>
            <a:ext cx="3462189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商业计划书或概念设计报告</a:t>
            </a:r>
            <a:endParaRPr lang="zh-CN" sz="900" dirty="0"/>
          </a:p>
        </p:txBody>
      </p:sp>
      <p:pic>
        <p:nvPicPr>
          <p:cNvPr id="34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795242" y="4303849"/>
            <a:ext cx="174873" cy="174873"/>
          </a:xfrm>
          <a:prstGeom prst="rect">
            <a:avLst/>
          </a:prstGeom>
        </p:spPr>
      </p:pic>
      <p:sp>
        <p:nvSpPr>
          <p:cNvPr id="35" name="Text 27"/>
          <p:cNvSpPr/>
          <p:nvPr/>
        </p:nvSpPr>
        <p:spPr>
          <a:xfrm>
            <a:off x="5130403" y="4298082"/>
            <a:ext cx="3462189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创业路演PPT</a:t>
            </a:r>
            <a:endParaRPr lang="zh-CN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359941"/>
            <a:ext cx="327720" cy="99343"/>
          </a:xfrm>
          <a:prstGeom prst="roundRect">
            <a:avLst>
              <a:gd name="adj" fmla="val 22139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562794" y="379512"/>
            <a:ext cx="706487" cy="602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4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五阶段SOP</a:t>
            </a:r>
            <a:endParaRPr lang="zh-CN" sz="400" dirty="0"/>
          </a:p>
        </p:txBody>
      </p:sp>
      <p:sp>
        <p:nvSpPr>
          <p:cNvPr id="4" name="Text 2"/>
          <p:cNvSpPr/>
          <p:nvPr/>
        </p:nvSpPr>
        <p:spPr>
          <a:xfrm>
            <a:off x="523577" y="472306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创新创业不是自由发挥，而是五阶段SOP</a:t>
            </a:r>
            <a:endParaRPr lang="zh-CN" sz="12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19486" y="713854"/>
            <a:ext cx="4505027" cy="450495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757047" y="1600544"/>
            <a:ext cx="1451586" cy="2141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用户调研</a:t>
            </a:r>
            <a:endParaRPr lang="zh-CN" sz="1350" dirty="0"/>
          </a:p>
        </p:txBody>
      </p:sp>
      <p:sp>
        <p:nvSpPr>
          <p:cNvPr id="7" name="Text 4"/>
          <p:cNvSpPr/>
          <p:nvPr/>
        </p:nvSpPr>
        <p:spPr>
          <a:xfrm>
            <a:off x="2757047" y="1879500"/>
            <a:ext cx="1451586" cy="2732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78000"/>
              </a:lnSpc>
              <a:buNone/>
            </a:pPr>
            <a:r>
              <a:rPr lang="zh-CN" altLang="en-US" sz="11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访谈、市场与竞品分析总结发现。</a:t>
            </a:r>
            <a:endParaRPr lang="zh-CN" sz="1100" dirty="0"/>
          </a:p>
        </p:txBody>
      </p:sp>
      <p:sp>
        <p:nvSpPr>
          <p:cNvPr id="8" name="Text 5"/>
          <p:cNvSpPr/>
          <p:nvPr/>
        </p:nvSpPr>
        <p:spPr>
          <a:xfrm>
            <a:off x="4943154" y="1600544"/>
            <a:ext cx="1451586" cy="2141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概念设计</a:t>
            </a:r>
            <a:endParaRPr lang="zh-CN" sz="1350" dirty="0"/>
          </a:p>
        </p:txBody>
      </p:sp>
      <p:sp>
        <p:nvSpPr>
          <p:cNvPr id="9" name="Text 6"/>
          <p:cNvSpPr/>
          <p:nvPr/>
        </p:nvSpPr>
        <p:spPr>
          <a:xfrm>
            <a:off x="4943154" y="1879500"/>
            <a:ext cx="1451586" cy="2732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78000"/>
              </a:lnSpc>
              <a:buNone/>
            </a:pPr>
            <a:r>
              <a:rPr lang="zh-CN" altLang="en-US" sz="11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确立价值主张与MVP草案。</a:t>
            </a:r>
            <a:endParaRPr lang="zh-CN" sz="1100" dirty="0"/>
          </a:p>
        </p:txBody>
      </p:sp>
      <p:sp>
        <p:nvSpPr>
          <p:cNvPr id="10" name="Text 7"/>
          <p:cNvSpPr/>
          <p:nvPr/>
        </p:nvSpPr>
        <p:spPr>
          <a:xfrm>
            <a:off x="2757173" y="3786525"/>
            <a:ext cx="1451586" cy="2141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深度设计</a:t>
            </a:r>
            <a:endParaRPr lang="zh-CN" sz="1350" dirty="0"/>
          </a:p>
        </p:txBody>
      </p:sp>
      <p:sp>
        <p:nvSpPr>
          <p:cNvPr id="11" name="Text 8"/>
          <p:cNvSpPr/>
          <p:nvPr/>
        </p:nvSpPr>
        <p:spPr>
          <a:xfrm>
            <a:off x="2757173" y="4065481"/>
            <a:ext cx="1451586" cy="2732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78000"/>
              </a:lnSpc>
              <a:buNone/>
            </a:pPr>
            <a:r>
              <a:rPr lang="zh-CN" altLang="en-US" sz="11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产出规格、架构与原型验证。</a:t>
            </a:r>
            <a:endParaRPr lang="zh-CN" sz="1100" dirty="0"/>
          </a:p>
        </p:txBody>
      </p:sp>
      <p:sp>
        <p:nvSpPr>
          <p:cNvPr id="12" name="Text 9"/>
          <p:cNvSpPr/>
          <p:nvPr/>
        </p:nvSpPr>
        <p:spPr>
          <a:xfrm>
            <a:off x="4943154" y="3786525"/>
            <a:ext cx="1451586" cy="2141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工程与验证</a:t>
            </a:r>
            <a:endParaRPr lang="zh-CN" sz="1350" dirty="0"/>
          </a:p>
        </p:txBody>
      </p:sp>
      <p:sp>
        <p:nvSpPr>
          <p:cNvPr id="13" name="Text 10"/>
          <p:cNvSpPr/>
          <p:nvPr/>
        </p:nvSpPr>
        <p:spPr>
          <a:xfrm>
            <a:off x="4943154" y="4065481"/>
            <a:ext cx="1451586" cy="2732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78000"/>
              </a:lnSpc>
              <a:buNone/>
            </a:pPr>
            <a:r>
              <a:rPr lang="zh-CN" altLang="en-US" sz="11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功能、用户与商业逻辑测试。</a:t>
            </a:r>
            <a:endParaRPr lang="zh-CN" sz="1100" dirty="0"/>
          </a:p>
        </p:txBody>
      </p:sp>
      <p:sp>
        <p:nvSpPr>
          <p:cNvPr id="14" name="Text 11"/>
          <p:cNvSpPr/>
          <p:nvPr/>
        </p:nvSpPr>
        <p:spPr>
          <a:xfrm>
            <a:off x="523577" y="5288235"/>
            <a:ext cx="3968576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每阶段必须明确</a:t>
            </a:r>
            <a:endParaRPr lang="zh-CN" sz="600" dirty="0"/>
          </a:p>
        </p:txBody>
      </p:sp>
      <p:sp>
        <p:nvSpPr>
          <p:cNvPr id="15" name="Text 12"/>
          <p:cNvSpPr/>
          <p:nvPr/>
        </p:nvSpPr>
        <p:spPr>
          <a:xfrm>
            <a:off x="523577" y="5417121"/>
            <a:ext cx="3968576" cy="2585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输入条件与前序依赖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核心任务与关键动作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阶段输出与验收标准</a:t>
            </a:r>
            <a:endParaRPr lang="zh-CN" sz="500" dirty="0"/>
          </a:p>
        </p:txBody>
      </p:sp>
      <p:sp>
        <p:nvSpPr>
          <p:cNvPr id="16" name="Text 13"/>
          <p:cNvSpPr/>
          <p:nvPr/>
        </p:nvSpPr>
        <p:spPr>
          <a:xfrm>
            <a:off x="4656609" y="5288235"/>
            <a:ext cx="3968576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项目七的独特要求</a:t>
            </a:r>
            <a:endParaRPr lang="zh-CN" sz="600" dirty="0"/>
          </a:p>
        </p:txBody>
      </p:sp>
      <p:sp>
        <p:nvSpPr>
          <p:cNvPr id="17" name="Text 14"/>
          <p:cNvSpPr/>
          <p:nvPr/>
        </p:nvSpPr>
        <p:spPr>
          <a:xfrm>
            <a:off x="4656609" y="5417121"/>
            <a:ext cx="4425776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每一步都要回到</a:t>
            </a:r>
            <a:pPr algn="l" indent="0" marL="0">
              <a:lnSpc>
                <a:spcPct val="100000"/>
              </a:lnSpc>
              <a:buNone/>
            </a:pPr>
            <a:r>
              <a:rPr lang="zh-CN" altLang="en-US" sz="5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市场、用户、成本、技术和转化路径</a:t>
            </a:r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，而不只是完成设计动作。</a:t>
            </a:r>
            <a:endParaRPr lang="zh-CN" sz="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952577" y="916112"/>
            <a:ext cx="680517" cy="198834"/>
          </a:xfrm>
          <a:prstGeom prst="roundRect">
            <a:avLst>
              <a:gd name="adj" fmla="val 22122"/>
            </a:avLst>
          </a:prstGeom>
          <a:solidFill>
            <a:srgbClr val="F9D2EB"/>
          </a:solidFill>
          <a:ln/>
        </p:spPr>
      </p:sp>
      <p:sp>
        <p:nvSpPr>
          <p:cNvPr id="4" name="Text 1"/>
          <p:cNvSpPr/>
          <p:nvPr/>
        </p:nvSpPr>
        <p:spPr>
          <a:xfrm>
            <a:off x="4031084" y="955328"/>
            <a:ext cx="980703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项目七总览</a:t>
            </a:r>
            <a:endParaRPr lang="zh-CN" sz="800" dirty="0"/>
          </a:p>
        </p:txBody>
      </p:sp>
      <p:sp>
        <p:nvSpPr>
          <p:cNvPr id="5" name="Text 2"/>
          <p:cNvSpPr/>
          <p:nvPr/>
        </p:nvSpPr>
        <p:spPr>
          <a:xfrm>
            <a:off x="3952577" y="1167259"/>
            <a:ext cx="4667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从工程项目走向创新创业综合项目</a:t>
            </a:r>
            <a:endParaRPr lang="zh-CN" sz="2400" dirty="0"/>
          </a:p>
        </p:txBody>
      </p:sp>
      <p:sp>
        <p:nvSpPr>
          <p:cNvPr id="6" name="Text 3"/>
          <p:cNvSpPr/>
          <p:nvPr/>
        </p:nvSpPr>
        <p:spPr>
          <a:xfrm>
            <a:off x="3952577" y="1748507"/>
            <a:ext cx="4667845" cy="8376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前六个项目系统培养了认识养老产业、理解老人需求、设计智能产品、规划机构系统、设计县域平台与构建居家社区产品生态的核心能力。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项目七不是再做一个普通设计作业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，而是把前六个项目的能力综合成一个可讲、可验证、可转化的创业方案。</a:t>
            </a:r>
            <a:endParaRPr lang="zh-CN" sz="1000" dirty="0"/>
          </a:p>
        </p:txBody>
      </p:sp>
      <p:sp>
        <p:nvSpPr>
          <p:cNvPr id="7" name="Shape 4"/>
          <p:cNvSpPr/>
          <p:nvPr/>
        </p:nvSpPr>
        <p:spPr>
          <a:xfrm>
            <a:off x="3952577" y="2733377"/>
            <a:ext cx="4667845" cy="1493937"/>
          </a:xfrm>
          <a:prstGeom prst="roundRect">
            <a:avLst>
              <a:gd name="adj" fmla="val 368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3957340" y="2738140"/>
            <a:ext cx="4658320" cy="742206"/>
          </a:xfrm>
          <a:custGeom>
            <a:avLst/>
            <a:gdLst/>
            <a:ahLst/>
            <a:cxnLst/>
            <a:rect l="l" t="t" r="r" b="b"/>
            <a:pathLst>
              <a:path w="4658320" h="742206">
                <a:moveTo>
                  <a:pt x="45819" y="0"/>
                </a:moveTo>
                <a:lnTo>
                  <a:pt x="4612501" y="0"/>
                </a:lnTo>
                <a:arcTo hR="45819" wR="45819" stAng="16200000" swAng="5400000"/>
                <a:lnTo>
                  <a:pt x="4658320" y="742206"/>
                </a:lnTo>
                <a:lnTo>
                  <a:pt x="0" y="742206"/>
                </a:lnTo>
                <a:lnTo>
                  <a:pt x="0" y="45819"/>
                </a:lnTo>
                <a:arcTo hR="45819" wR="45819" stAng="10800000" swAng="5400000"/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9" name="Text 6"/>
          <p:cNvSpPr/>
          <p:nvPr/>
        </p:nvSpPr>
        <p:spPr>
          <a:xfrm>
            <a:off x="4088234" y="2869034"/>
            <a:ext cx="439653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前六项目奠基</a:t>
            </a:r>
            <a:endParaRPr lang="zh-CN" sz="1200" dirty="0"/>
          </a:p>
        </p:txBody>
      </p:sp>
      <p:sp>
        <p:nvSpPr>
          <p:cNvPr id="10" name="Text 7"/>
          <p:cNvSpPr/>
          <p:nvPr/>
        </p:nvSpPr>
        <p:spPr>
          <a:xfrm>
            <a:off x="4088234" y="3140050"/>
            <a:ext cx="439653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产业认知·用户研究·产品设计·系统规划·平台搭建·生态构建</a:t>
            </a:r>
            <a:endParaRPr lang="zh-CN" sz="1000" dirty="0"/>
          </a:p>
        </p:txBody>
      </p:sp>
      <p:sp>
        <p:nvSpPr>
          <p:cNvPr id="11" name="Shape 8"/>
          <p:cNvSpPr/>
          <p:nvPr/>
        </p:nvSpPr>
        <p:spPr>
          <a:xfrm>
            <a:off x="3957340" y="3480346"/>
            <a:ext cx="4658320" cy="742206"/>
          </a:xfrm>
          <a:custGeom>
            <a:avLst/>
            <a:gdLst/>
            <a:ahLst/>
            <a:cxnLst/>
            <a:rect l="l" t="t" r="r" b="b"/>
            <a:pathLst>
              <a:path w="4658320" h="742206">
                <a:moveTo>
                  <a:pt x="0" y="0"/>
                </a:moveTo>
                <a:lnTo>
                  <a:pt x="4658320" y="0"/>
                </a:lnTo>
                <a:lnTo>
                  <a:pt x="4658320" y="696387"/>
                </a:lnTo>
                <a:arcTo hR="45819" wR="45819" stAng="0" swAng="5400000"/>
                <a:lnTo>
                  <a:pt x="45819" y="742206"/>
                </a:lnTo>
                <a:arcTo hR="45819" wR="45819" stAng="5400000" swAng="5400000"/>
                <a:lnTo>
                  <a:pt x="0" y="0"/>
                </a:lnTo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12" name="Shape 9"/>
          <p:cNvSpPr/>
          <p:nvPr/>
        </p:nvSpPr>
        <p:spPr>
          <a:xfrm>
            <a:off x="3957340" y="3480346"/>
            <a:ext cx="4658320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3" name="Text 10"/>
          <p:cNvSpPr/>
          <p:nvPr/>
        </p:nvSpPr>
        <p:spPr>
          <a:xfrm>
            <a:off x="4088234" y="3611240"/>
            <a:ext cx="439653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项目七综合跃升</a:t>
            </a:r>
            <a:endParaRPr lang="zh-CN" sz="1200" dirty="0"/>
          </a:p>
        </p:txBody>
      </p:sp>
      <p:sp>
        <p:nvSpPr>
          <p:cNvPr id="14" name="Text 11"/>
          <p:cNvSpPr/>
          <p:nvPr/>
        </p:nvSpPr>
        <p:spPr>
          <a:xfrm>
            <a:off x="4088234" y="3882256"/>
            <a:ext cx="439653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机会识别·MVP设计·商业模式·产业转化·创业路演</a:t>
            </a:r>
            <a:endParaRPr lang="zh-CN" sz="1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359941"/>
            <a:ext cx="235446" cy="99343"/>
          </a:xfrm>
          <a:prstGeom prst="roundRect">
            <a:avLst>
              <a:gd name="adj" fmla="val 22139"/>
            </a:avLst>
          </a:prstGeom>
          <a:noFill/>
          <a:ln w="4763">
            <a:solidFill>
              <a:srgbClr val="E851B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62794" y="379512"/>
            <a:ext cx="614214" cy="602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400" dirty="0">
                <a:solidFill>
                  <a:srgbClr val="E851B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阶段一</a:t>
            </a:r>
            <a:endParaRPr lang="zh-CN" sz="400" dirty="0"/>
          </a:p>
        </p:txBody>
      </p:sp>
      <p:sp>
        <p:nvSpPr>
          <p:cNvPr id="4" name="Text 2"/>
          <p:cNvSpPr/>
          <p:nvPr/>
        </p:nvSpPr>
        <p:spPr>
          <a:xfrm>
            <a:off x="523577" y="472306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阶段一：用户调研与机会识别</a:t>
            </a:r>
            <a:endParaRPr lang="zh-CN" sz="12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713854"/>
            <a:ext cx="6553200" cy="36576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23577" y="4440882"/>
            <a:ext cx="3968576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关键任务</a:t>
            </a:r>
            <a:endParaRPr lang="zh-CN" sz="600" dirty="0"/>
          </a:p>
        </p:txBody>
      </p:sp>
      <p:sp>
        <p:nvSpPr>
          <p:cNvPr id="7" name="Text 4"/>
          <p:cNvSpPr/>
          <p:nvPr/>
        </p:nvSpPr>
        <p:spPr>
          <a:xfrm>
            <a:off x="523577" y="4569768"/>
            <a:ext cx="3968576" cy="3484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银发经济趋势分析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目标用户深度访谈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竞品分析与机会矩阵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差异化定位提炼</a:t>
            </a:r>
            <a:endParaRPr lang="zh-CN" sz="500" dirty="0"/>
          </a:p>
        </p:txBody>
      </p:sp>
      <p:sp>
        <p:nvSpPr>
          <p:cNvPr id="8" name="Shape 5"/>
          <p:cNvSpPr/>
          <p:nvPr/>
        </p:nvSpPr>
        <p:spPr>
          <a:xfrm>
            <a:off x="4609430" y="4408215"/>
            <a:ext cx="4062933" cy="611386"/>
          </a:xfrm>
          <a:prstGeom prst="roundRect">
            <a:avLst>
              <a:gd name="adj" fmla="val 7708"/>
            </a:avLst>
          </a:prstGeom>
          <a:solidFill>
            <a:srgbClr val="E851B2">
              <a:alpha val="95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4674840" y="4440882"/>
            <a:ext cx="3932113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五个关键问题</a:t>
            </a:r>
            <a:endParaRPr lang="zh-CN" sz="600" dirty="0"/>
          </a:p>
        </p:txBody>
      </p:sp>
      <p:sp>
        <p:nvSpPr>
          <p:cNvPr id="10" name="Text 7"/>
          <p:cNvSpPr/>
          <p:nvPr/>
        </p:nvSpPr>
        <p:spPr>
          <a:xfrm>
            <a:off x="4674840" y="4569768"/>
            <a:ext cx="3932113" cy="4384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01600" indent="-101600">
              <a:lnSpc>
                <a:spcPct val="100000"/>
              </a:lnSpc>
              <a:buSzPct val="100000"/>
              <a:buFont typeface="+mj-lt"/>
              <a:buAutoNum type="arabicPeriod" startAt="1"/>
            </a:pPr>
            <a:r>
              <a:rPr lang="zh-CN" altLang="en-US" sz="5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用户痛点是否真实？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Font typeface="+mj-lt"/>
              <a:buAutoNum type="arabicPeriod" startAt="2"/>
            </a:pPr>
            <a:r>
              <a:rPr lang="zh-CN" altLang="en-US" sz="5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竞品有没有解决？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Font typeface="+mj-lt"/>
              <a:buAutoNum type="arabicPeriod" startAt="3"/>
            </a:pPr>
            <a:r>
              <a:rPr lang="zh-CN" altLang="en-US" sz="5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市场是否有空间？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Font typeface="+mj-lt"/>
              <a:buAutoNum type="arabicPeriod" startAt="4"/>
            </a:pPr>
            <a:r>
              <a:rPr lang="zh-CN" altLang="en-US" sz="5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政策是否支持？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Font typeface="+mj-lt"/>
              <a:buAutoNum type="arabicPeriod" startAt="5"/>
            </a:pPr>
            <a:r>
              <a:rPr lang="zh-CN" altLang="en-US" sz="5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团队是否有能力切入？</a:t>
            </a:r>
            <a:endParaRPr lang="zh-CN" sz="5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376238"/>
            <a:ext cx="316557" cy="133573"/>
          </a:xfrm>
          <a:prstGeom prst="roundRect">
            <a:avLst>
              <a:gd name="adj" fmla="val 22125"/>
            </a:avLst>
          </a:prstGeom>
          <a:noFill/>
          <a:ln w="4763">
            <a:solidFill>
              <a:srgbClr val="E851B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76337" y="402580"/>
            <a:ext cx="668238" cy="80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550" dirty="0">
                <a:solidFill>
                  <a:srgbClr val="E851B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阶段二</a:t>
            </a:r>
            <a:endParaRPr lang="zh-CN" sz="550" dirty="0"/>
          </a:p>
        </p:txBody>
      </p:sp>
      <p:sp>
        <p:nvSpPr>
          <p:cNvPr id="4" name="Text 2"/>
          <p:cNvSpPr/>
          <p:nvPr/>
        </p:nvSpPr>
        <p:spPr>
          <a:xfrm>
            <a:off x="523577" y="533400"/>
            <a:ext cx="8096845" cy="258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阶段二：产品定义与MVP方案</a:t>
            </a:r>
            <a:endParaRPr lang="zh-CN" sz="16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23764" y="880690"/>
            <a:ext cx="6296471" cy="288168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244999" y="3084770"/>
            <a:ext cx="1182114" cy="2141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验证计划</a:t>
            </a:r>
            <a:endParaRPr lang="zh-CN" sz="1350" dirty="0"/>
          </a:p>
        </p:txBody>
      </p:sp>
      <p:sp>
        <p:nvSpPr>
          <p:cNvPr id="7" name="Text 4"/>
          <p:cNvSpPr/>
          <p:nvPr/>
        </p:nvSpPr>
        <p:spPr>
          <a:xfrm>
            <a:off x="4755211" y="3084770"/>
            <a:ext cx="1182114" cy="2141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MVP范围</a:t>
            </a:r>
            <a:endParaRPr lang="zh-CN" sz="1350" dirty="0"/>
          </a:p>
        </p:txBody>
      </p:sp>
      <p:sp>
        <p:nvSpPr>
          <p:cNvPr id="8" name="Text 5"/>
          <p:cNvSpPr/>
          <p:nvPr/>
        </p:nvSpPr>
        <p:spPr>
          <a:xfrm>
            <a:off x="3273521" y="3084770"/>
            <a:ext cx="1182114" cy="2141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价值主张</a:t>
            </a:r>
            <a:endParaRPr lang="zh-CN" sz="1350" dirty="0"/>
          </a:p>
        </p:txBody>
      </p:sp>
      <p:sp>
        <p:nvSpPr>
          <p:cNvPr id="9" name="Text 6"/>
          <p:cNvSpPr/>
          <p:nvPr/>
        </p:nvSpPr>
        <p:spPr>
          <a:xfrm>
            <a:off x="1759443" y="3084770"/>
            <a:ext cx="1182114" cy="2141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痛点锁定</a:t>
            </a:r>
            <a:endParaRPr lang="zh-CN" sz="1350" dirty="0"/>
          </a:p>
        </p:txBody>
      </p:sp>
      <p:sp>
        <p:nvSpPr>
          <p:cNvPr id="10" name="Text 7"/>
          <p:cNvSpPr/>
          <p:nvPr/>
        </p:nvSpPr>
        <p:spPr>
          <a:xfrm>
            <a:off x="523577" y="3887912"/>
            <a:ext cx="3941118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核心任务清单</a:t>
            </a:r>
            <a:endParaRPr lang="zh-CN" sz="800" dirty="0"/>
          </a:p>
        </p:txBody>
      </p:sp>
      <p:sp>
        <p:nvSpPr>
          <p:cNvPr id="11" name="Text 8"/>
          <p:cNvSpPr/>
          <p:nvPr/>
        </p:nvSpPr>
        <p:spPr>
          <a:xfrm>
            <a:off x="523577" y="4076328"/>
            <a:ext cx="3941118" cy="6703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32080" indent="-132080">
              <a:lnSpc>
                <a:spcPct val="111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目标用户描述与核心痛点锁定</a:t>
            </a:r>
            <a:endParaRPr lang="zh-CN" sz="650" dirty="0"/>
          </a:p>
          <a:p>
            <a:pPr algn="l" marL="132080" indent="-132080">
              <a:lnSpc>
                <a:spcPct val="111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价值主张提炼与差异化定位</a:t>
            </a:r>
            <a:endParaRPr lang="zh-CN" sz="650" dirty="0"/>
          </a:p>
          <a:p>
            <a:pPr algn="l" marL="132080" indent="-132080">
              <a:lnSpc>
                <a:spcPct val="111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功能优先级排序</a:t>
            </a:r>
            <a:endParaRPr lang="zh-CN" sz="650" dirty="0"/>
          </a:p>
          <a:p>
            <a:pPr algn="l" marL="132080" indent="-132080">
              <a:lnSpc>
                <a:spcPct val="111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MVP范围裁剪</a:t>
            </a:r>
            <a:endParaRPr lang="zh-CN" sz="650" dirty="0"/>
          </a:p>
          <a:p>
            <a:pPr algn="l" marL="132080" indent="-132080">
              <a:lnSpc>
                <a:spcPct val="111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商业模式画布初稿</a:t>
            </a:r>
            <a:endParaRPr lang="zh-CN" sz="650" dirty="0"/>
          </a:p>
        </p:txBody>
      </p:sp>
      <p:sp>
        <p:nvSpPr>
          <p:cNvPr id="12" name="Text 9"/>
          <p:cNvSpPr/>
          <p:nvPr/>
        </p:nvSpPr>
        <p:spPr>
          <a:xfrm>
            <a:off x="4684068" y="3887912"/>
            <a:ext cx="3941118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阶段交付成果</a:t>
            </a:r>
            <a:endParaRPr lang="zh-CN" sz="800" dirty="0"/>
          </a:p>
        </p:txBody>
      </p:sp>
      <p:sp>
        <p:nvSpPr>
          <p:cNvPr id="13" name="Text 10"/>
          <p:cNvSpPr/>
          <p:nvPr/>
        </p:nvSpPr>
        <p:spPr>
          <a:xfrm>
            <a:off x="4684068" y="4076328"/>
            <a:ext cx="3941118" cy="2557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32080" indent="-132080">
              <a:lnSpc>
                <a:spcPct val="111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《产品定义与MVP方案》</a:t>
            </a:r>
            <a:endParaRPr lang="zh-CN" sz="650" dirty="0"/>
          </a:p>
          <a:p>
            <a:pPr algn="l" marL="132080" indent="-132080">
              <a:lnSpc>
                <a:spcPct val="111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《商业模式画布》初稿</a:t>
            </a:r>
            <a:endParaRPr lang="zh-CN" sz="650" dirty="0"/>
          </a:p>
        </p:txBody>
      </p:sp>
      <p:sp>
        <p:nvSpPr>
          <p:cNvPr id="14" name="Shape 11"/>
          <p:cNvSpPr/>
          <p:nvPr/>
        </p:nvSpPr>
        <p:spPr>
          <a:xfrm>
            <a:off x="4684068" y="4398541"/>
            <a:ext cx="3941118" cy="267742"/>
          </a:xfrm>
          <a:prstGeom prst="roundRect">
            <a:avLst>
              <a:gd name="adj" fmla="val 13797"/>
            </a:avLst>
          </a:prstGeom>
          <a:solidFill>
            <a:srgbClr val="F9D2EB"/>
          </a:solidFill>
          <a:ln/>
        </p:spPr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1951" y="4517157"/>
            <a:ext cx="109910" cy="87883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4969743" y="4473625"/>
            <a:ext cx="4024759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MVP不是把产品做小，而是用最少功能验证最关键假设。</a:t>
            </a:r>
            <a:endParaRPr lang="zh-CN" sz="6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1140991"/>
            <a:ext cx="471115" cy="198834"/>
          </a:xfrm>
          <a:prstGeom prst="roundRect">
            <a:avLst>
              <a:gd name="adj" fmla="val 22122"/>
            </a:avLst>
          </a:prstGeom>
          <a:noFill/>
          <a:ln w="4763">
            <a:solidFill>
              <a:srgbClr val="E851B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02084" y="1180207"/>
            <a:ext cx="771302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E851B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阶段三</a:t>
            </a:r>
            <a:endParaRPr lang="zh-CN" sz="800" dirty="0"/>
          </a:p>
        </p:txBody>
      </p:sp>
      <p:sp>
        <p:nvSpPr>
          <p:cNvPr id="4" name="Text 2"/>
          <p:cNvSpPr/>
          <p:nvPr/>
        </p:nvSpPr>
        <p:spPr>
          <a:xfrm>
            <a:off x="523577" y="1392138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阶段三：深化设计与产品原型</a:t>
            </a:r>
            <a:endParaRPr lang="zh-CN" sz="24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973387"/>
            <a:ext cx="3982938" cy="77078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25909" y="2118568"/>
            <a:ext cx="363542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功能规格与用户体验</a:t>
            </a:r>
            <a:endParaRPr lang="zh-CN" sz="1200" dirty="0"/>
          </a:p>
        </p:txBody>
      </p:sp>
      <p:sp>
        <p:nvSpPr>
          <p:cNvPr id="7" name="Text 4"/>
          <p:cNvSpPr/>
          <p:nvPr/>
        </p:nvSpPr>
        <p:spPr>
          <a:xfrm>
            <a:off x="725909" y="2389584"/>
            <a:ext cx="363542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功能规格说明·用户旅程图·品牌命名·路演视觉体系</a:t>
            </a:r>
            <a:endParaRPr lang="zh-CN" sz="10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37410" y="1973387"/>
            <a:ext cx="3983013" cy="770781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839742" y="2118568"/>
            <a:ext cx="363549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技术架构设计</a:t>
            </a:r>
            <a:endParaRPr lang="zh-CN" sz="1200" dirty="0"/>
          </a:p>
        </p:txBody>
      </p:sp>
      <p:sp>
        <p:nvSpPr>
          <p:cNvPr id="10" name="Text 6"/>
          <p:cNvSpPr/>
          <p:nvPr/>
        </p:nvSpPr>
        <p:spPr>
          <a:xfrm>
            <a:off x="4839742" y="2389584"/>
            <a:ext cx="36354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技术模块规划·核心算法框架·系统集成方案·可行性评估</a:t>
            </a:r>
            <a:endParaRPr lang="zh-CN" sz="100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2875062"/>
            <a:ext cx="3982938" cy="770781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725909" y="3020244"/>
            <a:ext cx="363542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产品外观与原型</a:t>
            </a:r>
            <a:endParaRPr lang="zh-CN" sz="1200" dirty="0"/>
          </a:p>
        </p:txBody>
      </p:sp>
      <p:sp>
        <p:nvSpPr>
          <p:cNvPr id="13" name="Text 8"/>
          <p:cNvSpPr/>
          <p:nvPr/>
        </p:nvSpPr>
        <p:spPr>
          <a:xfrm>
            <a:off x="725909" y="3291260"/>
            <a:ext cx="363542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产品外观效果图·概念模型·交互原型·演示材料</a:t>
            </a:r>
            <a:endParaRPr lang="zh-CN" sz="100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37410" y="2875062"/>
            <a:ext cx="3983013" cy="770781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4839742" y="3020244"/>
            <a:ext cx="363549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成本与商业测算</a:t>
            </a:r>
            <a:endParaRPr lang="zh-CN" sz="1200" dirty="0"/>
          </a:p>
        </p:txBody>
      </p:sp>
      <p:sp>
        <p:nvSpPr>
          <p:cNvPr id="16" name="Text 10"/>
          <p:cNvSpPr/>
          <p:nvPr/>
        </p:nvSpPr>
        <p:spPr>
          <a:xfrm>
            <a:off x="4839742" y="3291260"/>
            <a:ext cx="36354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BOM清单·成本估算·定价策略·毛利率初步测算</a:t>
            </a:r>
            <a:endParaRPr lang="zh-CN" sz="1000" dirty="0"/>
          </a:p>
        </p:txBody>
      </p:sp>
      <p:sp>
        <p:nvSpPr>
          <p:cNvPr id="17" name="Text 11"/>
          <p:cNvSpPr/>
          <p:nvPr/>
        </p:nvSpPr>
        <p:spPr>
          <a:xfrm>
            <a:off x="523577" y="3793108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阶段交付：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《产品方案与技术架构》＋《产品原型/概念效果图》</a:t>
            </a:r>
            <a:endParaRPr lang="zh-CN" sz="1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359941"/>
            <a:ext cx="235446" cy="99343"/>
          </a:xfrm>
          <a:prstGeom prst="roundRect">
            <a:avLst>
              <a:gd name="adj" fmla="val 22139"/>
            </a:avLst>
          </a:prstGeom>
          <a:noFill/>
          <a:ln w="4763">
            <a:solidFill>
              <a:srgbClr val="E851B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62794" y="379512"/>
            <a:ext cx="614214" cy="602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400" dirty="0">
                <a:solidFill>
                  <a:srgbClr val="E851B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阶段四</a:t>
            </a:r>
            <a:endParaRPr lang="zh-CN" sz="400" dirty="0"/>
          </a:p>
        </p:txBody>
      </p:sp>
      <p:sp>
        <p:nvSpPr>
          <p:cNvPr id="4" name="Text 2"/>
          <p:cNvSpPr/>
          <p:nvPr/>
        </p:nvSpPr>
        <p:spPr>
          <a:xfrm>
            <a:off x="523577" y="472306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阶段四：工程验证与商业验证</a:t>
            </a:r>
            <a:endParaRPr lang="zh-CN" sz="12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713854"/>
            <a:ext cx="6553200" cy="36576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23577" y="4440882"/>
            <a:ext cx="3968576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验证核心问题</a:t>
            </a:r>
            <a:endParaRPr lang="zh-CN" sz="600" dirty="0"/>
          </a:p>
        </p:txBody>
      </p:sp>
      <p:sp>
        <p:nvSpPr>
          <p:cNvPr id="7" name="Text 4"/>
          <p:cNvSpPr/>
          <p:nvPr/>
        </p:nvSpPr>
        <p:spPr>
          <a:xfrm>
            <a:off x="523577" y="4569768"/>
            <a:ext cx="3968576" cy="3484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核心功能是否可演示？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用户是否愿意使用？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成本是否能支撑定价？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商业模式是否自洽？</a:t>
            </a:r>
            <a:endParaRPr lang="zh-CN" sz="500" dirty="0"/>
          </a:p>
        </p:txBody>
      </p:sp>
      <p:sp>
        <p:nvSpPr>
          <p:cNvPr id="8" name="Text 5"/>
          <p:cNvSpPr/>
          <p:nvPr/>
        </p:nvSpPr>
        <p:spPr>
          <a:xfrm>
            <a:off x="4656609" y="4440882"/>
            <a:ext cx="3968576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阶段交付成果</a:t>
            </a:r>
            <a:endParaRPr lang="zh-CN" sz="600" dirty="0"/>
          </a:p>
        </p:txBody>
      </p:sp>
      <p:sp>
        <p:nvSpPr>
          <p:cNvPr id="9" name="Text 6"/>
          <p:cNvSpPr/>
          <p:nvPr/>
        </p:nvSpPr>
        <p:spPr>
          <a:xfrm>
            <a:off x="4656609" y="4569768"/>
            <a:ext cx="3968576" cy="2585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验证报告与迭代方案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产业转化路径初稿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风险识别与应对策略</a:t>
            </a:r>
            <a:endParaRPr lang="zh-CN" sz="5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1209377"/>
            <a:ext cx="471115" cy="198834"/>
          </a:xfrm>
          <a:prstGeom prst="roundRect">
            <a:avLst>
              <a:gd name="adj" fmla="val 22122"/>
            </a:avLst>
          </a:prstGeom>
          <a:noFill/>
          <a:ln w="4763">
            <a:solidFill>
              <a:srgbClr val="E851B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02084" y="1248594"/>
            <a:ext cx="771302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E851B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阶段五</a:t>
            </a:r>
            <a:endParaRPr lang="zh-CN" sz="800" dirty="0"/>
          </a:p>
        </p:txBody>
      </p:sp>
      <p:sp>
        <p:nvSpPr>
          <p:cNvPr id="4" name="Text 2"/>
          <p:cNvSpPr/>
          <p:nvPr/>
        </p:nvSpPr>
        <p:spPr>
          <a:xfrm>
            <a:off x="523577" y="1460525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阶段五：创业路演与答辩展示</a:t>
            </a:r>
            <a:endParaRPr lang="zh-CN" sz="2400" dirty="0"/>
          </a:p>
        </p:txBody>
      </p:sp>
      <p:sp>
        <p:nvSpPr>
          <p:cNvPr id="5" name="Text 3"/>
          <p:cNvSpPr/>
          <p:nvPr/>
        </p:nvSpPr>
        <p:spPr>
          <a:xfrm>
            <a:off x="523577" y="2041773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01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23577" y="2249909"/>
            <a:ext cx="2611636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7" name="Text 5"/>
          <p:cNvSpPr/>
          <p:nvPr/>
        </p:nvSpPr>
        <p:spPr>
          <a:xfrm>
            <a:off x="523577" y="2343894"/>
            <a:ext cx="261163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你发现了什么机会？</a:t>
            </a:r>
            <a:endParaRPr lang="zh-CN" sz="1200" dirty="0"/>
          </a:p>
        </p:txBody>
      </p:sp>
      <p:sp>
        <p:nvSpPr>
          <p:cNvPr id="8" name="Text 6"/>
          <p:cNvSpPr/>
          <p:nvPr/>
        </p:nvSpPr>
        <p:spPr>
          <a:xfrm>
            <a:off x="523577" y="2614910"/>
            <a:ext cx="261163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市场趋势·供需鸿沟·入场时机</a:t>
            </a:r>
            <a:endParaRPr lang="zh-CN" sz="1000" dirty="0"/>
          </a:p>
        </p:txBody>
      </p:sp>
      <p:sp>
        <p:nvSpPr>
          <p:cNvPr id="9" name="Text 7"/>
          <p:cNvSpPr/>
          <p:nvPr/>
        </p:nvSpPr>
        <p:spPr>
          <a:xfrm>
            <a:off x="3266108" y="2041773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02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3266108" y="2249909"/>
            <a:ext cx="2611710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1" name="Text 9"/>
          <p:cNvSpPr/>
          <p:nvPr/>
        </p:nvSpPr>
        <p:spPr>
          <a:xfrm>
            <a:off x="3266108" y="2343894"/>
            <a:ext cx="261171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你为谁解决什么问题？</a:t>
            </a:r>
            <a:endParaRPr lang="zh-CN" sz="1200" dirty="0"/>
          </a:p>
        </p:txBody>
      </p:sp>
      <p:sp>
        <p:nvSpPr>
          <p:cNvPr id="12" name="Text 10"/>
          <p:cNvSpPr/>
          <p:nvPr/>
        </p:nvSpPr>
        <p:spPr>
          <a:xfrm>
            <a:off x="3266108" y="2614910"/>
            <a:ext cx="261171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用户画像·核心痛点·差异化价值</a:t>
            </a:r>
            <a:endParaRPr lang="zh-CN" sz="1000" dirty="0"/>
          </a:p>
        </p:txBody>
      </p:sp>
      <p:sp>
        <p:nvSpPr>
          <p:cNvPr id="13" name="Text 11"/>
          <p:cNvSpPr/>
          <p:nvPr/>
        </p:nvSpPr>
        <p:spPr>
          <a:xfrm>
            <a:off x="6008712" y="2041773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03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6008712" y="2249909"/>
            <a:ext cx="2611710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5" name="Text 13"/>
          <p:cNvSpPr/>
          <p:nvPr/>
        </p:nvSpPr>
        <p:spPr>
          <a:xfrm>
            <a:off x="6008712" y="2343894"/>
            <a:ext cx="261171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你的方案是什么？为什么现在能做？</a:t>
            </a:r>
            <a:endParaRPr lang="zh-CN" sz="1200" dirty="0"/>
          </a:p>
        </p:txBody>
      </p:sp>
      <p:sp>
        <p:nvSpPr>
          <p:cNvPr id="16" name="Text 14"/>
          <p:cNvSpPr/>
          <p:nvPr/>
        </p:nvSpPr>
        <p:spPr>
          <a:xfrm>
            <a:off x="6008712" y="2614910"/>
            <a:ext cx="261171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产品方案·技术可行·时间窗口</a:t>
            </a:r>
            <a:endParaRPr lang="zh-CN" sz="1000" dirty="0"/>
          </a:p>
        </p:txBody>
      </p:sp>
      <p:sp>
        <p:nvSpPr>
          <p:cNvPr id="17" name="Text 15"/>
          <p:cNvSpPr/>
          <p:nvPr/>
        </p:nvSpPr>
        <p:spPr>
          <a:xfrm>
            <a:off x="523577" y="3053358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04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523577" y="3261494"/>
            <a:ext cx="3982938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9" name="Text 17"/>
          <p:cNvSpPr/>
          <p:nvPr/>
        </p:nvSpPr>
        <p:spPr>
          <a:xfrm>
            <a:off x="523577" y="3355479"/>
            <a:ext cx="398293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怎么赚钱？怎么验证？</a:t>
            </a:r>
            <a:endParaRPr lang="zh-CN" sz="1200" dirty="0"/>
          </a:p>
        </p:txBody>
      </p:sp>
      <p:sp>
        <p:nvSpPr>
          <p:cNvPr id="20" name="Text 18"/>
          <p:cNvSpPr/>
          <p:nvPr/>
        </p:nvSpPr>
        <p:spPr>
          <a:xfrm>
            <a:off x="523577" y="3626495"/>
            <a:ext cx="3982938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商业模式·收入路径·验证结果</a:t>
            </a:r>
            <a:endParaRPr lang="zh-CN" sz="1000" dirty="0"/>
          </a:p>
        </p:txBody>
      </p:sp>
      <p:sp>
        <p:nvSpPr>
          <p:cNvPr id="21" name="Text 19"/>
          <p:cNvSpPr/>
          <p:nvPr/>
        </p:nvSpPr>
        <p:spPr>
          <a:xfrm>
            <a:off x="4637410" y="3053358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05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637410" y="3261494"/>
            <a:ext cx="3983013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3" name="Text 21"/>
          <p:cNvSpPr/>
          <p:nvPr/>
        </p:nvSpPr>
        <p:spPr>
          <a:xfrm>
            <a:off x="4637410" y="3355479"/>
            <a:ext cx="398301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下一步怎么落地？</a:t>
            </a:r>
            <a:endParaRPr lang="zh-CN" sz="1200" dirty="0"/>
          </a:p>
        </p:txBody>
      </p:sp>
      <p:sp>
        <p:nvSpPr>
          <p:cNvPr id="24" name="Text 22"/>
          <p:cNvSpPr/>
          <p:nvPr/>
        </p:nvSpPr>
        <p:spPr>
          <a:xfrm>
            <a:off x="4637410" y="3626495"/>
            <a:ext cx="398301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产业转化计划·团队行动·里程碑</a:t>
            </a:r>
            <a:endParaRPr lang="zh-CN" sz="1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874961"/>
            <a:ext cx="575816" cy="198834"/>
          </a:xfrm>
          <a:prstGeom prst="roundRect">
            <a:avLst>
              <a:gd name="adj" fmla="val 22122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602084" y="914177"/>
            <a:ext cx="876002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团队协作</a:t>
            </a:r>
            <a:endParaRPr lang="zh-CN" sz="800" dirty="0"/>
          </a:p>
        </p:txBody>
      </p:sp>
      <p:sp>
        <p:nvSpPr>
          <p:cNvPr id="4" name="Text 2"/>
          <p:cNvSpPr/>
          <p:nvPr/>
        </p:nvSpPr>
        <p:spPr>
          <a:xfrm>
            <a:off x="523577" y="1126108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项目团队如何分工？</a:t>
            </a:r>
            <a:endParaRPr lang="zh-CN" sz="2400" dirty="0"/>
          </a:p>
        </p:txBody>
      </p:sp>
      <p:sp>
        <p:nvSpPr>
          <p:cNvPr id="5" name="Text 3"/>
          <p:cNvSpPr/>
          <p:nvPr/>
        </p:nvSpPr>
        <p:spPr>
          <a:xfrm>
            <a:off x="523577" y="1707356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建议3—4人一组，明确角色分工。每个成员都有主责，每个成员都参与路演，每个角色都必须有完整的过程证据。</a:t>
            </a:r>
            <a:endParaRPr lang="zh-CN" sz="10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2064023"/>
            <a:ext cx="327273" cy="327273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23577" y="2554932"/>
            <a:ext cx="396656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产品经理</a:t>
            </a:r>
            <a:endParaRPr lang="zh-CN" sz="1200" dirty="0"/>
          </a:p>
        </p:txBody>
      </p:sp>
      <p:sp>
        <p:nvSpPr>
          <p:cNvPr id="8" name="Text 5"/>
          <p:cNvSpPr/>
          <p:nvPr/>
        </p:nvSpPr>
        <p:spPr>
          <a:xfrm>
            <a:off x="523577" y="2825948"/>
            <a:ext cx="3966567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产品定义·MVP设计·BP主线逻辑·整体方向把控</a:t>
            </a:r>
            <a:endParaRPr lang="zh-CN" sz="100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53781" y="2064023"/>
            <a:ext cx="327273" cy="327273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653781" y="2554932"/>
            <a:ext cx="396664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技术负责人</a:t>
            </a:r>
            <a:endParaRPr lang="zh-CN" sz="1200" dirty="0"/>
          </a:p>
        </p:txBody>
      </p:sp>
      <p:sp>
        <p:nvSpPr>
          <p:cNvPr id="11" name="Text 7"/>
          <p:cNvSpPr/>
          <p:nvPr/>
        </p:nvSpPr>
        <p:spPr>
          <a:xfrm>
            <a:off x="4653781" y="2825948"/>
            <a:ext cx="396664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技术架构·原型方案·可行性论证·技术难点解答</a:t>
            </a:r>
            <a:endParaRPr lang="zh-CN" sz="100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3297138"/>
            <a:ext cx="327273" cy="327273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23577" y="3788048"/>
            <a:ext cx="396656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市场负责人</a:t>
            </a:r>
            <a:endParaRPr lang="zh-CN" sz="1200" dirty="0"/>
          </a:p>
        </p:txBody>
      </p:sp>
      <p:sp>
        <p:nvSpPr>
          <p:cNvPr id="14" name="Text 9"/>
          <p:cNvSpPr/>
          <p:nvPr/>
        </p:nvSpPr>
        <p:spPr>
          <a:xfrm>
            <a:off x="523577" y="4059064"/>
            <a:ext cx="3966567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市场调研·竞品分析·商业模式设计·用户验证</a:t>
            </a:r>
            <a:endParaRPr lang="zh-CN" sz="1000" dirty="0"/>
          </a:p>
        </p:txBody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53781" y="3297138"/>
            <a:ext cx="327273" cy="327273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4653781" y="3788048"/>
            <a:ext cx="396664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设计负责人</a:t>
            </a:r>
            <a:endParaRPr lang="zh-CN" sz="1200" dirty="0"/>
          </a:p>
        </p:txBody>
      </p:sp>
      <p:sp>
        <p:nvSpPr>
          <p:cNvPr id="17" name="Text 11"/>
          <p:cNvSpPr/>
          <p:nvPr/>
        </p:nvSpPr>
        <p:spPr>
          <a:xfrm>
            <a:off x="4653781" y="4059064"/>
            <a:ext cx="396664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用户体验·视觉呈现·效果图制作·路演PPT设计</a:t>
            </a:r>
            <a:endParaRPr lang="zh-CN" sz="1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366192"/>
            <a:ext cx="413817" cy="142949"/>
          </a:xfrm>
          <a:prstGeom prst="roundRect">
            <a:avLst>
              <a:gd name="adj" fmla="val 22116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579983" y="394395"/>
            <a:ext cx="758205" cy="86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能力迁移</a:t>
            </a:r>
            <a:endParaRPr lang="zh-CN" sz="550" dirty="0"/>
          </a:p>
        </p:txBody>
      </p:sp>
      <p:sp>
        <p:nvSpPr>
          <p:cNvPr id="4" name="Text 2"/>
          <p:cNvSpPr/>
          <p:nvPr/>
        </p:nvSpPr>
        <p:spPr>
          <a:xfrm>
            <a:off x="523577" y="536153"/>
            <a:ext cx="8096845" cy="2766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7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前六个项目的能力如何迁移到项目七？</a:t>
            </a:r>
            <a:endParaRPr lang="zh-CN" sz="17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914251"/>
            <a:ext cx="6553200" cy="36576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23577" y="4647902"/>
            <a:ext cx="8554045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教材将项目七定位为前六项目能力的</a:t>
            </a:r>
            <a:pPr algn="l" indent="0" marL="0">
              <a:lnSpc>
                <a:spcPct val="115000"/>
              </a:lnSpc>
              <a:buNone/>
            </a:pPr>
            <a:r>
              <a:rPr lang="zh-CN" altLang="en-US" sz="7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全面融合与创业升华</a:t>
            </a:r>
            <a:pPr algn="l" indent="0" marL="0">
              <a:lnSpc>
                <a:spcPct val="115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，每一项能力都在新的商业语境中得到检验和深化。</a:t>
            </a:r>
            <a:endParaRPr lang="zh-CN" sz="7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784101"/>
            <a:ext cx="575816" cy="198834"/>
          </a:xfrm>
          <a:prstGeom prst="roundRect">
            <a:avLst>
              <a:gd name="adj" fmla="val 22122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602084" y="823317"/>
            <a:ext cx="876002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真实约束</a:t>
            </a:r>
            <a:endParaRPr lang="zh-CN" sz="800" dirty="0"/>
          </a:p>
        </p:txBody>
      </p:sp>
      <p:sp>
        <p:nvSpPr>
          <p:cNvPr id="4" name="Text 2"/>
          <p:cNvSpPr/>
          <p:nvPr/>
        </p:nvSpPr>
        <p:spPr>
          <a:xfrm>
            <a:off x="523577" y="1035248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真实约束必须从一开始进入方案</a:t>
            </a:r>
            <a:endParaRPr lang="zh-CN" sz="2400" dirty="0"/>
          </a:p>
        </p:txBody>
      </p:sp>
      <p:sp>
        <p:nvSpPr>
          <p:cNvPr id="5" name="Shape 3"/>
          <p:cNvSpPr/>
          <p:nvPr/>
        </p:nvSpPr>
        <p:spPr>
          <a:xfrm>
            <a:off x="523577" y="1616497"/>
            <a:ext cx="3982938" cy="970657"/>
          </a:xfrm>
          <a:prstGeom prst="roundRect">
            <a:avLst>
              <a:gd name="adj" fmla="val 566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59234" y="1752154"/>
            <a:ext cx="3711625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💰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成本约束</a:t>
            </a:r>
            <a:endParaRPr lang="zh-CN" sz="1200" dirty="0"/>
          </a:p>
        </p:txBody>
      </p:sp>
      <p:sp>
        <p:nvSpPr>
          <p:cNvPr id="7" name="Text 5"/>
          <p:cNvSpPr/>
          <p:nvPr/>
        </p:nvSpPr>
        <p:spPr>
          <a:xfrm>
            <a:off x="659234" y="2032695"/>
            <a:ext cx="371162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BOM成本·开发费用·生产成本·渠道费用·售后维护——每一项都必须在方案中有测算依据。</a:t>
            </a:r>
            <a:endParaRPr lang="zh-CN" sz="1000" dirty="0"/>
          </a:p>
        </p:txBody>
      </p:sp>
      <p:sp>
        <p:nvSpPr>
          <p:cNvPr id="8" name="Shape 6"/>
          <p:cNvSpPr/>
          <p:nvPr/>
        </p:nvSpPr>
        <p:spPr>
          <a:xfrm>
            <a:off x="4637410" y="1616497"/>
            <a:ext cx="3983013" cy="970657"/>
          </a:xfrm>
          <a:prstGeom prst="roundRect">
            <a:avLst>
              <a:gd name="adj" fmla="val 566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773067" y="1752154"/>
            <a:ext cx="3711699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⚖️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合规约束</a:t>
            </a:r>
            <a:endParaRPr lang="zh-CN" sz="1200" dirty="0"/>
          </a:p>
        </p:txBody>
      </p:sp>
      <p:sp>
        <p:nvSpPr>
          <p:cNvPr id="10" name="Text 8"/>
          <p:cNvSpPr/>
          <p:nvPr/>
        </p:nvSpPr>
        <p:spPr>
          <a:xfrm>
            <a:off x="4773067" y="2032695"/>
            <a:ext cx="3711699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医疗边界认定·数据隐私保护·适老安全标准·产品认证要求——合规不是阻碍，是准入门槛。</a:t>
            </a:r>
            <a:endParaRPr lang="zh-CN" sz="1000" dirty="0"/>
          </a:p>
        </p:txBody>
      </p:sp>
      <p:sp>
        <p:nvSpPr>
          <p:cNvPr id="11" name="Shape 9"/>
          <p:cNvSpPr/>
          <p:nvPr/>
        </p:nvSpPr>
        <p:spPr>
          <a:xfrm>
            <a:off x="523577" y="2718048"/>
            <a:ext cx="3982938" cy="970657"/>
          </a:xfrm>
          <a:prstGeom prst="roundRect">
            <a:avLst>
              <a:gd name="adj" fmla="val 566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9234" y="2853705"/>
            <a:ext cx="3711625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📡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可推广性约束</a:t>
            </a:r>
            <a:endParaRPr lang="zh-CN" sz="1200" dirty="0"/>
          </a:p>
        </p:txBody>
      </p:sp>
      <p:sp>
        <p:nvSpPr>
          <p:cNvPr id="13" name="Text 11"/>
          <p:cNvSpPr/>
          <p:nvPr/>
        </p:nvSpPr>
        <p:spPr>
          <a:xfrm>
            <a:off x="659234" y="3134246"/>
            <a:ext cx="371162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能否复制到家庭·机构·社区·县域？规模化路径是否清晰？是否依赖不可复制的本地资源？</a:t>
            </a:r>
            <a:endParaRPr lang="zh-CN" sz="1000" dirty="0"/>
          </a:p>
        </p:txBody>
      </p:sp>
      <p:sp>
        <p:nvSpPr>
          <p:cNvPr id="14" name="Shape 12"/>
          <p:cNvSpPr/>
          <p:nvPr/>
        </p:nvSpPr>
        <p:spPr>
          <a:xfrm>
            <a:off x="4637410" y="2718048"/>
            <a:ext cx="3983013" cy="970657"/>
          </a:xfrm>
          <a:prstGeom prst="roundRect">
            <a:avLst>
              <a:gd name="adj" fmla="val 566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73067" y="2853705"/>
            <a:ext cx="3711699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💼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商业模式约束</a:t>
            </a:r>
            <a:endParaRPr lang="zh-CN" sz="1200" dirty="0"/>
          </a:p>
        </p:txBody>
      </p:sp>
      <p:sp>
        <p:nvSpPr>
          <p:cNvPr id="16" name="Text 14"/>
          <p:cNvSpPr/>
          <p:nvPr/>
        </p:nvSpPr>
        <p:spPr>
          <a:xfrm>
            <a:off x="4773067" y="3134246"/>
            <a:ext cx="3711699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谁付费·为什么付费·如何持续收入·如何降低获客成本——商业逻辑必须自洽且可持续。</a:t>
            </a:r>
            <a:endParaRPr lang="zh-CN" sz="1000" dirty="0"/>
          </a:p>
        </p:txBody>
      </p:sp>
      <p:sp>
        <p:nvSpPr>
          <p:cNvPr id="17" name="Shape 15"/>
          <p:cNvSpPr/>
          <p:nvPr/>
        </p:nvSpPr>
        <p:spPr>
          <a:xfrm>
            <a:off x="523577" y="3835971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1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472" y="4023047"/>
            <a:ext cx="163637" cy="130894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949003" y="3999533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教材强调：成本、合规、可推广性和商业模式可持续性四类约束，贯穿项目全程，不可在最后阶段才考虑。</a:t>
            </a:r>
            <a:endParaRPr lang="zh-CN" sz="1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361057"/>
            <a:ext cx="281657" cy="124271"/>
          </a:xfrm>
          <a:prstGeom prst="roundRect">
            <a:avLst>
              <a:gd name="adj" fmla="val 22122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572616" y="385539"/>
            <a:ext cx="640779" cy="753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AI赋能</a:t>
            </a:r>
            <a:endParaRPr lang="zh-CN" sz="500" dirty="0"/>
          </a:p>
        </p:txBody>
      </p:sp>
      <p:sp>
        <p:nvSpPr>
          <p:cNvPr id="4" name="Text 2"/>
          <p:cNvSpPr/>
          <p:nvPr/>
        </p:nvSpPr>
        <p:spPr>
          <a:xfrm>
            <a:off x="523577" y="505718"/>
            <a:ext cx="8096845" cy="240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5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AI工具如何参与创新创业全过程？</a:t>
            </a:r>
            <a:endParaRPr lang="zh-CN" sz="15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822945"/>
            <a:ext cx="6553200" cy="365760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23577" y="4538067"/>
            <a:ext cx="8096845" cy="244301"/>
          </a:xfrm>
          <a:prstGeom prst="roundRect">
            <a:avLst>
              <a:gd name="adj" fmla="val 14066"/>
            </a:avLst>
          </a:prstGeom>
          <a:solidFill>
            <a:srgbClr val="FCF2B5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358" y="4644851"/>
            <a:ext cx="102245" cy="8178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89384" y="4609579"/>
            <a:ext cx="8206457" cy="1064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zh-CN" altLang="en-US" sz="6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AI可以辅助，但项目团队必须</a:t>
            </a:r>
            <a:pPr algn="l" indent="0" marL="0">
              <a:lnSpc>
                <a:spcPct val="108000"/>
              </a:lnSpc>
              <a:buNone/>
            </a:pPr>
            <a:r>
              <a:rPr lang="zh-CN" altLang="en-US" sz="6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核验事实、标注过程、保留人工判断</a:t>
            </a:r>
            <a:pPr algn="l" indent="0" marL="0">
              <a:lnSpc>
                <a:spcPct val="108000"/>
              </a:lnSpc>
              <a:buNone/>
            </a:pPr>
            <a:r>
              <a:rPr lang="zh-CN" altLang="en-US" sz="6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。AI生成内容需经过团队审核，不可直接照搬。</a:t>
            </a:r>
            <a:endParaRPr lang="zh-CN" sz="6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390748"/>
            <a:ext cx="575816" cy="198834"/>
          </a:xfrm>
          <a:prstGeom prst="roundRect">
            <a:avLst>
              <a:gd name="adj" fmla="val 22122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602084" y="429964"/>
            <a:ext cx="876002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评价体系</a:t>
            </a:r>
            <a:endParaRPr lang="zh-CN" sz="800" dirty="0"/>
          </a:p>
        </p:txBody>
      </p:sp>
      <p:sp>
        <p:nvSpPr>
          <p:cNvPr id="4" name="Text 2"/>
          <p:cNvSpPr/>
          <p:nvPr/>
        </p:nvSpPr>
        <p:spPr>
          <a:xfrm>
            <a:off x="523577" y="641896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评价方式提前看：双交付与三次验收</a:t>
            </a:r>
            <a:endParaRPr lang="zh-CN" sz="2400" dirty="0"/>
          </a:p>
        </p:txBody>
      </p:sp>
      <p:sp>
        <p:nvSpPr>
          <p:cNvPr id="5" name="Shape 3"/>
          <p:cNvSpPr/>
          <p:nvPr/>
        </p:nvSpPr>
        <p:spPr>
          <a:xfrm>
            <a:off x="429295" y="1223144"/>
            <a:ext cx="4077295" cy="3172941"/>
          </a:xfrm>
          <a:prstGeom prst="roundRect">
            <a:avLst>
              <a:gd name="adj" fmla="val 2971"/>
            </a:avLst>
          </a:prstGeom>
          <a:solidFill>
            <a:srgbClr val="E851B2">
              <a:alpha val="95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560189" y="1354038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双交付结构</a:t>
            </a:r>
            <a:endParaRPr lang="zh-CN" sz="1200" dirty="0"/>
          </a:p>
        </p:txBody>
      </p:sp>
      <p:sp>
        <p:nvSpPr>
          <p:cNvPr id="7" name="Text 5"/>
          <p:cNvSpPr/>
          <p:nvPr/>
        </p:nvSpPr>
        <p:spPr>
          <a:xfrm>
            <a:off x="724495" y="2475756"/>
            <a:ext cx="1497211" cy="3272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25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60%</a:t>
            </a:r>
            <a:endParaRPr lang="en-US" sz="25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0189" y="1726481"/>
            <a:ext cx="1825898" cy="1825898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560189" y="3715941"/>
            <a:ext cx="182589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项目交付</a:t>
            </a:r>
            <a:endParaRPr lang="zh-CN" sz="1200" dirty="0"/>
          </a:p>
        </p:txBody>
      </p:sp>
      <p:sp>
        <p:nvSpPr>
          <p:cNvPr id="10" name="Text 7"/>
          <p:cNvSpPr/>
          <p:nvPr/>
        </p:nvSpPr>
        <p:spPr>
          <a:xfrm>
            <a:off x="560189" y="4039344"/>
            <a:ext cx="1825898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成果质量·验证深度·商业逻辑</a:t>
            </a:r>
            <a:endParaRPr lang="zh-CN" sz="1000" dirty="0"/>
          </a:p>
        </p:txBody>
      </p:sp>
      <p:sp>
        <p:nvSpPr>
          <p:cNvPr id="11" name="Text 8"/>
          <p:cNvSpPr/>
          <p:nvPr/>
        </p:nvSpPr>
        <p:spPr>
          <a:xfrm>
            <a:off x="2714030" y="2475830"/>
            <a:ext cx="1497285" cy="3272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25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40%</a:t>
            </a:r>
            <a:endParaRPr lang="en-US" sz="2550" dirty="0"/>
          </a:p>
        </p:txBody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9723" y="1726481"/>
            <a:ext cx="1825972" cy="182597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2549723" y="3716015"/>
            <a:ext cx="182597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人才交付</a:t>
            </a:r>
            <a:endParaRPr lang="zh-CN" sz="1200" dirty="0"/>
          </a:p>
        </p:txBody>
      </p:sp>
      <p:sp>
        <p:nvSpPr>
          <p:cNvPr id="14" name="Text 10"/>
          <p:cNvSpPr/>
          <p:nvPr/>
        </p:nvSpPr>
        <p:spPr>
          <a:xfrm>
            <a:off x="2549723" y="4039419"/>
            <a:ext cx="182597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过程成长·能力迁移·团队协作</a:t>
            </a:r>
            <a:endParaRPr lang="zh-CN" sz="1000" dirty="0"/>
          </a:p>
        </p:txBody>
      </p:sp>
      <p:sp>
        <p:nvSpPr>
          <p:cNvPr id="15" name="Text 11"/>
          <p:cNvSpPr/>
          <p:nvPr/>
        </p:nvSpPr>
        <p:spPr>
          <a:xfrm>
            <a:off x="4736455" y="1354038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三次质量验收节点</a:t>
            </a:r>
            <a:endParaRPr lang="zh-CN" sz="1200" dirty="0"/>
          </a:p>
        </p:txBody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85568" y="1697906"/>
            <a:ext cx="196304" cy="19630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5161880" y="1693813"/>
            <a:ext cx="1437084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第一次验收</a:t>
            </a:r>
            <a:endParaRPr lang="zh-CN" sz="1200" dirty="0"/>
          </a:p>
        </p:txBody>
      </p:sp>
      <p:sp>
        <p:nvSpPr>
          <p:cNvPr id="18" name="Text 13"/>
          <p:cNvSpPr/>
          <p:nvPr/>
        </p:nvSpPr>
        <p:spPr>
          <a:xfrm>
            <a:off x="5161880" y="2017216"/>
            <a:ext cx="1437084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调研报告＋产品定义＋商业画布初稿</a:t>
            </a:r>
            <a:endParaRPr lang="zh-CN" sz="1000" dirty="0"/>
          </a:p>
        </p:txBody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11714" y="1697906"/>
            <a:ext cx="196304" cy="19630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7188026" y="1693813"/>
            <a:ext cx="143715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第二次验收</a:t>
            </a:r>
            <a:endParaRPr lang="zh-CN" sz="1200" dirty="0"/>
          </a:p>
        </p:txBody>
      </p:sp>
      <p:sp>
        <p:nvSpPr>
          <p:cNvPr id="21" name="Text 15"/>
          <p:cNvSpPr/>
          <p:nvPr/>
        </p:nvSpPr>
        <p:spPr>
          <a:xfrm>
            <a:off x="7188026" y="2017216"/>
            <a:ext cx="1437159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产品方案＋技术架构＋原型或效果图</a:t>
            </a:r>
            <a:endParaRPr lang="zh-CN" sz="1000" dirty="0"/>
          </a:p>
        </p:txBody>
      </p:sp>
      <p:pic>
        <p:nvPicPr>
          <p:cNvPr id="22" name="Image 4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85568" y="2701900"/>
            <a:ext cx="196304" cy="196304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5161880" y="2697807"/>
            <a:ext cx="346330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第三次验收</a:t>
            </a:r>
            <a:endParaRPr lang="zh-CN" sz="1200" dirty="0"/>
          </a:p>
        </p:txBody>
      </p:sp>
      <p:sp>
        <p:nvSpPr>
          <p:cNvPr id="24" name="Text 17"/>
          <p:cNvSpPr/>
          <p:nvPr/>
        </p:nvSpPr>
        <p:spPr>
          <a:xfrm>
            <a:off x="5161880" y="3021211"/>
            <a:ext cx="346330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商业计划书＋路演展示＋现场答辩</a:t>
            </a:r>
            <a:endParaRPr lang="zh-CN" sz="1000" dirty="0"/>
          </a:p>
        </p:txBody>
      </p:sp>
      <p:sp>
        <p:nvSpPr>
          <p:cNvPr id="25" name="Text 18"/>
          <p:cNvSpPr/>
          <p:nvPr/>
        </p:nvSpPr>
        <p:spPr>
          <a:xfrm>
            <a:off x="523577" y="4543351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评价重点不只看最终PPT，更看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过程证据、验证质量和团队成长轨迹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。</a:t>
            </a:r>
            <a:endParaRPr lang="zh-CN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533177"/>
            <a:ext cx="575816" cy="198834"/>
          </a:xfrm>
          <a:prstGeom prst="roundRect">
            <a:avLst>
              <a:gd name="adj" fmla="val 22122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602084" y="572393"/>
            <a:ext cx="876002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战略视野</a:t>
            </a:r>
            <a:endParaRPr lang="zh-CN" sz="800" dirty="0"/>
          </a:p>
        </p:txBody>
      </p:sp>
      <p:sp>
        <p:nvSpPr>
          <p:cNvPr id="4" name="Text 2"/>
          <p:cNvSpPr/>
          <p:nvPr/>
        </p:nvSpPr>
        <p:spPr>
          <a:xfrm>
            <a:off x="523577" y="784324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为什么要把视角放到2050年？</a:t>
            </a:r>
            <a:endParaRPr lang="zh-CN" sz="2400" dirty="0"/>
          </a:p>
        </p:txBody>
      </p:sp>
      <p:sp>
        <p:nvSpPr>
          <p:cNvPr id="5" name="Text 3"/>
          <p:cNvSpPr/>
          <p:nvPr/>
        </p:nvSpPr>
        <p:spPr>
          <a:xfrm>
            <a:off x="523577" y="1365572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养老问题不是短期趋势，而是长期结构变化。设计今天的产品，必须判断未来的老人、家庭、社区和机构会发生什么深刻变化。不能只复制今天的产品形态，要面向2050年的真实需求进行超前布局。</a:t>
            </a:r>
            <a:endParaRPr lang="zh-CN" sz="1000" dirty="0"/>
          </a:p>
        </p:txBody>
      </p:sp>
      <p:sp>
        <p:nvSpPr>
          <p:cNvPr id="6" name="Shape 4"/>
          <p:cNvSpPr/>
          <p:nvPr/>
        </p:nvSpPr>
        <p:spPr>
          <a:xfrm>
            <a:off x="523577" y="2935635"/>
            <a:ext cx="8096845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7" name="Shape 5"/>
          <p:cNvSpPr/>
          <p:nvPr/>
        </p:nvSpPr>
        <p:spPr>
          <a:xfrm>
            <a:off x="2499717" y="2542952"/>
            <a:ext cx="14288" cy="392683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8" name="Shape 6"/>
          <p:cNvSpPr/>
          <p:nvPr/>
        </p:nvSpPr>
        <p:spPr>
          <a:xfrm>
            <a:off x="2359596" y="2788369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414476" y="2820144"/>
            <a:ext cx="1847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654472" y="1931640"/>
            <a:ext cx="370477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2025年</a:t>
            </a:r>
            <a:endParaRPr lang="zh-CN" sz="1200" dirty="0"/>
          </a:p>
        </p:txBody>
      </p:sp>
      <p:sp>
        <p:nvSpPr>
          <p:cNvPr id="11" name="Text 9"/>
          <p:cNvSpPr/>
          <p:nvPr/>
        </p:nvSpPr>
        <p:spPr>
          <a:xfrm>
            <a:off x="654472" y="2202656"/>
            <a:ext cx="370477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当下养老需求：服务缺口显现，技术初步渗透</a:t>
            </a:r>
            <a:endParaRPr lang="zh-CN" sz="1000" dirty="0"/>
          </a:p>
        </p:txBody>
      </p:sp>
      <p:sp>
        <p:nvSpPr>
          <p:cNvPr id="12" name="Shape 10"/>
          <p:cNvSpPr/>
          <p:nvPr/>
        </p:nvSpPr>
        <p:spPr>
          <a:xfrm>
            <a:off x="4564782" y="2935635"/>
            <a:ext cx="14288" cy="392683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3" name="Shape 11"/>
          <p:cNvSpPr/>
          <p:nvPr/>
        </p:nvSpPr>
        <p:spPr>
          <a:xfrm>
            <a:off x="4424660" y="2788369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479541" y="2820144"/>
            <a:ext cx="1847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2719536" y="3459212"/>
            <a:ext cx="370485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2035年</a:t>
            </a:r>
            <a:endParaRPr lang="zh-CN" sz="1200" dirty="0"/>
          </a:p>
        </p:txBody>
      </p:sp>
      <p:sp>
        <p:nvSpPr>
          <p:cNvPr id="16" name="Text 14"/>
          <p:cNvSpPr/>
          <p:nvPr/>
        </p:nvSpPr>
        <p:spPr>
          <a:xfrm>
            <a:off x="2719536" y="3730228"/>
            <a:ext cx="370485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高龄人口加速增长，科技赋能成主流，个性化服务需求爆发</a:t>
            </a:r>
            <a:endParaRPr lang="zh-CN" sz="1000" dirty="0"/>
          </a:p>
        </p:txBody>
      </p:sp>
      <p:sp>
        <p:nvSpPr>
          <p:cNvPr id="17" name="Shape 15"/>
          <p:cNvSpPr/>
          <p:nvPr/>
        </p:nvSpPr>
        <p:spPr>
          <a:xfrm>
            <a:off x="6629921" y="2542952"/>
            <a:ext cx="14288" cy="392683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8" name="Shape 16"/>
          <p:cNvSpPr/>
          <p:nvPr/>
        </p:nvSpPr>
        <p:spPr>
          <a:xfrm>
            <a:off x="6489799" y="2788369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544680" y="2820144"/>
            <a:ext cx="1847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4784675" y="1931640"/>
            <a:ext cx="370485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2050年</a:t>
            </a:r>
            <a:endParaRPr lang="zh-CN" sz="1200" dirty="0"/>
          </a:p>
        </p:txBody>
      </p:sp>
      <p:sp>
        <p:nvSpPr>
          <p:cNvPr id="21" name="Text 19"/>
          <p:cNvSpPr/>
          <p:nvPr/>
        </p:nvSpPr>
        <p:spPr>
          <a:xfrm>
            <a:off x="4784675" y="2202656"/>
            <a:ext cx="370485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超高龄社会，技术深度融合，主动健康与自主生活成核心期待</a:t>
            </a:r>
            <a:endParaRPr lang="zh-CN" sz="1000" dirty="0"/>
          </a:p>
        </p:txBody>
      </p:sp>
      <p:sp>
        <p:nvSpPr>
          <p:cNvPr id="22" name="Shape 20"/>
          <p:cNvSpPr/>
          <p:nvPr/>
        </p:nvSpPr>
        <p:spPr>
          <a:xfrm>
            <a:off x="523577" y="4086895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2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472" y="4273972"/>
            <a:ext cx="163637" cy="130894"/>
          </a:xfrm>
          <a:prstGeom prst="rect">
            <a:avLst/>
          </a:prstGeom>
        </p:spPr>
      </p:pic>
      <p:sp>
        <p:nvSpPr>
          <p:cNvPr id="24" name="Text 21"/>
          <p:cNvSpPr/>
          <p:nvPr/>
        </p:nvSpPr>
        <p:spPr>
          <a:xfrm>
            <a:off x="949003" y="4250457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教材将2050养老定义为持续重塑社会结构与经济逻辑的结构性变迁，而非短期政策响应。</a:t>
            </a:r>
            <a:endParaRPr lang="zh-CN" sz="1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359941"/>
            <a:ext cx="287759" cy="99343"/>
          </a:xfrm>
          <a:prstGeom prst="roundRect">
            <a:avLst>
              <a:gd name="adj" fmla="val 22139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562794" y="379512"/>
            <a:ext cx="666527" cy="602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4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能力闭环</a:t>
            </a:r>
            <a:endParaRPr lang="zh-CN" sz="400" dirty="0"/>
          </a:p>
        </p:txBody>
      </p:sp>
      <p:sp>
        <p:nvSpPr>
          <p:cNvPr id="4" name="Text 2"/>
          <p:cNvSpPr/>
          <p:nvPr/>
        </p:nvSpPr>
        <p:spPr>
          <a:xfrm>
            <a:off x="523577" y="472306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项目七不是考试收尾，而是能力闭环</a:t>
            </a:r>
            <a:endParaRPr lang="zh-CN" sz="12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713854"/>
            <a:ext cx="8096845" cy="370552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54570" y="1302045"/>
            <a:ext cx="1685648" cy="210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3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创业能力</a:t>
            </a:r>
            <a:endParaRPr lang="zh-CN" sz="1300" dirty="0"/>
          </a:p>
        </p:txBody>
      </p:sp>
      <p:sp>
        <p:nvSpPr>
          <p:cNvPr id="7" name="Text 4"/>
          <p:cNvSpPr/>
          <p:nvPr/>
        </p:nvSpPr>
        <p:spPr>
          <a:xfrm>
            <a:off x="6454570" y="1576310"/>
            <a:ext cx="1974217" cy="1343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78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识别机会，构建商业与落地</a:t>
            </a:r>
            <a:endParaRPr lang="zh-CN" sz="1100" dirty="0"/>
          </a:p>
        </p:txBody>
      </p:sp>
      <p:sp>
        <p:nvSpPr>
          <p:cNvPr id="8" name="Text 5"/>
          <p:cNvSpPr/>
          <p:nvPr/>
        </p:nvSpPr>
        <p:spPr>
          <a:xfrm>
            <a:off x="844369" y="2520010"/>
            <a:ext cx="1685647" cy="210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13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产品能力</a:t>
            </a:r>
            <a:endParaRPr lang="zh-CN" sz="1300" dirty="0"/>
          </a:p>
        </p:txBody>
      </p:sp>
      <p:sp>
        <p:nvSpPr>
          <p:cNvPr id="9" name="Text 6"/>
          <p:cNvSpPr/>
          <p:nvPr/>
        </p:nvSpPr>
        <p:spPr>
          <a:xfrm>
            <a:off x="715010" y="2794275"/>
            <a:ext cx="1815006" cy="1343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78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定义产品，用MVP验证价值</a:t>
            </a:r>
            <a:endParaRPr lang="zh-CN" sz="1100" dirty="0"/>
          </a:p>
        </p:txBody>
      </p:sp>
      <p:sp>
        <p:nvSpPr>
          <p:cNvPr id="10" name="Text 7"/>
          <p:cNvSpPr/>
          <p:nvPr/>
        </p:nvSpPr>
        <p:spPr>
          <a:xfrm>
            <a:off x="6454570" y="3148893"/>
            <a:ext cx="1685648" cy="210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3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设计能力</a:t>
            </a:r>
            <a:endParaRPr lang="zh-CN" sz="1300" dirty="0"/>
          </a:p>
        </p:txBody>
      </p:sp>
      <p:sp>
        <p:nvSpPr>
          <p:cNvPr id="11" name="Text 8"/>
          <p:cNvSpPr/>
          <p:nvPr/>
        </p:nvSpPr>
        <p:spPr>
          <a:xfrm>
            <a:off x="6454570" y="3423159"/>
            <a:ext cx="1974217" cy="134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78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会做设计，理解用户与系统</a:t>
            </a:r>
            <a:endParaRPr lang="zh-CN" sz="1100" dirty="0"/>
          </a:p>
        </p:txBody>
      </p:sp>
      <p:sp>
        <p:nvSpPr>
          <p:cNvPr id="12" name="Shape 9"/>
          <p:cNvSpPr/>
          <p:nvPr/>
        </p:nvSpPr>
        <p:spPr>
          <a:xfrm>
            <a:off x="523577" y="4456137"/>
            <a:ext cx="8096845" cy="334714"/>
          </a:xfrm>
          <a:prstGeom prst="roundRect">
            <a:avLst>
              <a:gd name="adj" fmla="val 821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28340" y="4460900"/>
            <a:ext cx="2695724" cy="325189"/>
          </a:xfrm>
          <a:custGeom>
            <a:avLst/>
            <a:gdLst/>
            <a:ahLst/>
            <a:cxnLst/>
            <a:rect l="l" t="t" r="r" b="b"/>
            <a:pathLst>
              <a:path w="2695724" h="325189">
                <a:moveTo>
                  <a:pt x="22909" y="0"/>
                </a:moveTo>
                <a:lnTo>
                  <a:pt x="2695724" y="0"/>
                </a:lnTo>
                <a:lnTo>
                  <a:pt x="2695724" y="325189"/>
                </a:lnTo>
                <a:lnTo>
                  <a:pt x="22909" y="325189"/>
                </a:lnTo>
                <a:arcTo hR="22909" wR="22909" stAng="5400000" swAng="5400000"/>
                <a:lnTo>
                  <a:pt x="0" y="22909"/>
                </a:lnTo>
                <a:arcTo hR="22909" wR="22909" stAng="10800000" swAng="5400000"/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14" name="Text 11"/>
          <p:cNvSpPr/>
          <p:nvPr/>
        </p:nvSpPr>
        <p:spPr>
          <a:xfrm>
            <a:off x="593750" y="4526310"/>
            <a:ext cx="2564904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从会做设计→会讲价值</a:t>
            </a:r>
            <a:endParaRPr lang="zh-CN" sz="600" dirty="0"/>
          </a:p>
        </p:txBody>
      </p:sp>
      <p:sp>
        <p:nvSpPr>
          <p:cNvPr id="15" name="Text 12"/>
          <p:cNvSpPr/>
          <p:nvPr/>
        </p:nvSpPr>
        <p:spPr>
          <a:xfrm>
            <a:off x="593750" y="4642098"/>
            <a:ext cx="2564904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将设计方案转化为能打动用户和市场的价值表达</a:t>
            </a:r>
            <a:endParaRPr lang="zh-CN" sz="500" dirty="0"/>
          </a:p>
        </p:txBody>
      </p:sp>
      <p:sp>
        <p:nvSpPr>
          <p:cNvPr id="16" name="Shape 13"/>
          <p:cNvSpPr/>
          <p:nvPr/>
        </p:nvSpPr>
        <p:spPr>
          <a:xfrm>
            <a:off x="3224064" y="4460900"/>
            <a:ext cx="2695798" cy="325189"/>
          </a:xfrm>
          <a:prstGeom prst="rect">
            <a:avLst/>
          </a:prstGeom>
          <a:solidFill>
            <a:srgbClr val="F9D2EB"/>
          </a:solidFill>
          <a:ln/>
        </p:spPr>
      </p:sp>
      <p:sp>
        <p:nvSpPr>
          <p:cNvPr id="17" name="Shape 14"/>
          <p:cNvSpPr/>
          <p:nvPr/>
        </p:nvSpPr>
        <p:spPr>
          <a:xfrm>
            <a:off x="3224064" y="4460900"/>
            <a:ext cx="9525" cy="325189"/>
          </a:xfrm>
          <a:prstGeom prst="roundRect">
            <a:avLst>
              <a:gd name="adj" fmla="val 50000"/>
            </a:avLst>
          </a:prstGeom>
          <a:solidFill>
            <a:srgbClr val="DFB8D1"/>
          </a:solidFill>
          <a:ln/>
        </p:spPr>
      </p:sp>
      <p:sp>
        <p:nvSpPr>
          <p:cNvPr id="18" name="Text 15"/>
          <p:cNvSpPr/>
          <p:nvPr/>
        </p:nvSpPr>
        <p:spPr>
          <a:xfrm>
            <a:off x="3289474" y="4526310"/>
            <a:ext cx="2564978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从会做产品→会想商业</a:t>
            </a:r>
            <a:endParaRPr lang="zh-CN" sz="600" dirty="0"/>
          </a:p>
        </p:txBody>
      </p:sp>
      <p:sp>
        <p:nvSpPr>
          <p:cNvPr id="19" name="Text 16"/>
          <p:cNvSpPr/>
          <p:nvPr/>
        </p:nvSpPr>
        <p:spPr>
          <a:xfrm>
            <a:off x="3289474" y="4642098"/>
            <a:ext cx="2564978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将产品思维升维至商业模式和可持续收入设计</a:t>
            </a:r>
            <a:endParaRPr lang="zh-CN" sz="500" dirty="0"/>
          </a:p>
        </p:txBody>
      </p:sp>
      <p:sp>
        <p:nvSpPr>
          <p:cNvPr id="20" name="Shape 17"/>
          <p:cNvSpPr/>
          <p:nvPr/>
        </p:nvSpPr>
        <p:spPr>
          <a:xfrm>
            <a:off x="5919862" y="4460900"/>
            <a:ext cx="2695798" cy="325189"/>
          </a:xfrm>
          <a:custGeom>
            <a:avLst/>
            <a:gdLst/>
            <a:ahLst/>
            <a:cxnLst/>
            <a:rect l="l" t="t" r="r" b="b"/>
            <a:pathLst>
              <a:path w="2695798" h="325189">
                <a:moveTo>
                  <a:pt x="0" y="0"/>
                </a:moveTo>
                <a:lnTo>
                  <a:pt x="2672889" y="0"/>
                </a:lnTo>
                <a:arcTo hR="22909" wR="22909" stAng="16200000" swAng="5400000"/>
                <a:lnTo>
                  <a:pt x="2695798" y="302280"/>
                </a:lnTo>
                <a:arcTo hR="22909" wR="22909" stAng="0" swAng="5400000"/>
                <a:lnTo>
                  <a:pt x="0" y="325189"/>
                </a:lnTo>
                <a:lnTo>
                  <a:pt x="0" y="0"/>
                </a:lnTo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21" name="Shape 18"/>
          <p:cNvSpPr/>
          <p:nvPr/>
        </p:nvSpPr>
        <p:spPr>
          <a:xfrm>
            <a:off x="5919862" y="4460900"/>
            <a:ext cx="9525" cy="325189"/>
          </a:xfrm>
          <a:prstGeom prst="roundRect">
            <a:avLst>
              <a:gd name="adj" fmla="val 50000"/>
            </a:avLst>
          </a:prstGeom>
          <a:solidFill>
            <a:srgbClr val="DFB8D1"/>
          </a:solidFill>
          <a:ln/>
        </p:spPr>
      </p:sp>
      <p:sp>
        <p:nvSpPr>
          <p:cNvPr id="22" name="Text 19"/>
          <p:cNvSpPr/>
          <p:nvPr/>
        </p:nvSpPr>
        <p:spPr>
          <a:xfrm>
            <a:off x="5985272" y="4526310"/>
            <a:ext cx="2564978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从会做方案→会考虑落地</a:t>
            </a:r>
            <a:endParaRPr lang="zh-CN" sz="600" dirty="0"/>
          </a:p>
        </p:txBody>
      </p:sp>
      <p:sp>
        <p:nvSpPr>
          <p:cNvPr id="23" name="Text 20"/>
          <p:cNvSpPr/>
          <p:nvPr/>
        </p:nvSpPr>
        <p:spPr>
          <a:xfrm>
            <a:off x="5985272" y="4642098"/>
            <a:ext cx="2564978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将概念方案转化为有产业转化路径的可执行计划</a:t>
            </a:r>
            <a:endParaRPr lang="zh-CN" sz="5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952577" y="661467"/>
            <a:ext cx="575816" cy="198834"/>
          </a:xfrm>
          <a:prstGeom prst="roundRect">
            <a:avLst>
              <a:gd name="adj" fmla="val 22122"/>
            </a:avLst>
          </a:prstGeom>
          <a:solidFill>
            <a:srgbClr val="F9D2EB"/>
          </a:solidFill>
          <a:ln/>
        </p:spPr>
      </p:sp>
      <p:sp>
        <p:nvSpPr>
          <p:cNvPr id="4" name="Text 1"/>
          <p:cNvSpPr/>
          <p:nvPr/>
        </p:nvSpPr>
        <p:spPr>
          <a:xfrm>
            <a:off x="4031084" y="700683"/>
            <a:ext cx="876002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立即行动</a:t>
            </a:r>
            <a:endParaRPr lang="zh-CN" sz="800" dirty="0"/>
          </a:p>
        </p:txBody>
      </p:sp>
      <p:sp>
        <p:nvSpPr>
          <p:cNvPr id="5" name="Text 2"/>
          <p:cNvSpPr/>
          <p:nvPr/>
        </p:nvSpPr>
        <p:spPr>
          <a:xfrm>
            <a:off x="3952577" y="912614"/>
            <a:ext cx="4667845" cy="769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今天启动：先选择路径，再组建创业团队</a:t>
            </a:r>
            <a:endParaRPr lang="zh-CN" sz="2400" dirty="0"/>
          </a:p>
        </p:txBody>
      </p:sp>
      <p:sp>
        <p:nvSpPr>
          <p:cNvPr id="6" name="Text 3"/>
          <p:cNvSpPr/>
          <p:nvPr/>
        </p:nvSpPr>
        <p:spPr>
          <a:xfrm>
            <a:off x="3952577" y="2009701"/>
            <a:ext cx="21742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今天必须完成</a:t>
            </a:r>
            <a:endParaRPr lang="zh-CN" sz="1200" dirty="0"/>
          </a:p>
        </p:txBody>
      </p:sp>
      <p:sp>
        <p:nvSpPr>
          <p:cNvPr id="7" name="Text 4"/>
          <p:cNvSpPr/>
          <p:nvPr/>
        </p:nvSpPr>
        <p:spPr>
          <a:xfrm>
            <a:off x="3952577" y="2333104"/>
            <a:ext cx="263143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203200" indent="-203200">
              <a:lnSpc>
                <a:spcPct val="133000"/>
              </a:lnSpc>
              <a:buSzPct val="100000"/>
              <a:buChar char="​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确认路径A或路径B</a:t>
            </a:r>
            <a:endParaRPr lang="zh-CN" sz="1000" dirty="0"/>
          </a:p>
        </p:txBody>
      </p:sp>
      <p:sp>
        <p:nvSpPr>
          <p:cNvPr id="8" name="Shape 5"/>
          <p:cNvSpPr/>
          <p:nvPr/>
        </p:nvSpPr>
        <p:spPr>
          <a:xfrm>
            <a:off x="3952577" y="2372320"/>
            <a:ext cx="130894" cy="130894"/>
          </a:xfrm>
          <a:prstGeom prst="roundRect">
            <a:avLst>
              <a:gd name="adj" fmla="val 42006"/>
            </a:avLst>
          </a:prstGeom>
          <a:noFill/>
          <a:ln w="14288">
            <a:solidFill>
              <a:srgbClr val="E851B2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3952577" y="2588270"/>
            <a:ext cx="263143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203200" indent="-203200">
              <a:lnSpc>
                <a:spcPct val="133000"/>
              </a:lnSpc>
              <a:buSzPct val="100000"/>
              <a:buChar char="​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确定团队成员与角色分工</a:t>
            </a:r>
            <a:endParaRPr lang="zh-CN" sz="1000" dirty="0"/>
          </a:p>
        </p:txBody>
      </p:sp>
      <p:sp>
        <p:nvSpPr>
          <p:cNvPr id="10" name="Shape 7"/>
          <p:cNvSpPr/>
          <p:nvPr/>
        </p:nvSpPr>
        <p:spPr>
          <a:xfrm>
            <a:off x="3952577" y="2627486"/>
            <a:ext cx="130894" cy="130894"/>
          </a:xfrm>
          <a:prstGeom prst="roundRect">
            <a:avLst>
              <a:gd name="adj" fmla="val 42006"/>
            </a:avLst>
          </a:prstGeom>
          <a:noFill/>
          <a:ln w="14288">
            <a:solidFill>
              <a:srgbClr val="E851B2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952577" y="2843436"/>
            <a:ext cx="263143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203200" indent="-203200">
              <a:lnSpc>
                <a:spcPct val="133000"/>
              </a:lnSpc>
              <a:buSzPct val="100000"/>
              <a:buChar char="​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建立项目文件夹</a:t>
            </a:r>
            <a:endParaRPr lang="zh-CN" sz="1000" dirty="0"/>
          </a:p>
        </p:txBody>
      </p:sp>
      <p:sp>
        <p:nvSpPr>
          <p:cNvPr id="12" name="Shape 9"/>
          <p:cNvSpPr/>
          <p:nvPr/>
        </p:nvSpPr>
        <p:spPr>
          <a:xfrm>
            <a:off x="3952577" y="2882652"/>
            <a:ext cx="130894" cy="130894"/>
          </a:xfrm>
          <a:prstGeom prst="roundRect">
            <a:avLst>
              <a:gd name="adj" fmla="val 42006"/>
            </a:avLst>
          </a:prstGeom>
          <a:noFill/>
          <a:ln w="14288">
            <a:solidFill>
              <a:srgbClr val="E851B2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3952577" y="3098602"/>
            <a:ext cx="263143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203200" indent="-203200">
              <a:lnSpc>
                <a:spcPct val="133000"/>
              </a:lnSpc>
              <a:buSzPct val="100000"/>
              <a:buChar char="​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领取任务书</a:t>
            </a:r>
            <a:endParaRPr lang="zh-CN" sz="1000" dirty="0"/>
          </a:p>
        </p:txBody>
      </p:sp>
      <p:sp>
        <p:nvSpPr>
          <p:cNvPr id="14" name="Shape 11"/>
          <p:cNvSpPr/>
          <p:nvPr/>
        </p:nvSpPr>
        <p:spPr>
          <a:xfrm>
            <a:off x="3952577" y="3137818"/>
            <a:ext cx="130894" cy="130894"/>
          </a:xfrm>
          <a:prstGeom prst="roundRect">
            <a:avLst>
              <a:gd name="adj" fmla="val 42006"/>
            </a:avLst>
          </a:prstGeom>
          <a:noFill/>
          <a:ln w="14288">
            <a:solidFill>
              <a:srgbClr val="E851B2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3952577" y="3353767"/>
            <a:ext cx="263143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203200" indent="-203200">
              <a:lnSpc>
                <a:spcPct val="133000"/>
              </a:lnSpc>
              <a:buSzPct val="100000"/>
              <a:buChar char="​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确定调研方向</a:t>
            </a:r>
            <a:endParaRPr lang="zh-CN" sz="1000" dirty="0"/>
          </a:p>
        </p:txBody>
      </p:sp>
      <p:sp>
        <p:nvSpPr>
          <p:cNvPr id="16" name="Shape 13"/>
          <p:cNvSpPr/>
          <p:nvPr/>
        </p:nvSpPr>
        <p:spPr>
          <a:xfrm>
            <a:off x="3952577" y="3392984"/>
            <a:ext cx="130894" cy="130894"/>
          </a:xfrm>
          <a:prstGeom prst="roundRect">
            <a:avLst>
              <a:gd name="adj" fmla="val 42006"/>
            </a:avLst>
          </a:prstGeom>
          <a:noFill/>
          <a:ln w="14288">
            <a:solidFill>
              <a:srgbClr val="E851B2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3952577" y="3608933"/>
            <a:ext cx="263143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203200" indent="-203200">
              <a:lnSpc>
                <a:spcPct val="133000"/>
              </a:lnSpc>
              <a:buSzPct val="100000"/>
              <a:buChar char="​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列出第一版问题清单</a:t>
            </a:r>
            <a:endParaRPr lang="zh-CN" sz="1000" dirty="0"/>
          </a:p>
        </p:txBody>
      </p:sp>
      <p:sp>
        <p:nvSpPr>
          <p:cNvPr id="18" name="Shape 15"/>
          <p:cNvSpPr/>
          <p:nvPr/>
        </p:nvSpPr>
        <p:spPr>
          <a:xfrm>
            <a:off x="3952577" y="3648149"/>
            <a:ext cx="130894" cy="130894"/>
          </a:xfrm>
          <a:prstGeom prst="roundRect">
            <a:avLst>
              <a:gd name="adj" fmla="val 42006"/>
            </a:avLst>
          </a:prstGeom>
          <a:noFill/>
          <a:ln w="14288">
            <a:solidFill>
              <a:srgbClr val="E851B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450955" y="2009701"/>
            <a:ext cx="21742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路径A启动三问</a:t>
            </a:r>
            <a:endParaRPr lang="zh-CN" sz="1200" dirty="0"/>
          </a:p>
        </p:txBody>
      </p:sp>
      <p:sp>
        <p:nvSpPr>
          <p:cNvPr id="20" name="Text 17"/>
          <p:cNvSpPr/>
          <p:nvPr/>
        </p:nvSpPr>
        <p:spPr>
          <a:xfrm>
            <a:off x="6450955" y="2333104"/>
            <a:ext cx="2174230" cy="7197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智能药盒到底解决谁的用药问题？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老人、家属、机构谁愿意付费？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MVP保留哪三个核心功能？</a:t>
            </a:r>
            <a:endParaRPr lang="zh-CN" sz="1000" dirty="0"/>
          </a:p>
        </p:txBody>
      </p:sp>
      <p:sp>
        <p:nvSpPr>
          <p:cNvPr id="21" name="Text 18"/>
          <p:cNvSpPr/>
          <p:nvPr/>
        </p:nvSpPr>
        <p:spPr>
          <a:xfrm>
            <a:off x="6450955" y="3183731"/>
            <a:ext cx="21742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路径B启动三问</a:t>
            </a:r>
            <a:endParaRPr lang="zh-CN" sz="1200" dirty="0"/>
          </a:p>
        </p:txBody>
      </p:sp>
      <p:sp>
        <p:nvSpPr>
          <p:cNvPr id="22" name="Text 19"/>
          <p:cNvSpPr/>
          <p:nvPr/>
        </p:nvSpPr>
        <p:spPr>
          <a:xfrm>
            <a:off x="6450955" y="3507135"/>
            <a:ext cx="2174230" cy="9291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2050陪伴舱面对什么样的未来老人？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它部署在哪里，服务谁？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三大模块如何形成整体体验？</a:t>
            </a:r>
            <a:endParaRPr lang="zh-CN" sz="10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389186"/>
            <a:ext cx="4667845" cy="6977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2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下一步：进入银发经济创新创业知识体系</a:t>
            </a:r>
            <a:endParaRPr lang="zh-CN" sz="2150" dirty="0"/>
          </a:p>
        </p:txBody>
      </p:sp>
      <p:sp>
        <p:nvSpPr>
          <p:cNvPr id="4" name="Text 1"/>
          <p:cNvSpPr/>
          <p:nvPr/>
        </p:nvSpPr>
        <p:spPr>
          <a:xfrm>
            <a:off x="3952577" y="1248147"/>
            <a:ext cx="4667845" cy="5424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接下来将系统学习银发经济市场与政策、创业机会识别矩阵、智能药盒创业分析、2050陪伴舱技术架构、大模型在养老创业中的应用、MVP与精益创业、商业模式画布、BP和路演方法。</a:t>
            </a:r>
            <a:endParaRPr lang="zh-CN" sz="900" dirty="0"/>
          </a:p>
        </p:txBody>
      </p:sp>
      <p:sp>
        <p:nvSpPr>
          <p:cNvPr id="5" name="Text 2"/>
          <p:cNvSpPr/>
          <p:nvPr/>
        </p:nvSpPr>
        <p:spPr>
          <a:xfrm>
            <a:off x="4130501" y="2072804"/>
            <a:ext cx="4489921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未来养老不是等来的，</a:t>
            </a:r>
            <a:endParaRPr lang="zh-CN" sz="1050" dirty="0"/>
          </a:p>
        </p:txBody>
      </p:sp>
      <p:sp>
        <p:nvSpPr>
          <p:cNvPr id="6" name="Text 3"/>
          <p:cNvSpPr/>
          <p:nvPr/>
        </p:nvSpPr>
        <p:spPr>
          <a:xfrm>
            <a:off x="4130501" y="2290242"/>
            <a:ext cx="4489921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是被一代产品团队设计、验证和落地出来的。</a:t>
            </a:r>
            <a:endParaRPr lang="zh-CN" sz="1050" dirty="0"/>
          </a:p>
        </p:txBody>
      </p:sp>
      <p:sp>
        <p:nvSpPr>
          <p:cNvPr id="7" name="Shape 4"/>
          <p:cNvSpPr/>
          <p:nvPr/>
        </p:nvSpPr>
        <p:spPr>
          <a:xfrm>
            <a:off x="3952577" y="1911548"/>
            <a:ext cx="14288" cy="714449"/>
          </a:xfrm>
          <a:prstGeom prst="roundRect">
            <a:avLst>
              <a:gd name="adj" fmla="val 49998"/>
            </a:avLst>
          </a:prstGeom>
          <a:solidFill>
            <a:srgbClr val="E851B2"/>
          </a:solidFill>
          <a:ln/>
        </p:spPr>
      </p:sp>
      <p:sp>
        <p:nvSpPr>
          <p:cNvPr id="8" name="Shape 5"/>
          <p:cNvSpPr/>
          <p:nvPr/>
        </p:nvSpPr>
        <p:spPr>
          <a:xfrm>
            <a:off x="3952577" y="2746921"/>
            <a:ext cx="4667845" cy="421258"/>
          </a:xfrm>
          <a:prstGeom prst="roundRect">
            <a:avLst>
              <a:gd name="adj" fmla="val 1182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075956" y="2870299"/>
            <a:ext cx="4421088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银发经济市场与政策</a:t>
            </a:r>
            <a:endParaRPr lang="zh-CN" sz="1050" dirty="0"/>
          </a:p>
        </p:txBody>
      </p:sp>
      <p:sp>
        <p:nvSpPr>
          <p:cNvPr id="10" name="Shape 7"/>
          <p:cNvSpPr/>
          <p:nvPr/>
        </p:nvSpPr>
        <p:spPr>
          <a:xfrm>
            <a:off x="3952577" y="3275633"/>
            <a:ext cx="4667845" cy="421258"/>
          </a:xfrm>
          <a:prstGeom prst="roundRect">
            <a:avLst>
              <a:gd name="adj" fmla="val 1182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075956" y="3399011"/>
            <a:ext cx="4421088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MVP与精益创业</a:t>
            </a:r>
            <a:endParaRPr lang="zh-CN" sz="1050" dirty="0"/>
          </a:p>
        </p:txBody>
      </p:sp>
      <p:sp>
        <p:nvSpPr>
          <p:cNvPr id="12" name="Shape 9"/>
          <p:cNvSpPr/>
          <p:nvPr/>
        </p:nvSpPr>
        <p:spPr>
          <a:xfrm>
            <a:off x="3952577" y="3804345"/>
            <a:ext cx="4667845" cy="421258"/>
          </a:xfrm>
          <a:prstGeom prst="roundRect">
            <a:avLst>
              <a:gd name="adj" fmla="val 1182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075956" y="3927723"/>
            <a:ext cx="4421088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商业模式画布</a:t>
            </a:r>
            <a:endParaRPr lang="zh-CN" sz="1050" dirty="0"/>
          </a:p>
        </p:txBody>
      </p:sp>
      <p:sp>
        <p:nvSpPr>
          <p:cNvPr id="14" name="Shape 11"/>
          <p:cNvSpPr/>
          <p:nvPr/>
        </p:nvSpPr>
        <p:spPr>
          <a:xfrm>
            <a:off x="3952577" y="4333056"/>
            <a:ext cx="4667845" cy="421258"/>
          </a:xfrm>
          <a:prstGeom prst="roundRect">
            <a:avLst>
              <a:gd name="adj" fmla="val 1182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075956" y="4456435"/>
            <a:ext cx="4421088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BP与路演方法</a:t>
            </a:r>
            <a:endParaRPr lang="zh-CN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1391915"/>
            <a:ext cx="680517" cy="198834"/>
          </a:xfrm>
          <a:prstGeom prst="roundRect">
            <a:avLst>
              <a:gd name="adj" fmla="val 22122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602084" y="1431131"/>
            <a:ext cx="980703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结构性变化</a:t>
            </a:r>
            <a:endParaRPr lang="zh-CN" sz="800" dirty="0"/>
          </a:p>
        </p:txBody>
      </p:sp>
      <p:sp>
        <p:nvSpPr>
          <p:cNvPr id="4" name="Text 2"/>
          <p:cNvSpPr/>
          <p:nvPr/>
        </p:nvSpPr>
        <p:spPr>
          <a:xfrm>
            <a:off x="523577" y="1643062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2050养老的三大变化</a:t>
            </a:r>
            <a:endParaRPr lang="zh-CN" sz="2400" dirty="0"/>
          </a:p>
        </p:txBody>
      </p:sp>
      <p:sp>
        <p:nvSpPr>
          <p:cNvPr id="5" name="Shape 3"/>
          <p:cNvSpPr/>
          <p:nvPr/>
        </p:nvSpPr>
        <p:spPr>
          <a:xfrm>
            <a:off x="523577" y="2224311"/>
            <a:ext cx="2611636" cy="1170533"/>
          </a:xfrm>
          <a:prstGeom prst="roundRect">
            <a:avLst>
              <a:gd name="adj" fmla="val 469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59234" y="2359968"/>
            <a:ext cx="234032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变化一：超高龄社会来临</a:t>
            </a:r>
            <a:endParaRPr lang="zh-CN" sz="1200" dirty="0"/>
          </a:p>
        </p:txBody>
      </p:sp>
      <p:sp>
        <p:nvSpPr>
          <p:cNvPr id="7" name="Text 5"/>
          <p:cNvSpPr/>
          <p:nvPr/>
        </p:nvSpPr>
        <p:spPr>
          <a:xfrm>
            <a:off x="659234" y="2630984"/>
            <a:ext cx="2340322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从高龄少子走向超高龄社会，带来失能照护、安全监测、认知支持和家庭照护者支持需求的持续增长。</a:t>
            </a:r>
            <a:endParaRPr lang="zh-CN" sz="1000" dirty="0"/>
          </a:p>
        </p:txBody>
      </p:sp>
      <p:sp>
        <p:nvSpPr>
          <p:cNvPr id="8" name="Shape 6"/>
          <p:cNvSpPr/>
          <p:nvPr/>
        </p:nvSpPr>
        <p:spPr>
          <a:xfrm>
            <a:off x="3266108" y="2224311"/>
            <a:ext cx="2611710" cy="1170533"/>
          </a:xfrm>
          <a:prstGeom prst="roundRect">
            <a:avLst>
              <a:gd name="adj" fmla="val 469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401764" y="2359968"/>
            <a:ext cx="23403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变化二：科技赋能成必要</a:t>
            </a:r>
            <a:endParaRPr lang="zh-CN" sz="1200" dirty="0"/>
          </a:p>
        </p:txBody>
      </p:sp>
      <p:sp>
        <p:nvSpPr>
          <p:cNvPr id="10" name="Text 8"/>
          <p:cNvSpPr/>
          <p:nvPr/>
        </p:nvSpPr>
        <p:spPr>
          <a:xfrm>
            <a:off x="3401764" y="2630984"/>
            <a:ext cx="2340397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从人海战术走向科技赋能，AI、机器人、物联网和远程服务成为填补照护人力缺口的必要补充。</a:t>
            </a:r>
            <a:endParaRPr lang="zh-CN" sz="1000" dirty="0"/>
          </a:p>
        </p:txBody>
      </p:sp>
      <p:sp>
        <p:nvSpPr>
          <p:cNvPr id="11" name="Shape 9"/>
          <p:cNvSpPr/>
          <p:nvPr/>
        </p:nvSpPr>
        <p:spPr>
          <a:xfrm>
            <a:off x="6008712" y="2224311"/>
            <a:ext cx="2611710" cy="1170533"/>
          </a:xfrm>
          <a:prstGeom prst="roundRect">
            <a:avLst>
              <a:gd name="adj" fmla="val 469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144369" y="2359968"/>
            <a:ext cx="23403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变化三：主动健康与自主生活</a:t>
            </a:r>
            <a:endParaRPr lang="zh-CN" sz="1200" dirty="0"/>
          </a:p>
        </p:txBody>
      </p:sp>
      <p:sp>
        <p:nvSpPr>
          <p:cNvPr id="13" name="Text 11"/>
          <p:cNvSpPr/>
          <p:nvPr/>
        </p:nvSpPr>
        <p:spPr>
          <a:xfrm>
            <a:off x="6144369" y="2630984"/>
            <a:ext cx="2340397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从被动照料走向主动健康，老人不只是被照护对象，也是主动选择产品与服务的消费主体。</a:t>
            </a:r>
            <a:endParaRPr lang="zh-CN" sz="1000" dirty="0"/>
          </a:p>
        </p:txBody>
      </p:sp>
      <p:sp>
        <p:nvSpPr>
          <p:cNvPr id="14" name="Text 12"/>
          <p:cNvSpPr/>
          <p:nvPr/>
        </p:nvSpPr>
        <p:spPr>
          <a:xfrm>
            <a:off x="523577" y="3542109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这三类转变构成了2050养老产品创新的底层逻辑，也是项目七选题的战略依据。</a:t>
            </a:r>
            <a:endParaRPr lang="zh-CN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23577" y="793700"/>
            <a:ext cx="575816" cy="198834"/>
          </a:xfrm>
          <a:prstGeom prst="roundRect">
            <a:avLst>
              <a:gd name="adj" fmla="val 22122"/>
            </a:avLst>
          </a:prstGeom>
          <a:solidFill>
            <a:srgbClr val="F9D2EB"/>
          </a:solidFill>
          <a:ln/>
        </p:spPr>
      </p:sp>
      <p:sp>
        <p:nvSpPr>
          <p:cNvPr id="4" name="Text 1"/>
          <p:cNvSpPr/>
          <p:nvPr/>
        </p:nvSpPr>
        <p:spPr>
          <a:xfrm>
            <a:off x="602084" y="832917"/>
            <a:ext cx="876002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核心洞察</a:t>
            </a:r>
            <a:endParaRPr lang="zh-CN" sz="800" dirty="0"/>
          </a:p>
        </p:txBody>
      </p:sp>
      <p:sp>
        <p:nvSpPr>
          <p:cNvPr id="5" name="Text 2"/>
          <p:cNvSpPr/>
          <p:nvPr/>
        </p:nvSpPr>
        <p:spPr>
          <a:xfrm>
            <a:off x="523577" y="1044848"/>
            <a:ext cx="4667845" cy="769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未来养老产品不是炫技，而是填补供需鸿沟</a:t>
            </a:r>
            <a:endParaRPr lang="zh-CN" sz="2400" dirty="0"/>
          </a:p>
        </p:txBody>
      </p:sp>
      <p:sp>
        <p:nvSpPr>
          <p:cNvPr id="6" name="Shape 3"/>
          <p:cNvSpPr/>
          <p:nvPr/>
        </p:nvSpPr>
        <p:spPr>
          <a:xfrm>
            <a:off x="429295" y="2011040"/>
            <a:ext cx="2362795" cy="2338760"/>
          </a:xfrm>
          <a:prstGeom prst="roundRect">
            <a:avLst>
              <a:gd name="adj" fmla="val 4030"/>
            </a:avLst>
          </a:prstGeom>
          <a:solidFill>
            <a:srgbClr val="E851B2">
              <a:alpha val="95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560189" y="2141934"/>
            <a:ext cx="21010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照护供给持续不足</a:t>
            </a:r>
            <a:endParaRPr lang="zh-CN" sz="1200" dirty="0"/>
          </a:p>
        </p:txBody>
      </p:sp>
      <p:sp>
        <p:nvSpPr>
          <p:cNvPr id="8" name="Text 5"/>
          <p:cNvSpPr/>
          <p:nvPr/>
        </p:nvSpPr>
        <p:spPr>
          <a:xfrm>
            <a:off x="560189" y="2465338"/>
            <a:ext cx="2101007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护理人员严重短缺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家庭照护能力持续下降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机构床位与服务能力有限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县域和乡村资源严重不均衡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老人个性化需求不断提升</a:t>
            </a:r>
            <a:endParaRPr lang="zh-CN" sz="1000" dirty="0"/>
          </a:p>
        </p:txBody>
      </p:sp>
      <p:sp>
        <p:nvSpPr>
          <p:cNvPr id="9" name="Text 6"/>
          <p:cNvSpPr/>
          <p:nvPr/>
        </p:nvSpPr>
        <p:spPr>
          <a:xfrm>
            <a:off x="3021955" y="2141934"/>
            <a:ext cx="21742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技术要真正解决的问题</a:t>
            </a:r>
            <a:endParaRPr lang="zh-CN" sz="1200" dirty="0"/>
          </a:p>
        </p:txBody>
      </p:sp>
      <p:sp>
        <p:nvSpPr>
          <p:cNvPr id="10" name="Text 7"/>
          <p:cNvSpPr/>
          <p:nvPr/>
        </p:nvSpPr>
        <p:spPr>
          <a:xfrm>
            <a:off x="3021955" y="2465338"/>
            <a:ext cx="2174230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让老人更安全、更有尊严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让家属更安心、更省力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让服务人员效率倍增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让机构运营更可管理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让县域服务更可及、更可达</a:t>
            </a:r>
            <a:endParaRPr lang="zh-CN" sz="1000" dirty="0"/>
          </a:p>
        </p:txBody>
      </p:sp>
      <p:sp>
        <p:nvSpPr>
          <p:cNvPr id="11" name="Text 8"/>
          <p:cNvSpPr/>
          <p:nvPr/>
        </p:nvSpPr>
        <p:spPr>
          <a:xfrm>
            <a:off x="3021955" y="3813200"/>
            <a:ext cx="2174230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AI和机器人的价值不是展示先进，而是让有限的人力服务更多真实需求。</a:t>
            </a:r>
            <a:endParaRPr lang="zh-CN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560859"/>
            <a:ext cx="575816" cy="198834"/>
          </a:xfrm>
          <a:prstGeom prst="roundRect">
            <a:avLst>
              <a:gd name="adj" fmla="val 22122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602084" y="600075"/>
            <a:ext cx="876002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市场机会</a:t>
            </a:r>
            <a:endParaRPr lang="zh-CN" sz="800" dirty="0"/>
          </a:p>
        </p:txBody>
      </p:sp>
      <p:sp>
        <p:nvSpPr>
          <p:cNvPr id="4" name="Text 2"/>
          <p:cNvSpPr/>
          <p:nvPr/>
        </p:nvSpPr>
        <p:spPr>
          <a:xfrm>
            <a:off x="523577" y="812006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银发经济为什么成为创业窗口？</a:t>
            </a:r>
            <a:endParaRPr lang="zh-CN" sz="2400" dirty="0"/>
          </a:p>
        </p:txBody>
      </p:sp>
      <p:sp>
        <p:nvSpPr>
          <p:cNvPr id="5" name="Text 3"/>
          <p:cNvSpPr/>
          <p:nvPr/>
        </p:nvSpPr>
        <p:spPr>
          <a:xfrm>
            <a:off x="523577" y="1393254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银发经济的创业机会来自五类系统性变化的叠加共振，养老产品正从政府采购和福利项目，扩展为面向家庭、机构、社区和县域平台的多层次市场。</a:t>
            </a:r>
            <a:endParaRPr lang="zh-CN" sz="10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959322"/>
            <a:ext cx="327273" cy="327273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23577" y="2450232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政策红利窗口</a:t>
            </a:r>
            <a:endParaRPr lang="zh-CN" sz="1200" dirty="0"/>
          </a:p>
        </p:txBody>
      </p:sp>
      <p:sp>
        <p:nvSpPr>
          <p:cNvPr id="8" name="Text 5"/>
          <p:cNvSpPr/>
          <p:nvPr/>
        </p:nvSpPr>
        <p:spPr>
          <a:xfrm>
            <a:off x="523577" y="2721248"/>
            <a:ext cx="258983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国家持续出台养老支持政策，市场准入与补贴机制不断完善</a:t>
            </a:r>
            <a:endParaRPr lang="zh-CN" sz="100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77046" y="1959322"/>
            <a:ext cx="327273" cy="327273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277046" y="2450232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技术成本窗口</a:t>
            </a:r>
            <a:endParaRPr lang="zh-CN" sz="1200" dirty="0"/>
          </a:p>
        </p:txBody>
      </p:sp>
      <p:sp>
        <p:nvSpPr>
          <p:cNvPr id="11" name="Text 7"/>
          <p:cNvSpPr/>
          <p:nvPr/>
        </p:nvSpPr>
        <p:spPr>
          <a:xfrm>
            <a:off x="3277046" y="2721248"/>
            <a:ext cx="258983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AI、IoT、传感器成本快速下降，技术商业化门槛显著降低</a:t>
            </a:r>
            <a:endParaRPr lang="zh-CN" sz="100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30516" y="1959322"/>
            <a:ext cx="327273" cy="327273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6030516" y="2450232"/>
            <a:ext cx="25899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代际更替窗口</a:t>
            </a:r>
            <a:endParaRPr lang="zh-CN" sz="1200" dirty="0"/>
          </a:p>
        </p:txBody>
      </p:sp>
      <p:sp>
        <p:nvSpPr>
          <p:cNvPr id="14" name="Text 9"/>
          <p:cNvSpPr/>
          <p:nvPr/>
        </p:nvSpPr>
        <p:spPr>
          <a:xfrm>
            <a:off x="6030516" y="2721248"/>
            <a:ext cx="258990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新一代老人技术接受度高，消费意愿与支付能力更强</a:t>
            </a:r>
            <a:endParaRPr lang="zh-CN" sz="1000" dirty="0"/>
          </a:p>
        </p:txBody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3577" y="3401839"/>
            <a:ext cx="327273" cy="327273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523577" y="3892748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产业空白窗口</a:t>
            </a:r>
            <a:endParaRPr lang="zh-CN" sz="1200" dirty="0"/>
          </a:p>
        </p:txBody>
      </p:sp>
      <p:sp>
        <p:nvSpPr>
          <p:cNvPr id="17" name="Text 11"/>
          <p:cNvSpPr/>
          <p:nvPr/>
        </p:nvSpPr>
        <p:spPr>
          <a:xfrm>
            <a:off x="523577" y="4163764"/>
            <a:ext cx="258983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优质养老产品供给严重不足，差异化竞争空间巨大</a:t>
            </a:r>
            <a:endParaRPr lang="zh-CN" sz="1000" dirty="0"/>
          </a:p>
        </p:txBody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277046" y="3401839"/>
            <a:ext cx="327273" cy="327273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3277046" y="3892748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区域下沉窗口</a:t>
            </a:r>
            <a:endParaRPr lang="zh-CN" sz="1200" dirty="0"/>
          </a:p>
        </p:txBody>
      </p:sp>
      <p:sp>
        <p:nvSpPr>
          <p:cNvPr id="20" name="Text 13"/>
          <p:cNvSpPr/>
          <p:nvPr/>
        </p:nvSpPr>
        <p:spPr>
          <a:xfrm>
            <a:off x="3277046" y="4163764"/>
            <a:ext cx="258983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县域和乡村养老服务基础薄弱，下沉市场需求旺盛</a:t>
            </a:r>
            <a:endParaRPr lang="zh-CN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370433"/>
            <a:ext cx="314771" cy="108719"/>
          </a:xfrm>
          <a:prstGeom prst="roundRect">
            <a:avLst>
              <a:gd name="adj" fmla="val 22126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566514" y="391864"/>
            <a:ext cx="686098" cy="658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4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客户结构</a:t>
            </a:r>
            <a:endParaRPr lang="zh-CN" sz="450" dirty="0"/>
          </a:p>
        </p:txBody>
      </p:sp>
      <p:sp>
        <p:nvSpPr>
          <p:cNvPr id="4" name="Text 2"/>
          <p:cNvSpPr/>
          <p:nvPr/>
        </p:nvSpPr>
        <p:spPr>
          <a:xfrm>
            <a:off x="523577" y="494779"/>
            <a:ext cx="8096845" cy="210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3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创业项目必须同时看见三类客户</a:t>
            </a:r>
            <a:endParaRPr lang="zh-CN" sz="13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764084"/>
            <a:ext cx="6553200" cy="36576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23577" y="4504804"/>
            <a:ext cx="2582242" cy="1052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E851B2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To C：老人与家属</a:t>
            </a:r>
            <a:endParaRPr lang="zh-CN" sz="650" dirty="0"/>
          </a:p>
        </p:txBody>
      </p:sp>
      <p:sp>
        <p:nvSpPr>
          <p:cNvPr id="7" name="Text 4"/>
          <p:cNvSpPr/>
          <p:nvPr/>
        </p:nvSpPr>
        <p:spPr>
          <a:xfrm>
            <a:off x="523577" y="4649242"/>
            <a:ext cx="3039442" cy="885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zh-CN" altLang="en-US" sz="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好不好用、贵不贵、是否打扰生活、是否保护隐私、是否真的有帮助</a:t>
            </a:r>
            <a:endParaRPr lang="zh-CN" sz="550" dirty="0"/>
          </a:p>
        </p:txBody>
      </p:sp>
      <p:sp>
        <p:nvSpPr>
          <p:cNvPr id="8" name="Text 5"/>
          <p:cNvSpPr/>
          <p:nvPr/>
        </p:nvSpPr>
        <p:spPr>
          <a:xfrm>
            <a:off x="3285158" y="4504804"/>
            <a:ext cx="2582242" cy="1052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E851B2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To B：机构与运营方</a:t>
            </a:r>
            <a:endParaRPr lang="zh-CN" sz="650" dirty="0"/>
          </a:p>
        </p:txBody>
      </p:sp>
      <p:sp>
        <p:nvSpPr>
          <p:cNvPr id="9" name="Text 6"/>
          <p:cNvSpPr/>
          <p:nvPr/>
        </p:nvSpPr>
        <p:spPr>
          <a:xfrm>
            <a:off x="3285158" y="4649242"/>
            <a:ext cx="3039442" cy="885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zh-CN" altLang="en-US" sz="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能否提高效率、降低人工压力、便于管理、形成持续服务收入</a:t>
            </a:r>
            <a:endParaRPr lang="zh-CN" sz="550" dirty="0"/>
          </a:p>
        </p:txBody>
      </p:sp>
      <p:sp>
        <p:nvSpPr>
          <p:cNvPr id="10" name="Text 7"/>
          <p:cNvSpPr/>
          <p:nvPr/>
        </p:nvSpPr>
        <p:spPr>
          <a:xfrm>
            <a:off x="6046738" y="4504804"/>
            <a:ext cx="2582242" cy="1052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E851B2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To G：民政与平台方</a:t>
            </a:r>
            <a:endParaRPr lang="zh-CN" sz="650" dirty="0"/>
          </a:p>
        </p:txBody>
      </p:sp>
      <p:sp>
        <p:nvSpPr>
          <p:cNvPr id="11" name="Text 8"/>
          <p:cNvSpPr/>
          <p:nvPr/>
        </p:nvSpPr>
        <p:spPr>
          <a:xfrm>
            <a:off x="6046738" y="4649242"/>
            <a:ext cx="3039442" cy="885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zh-CN" altLang="en-US" sz="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符合政策方向、可监管、可采购、能形成标准化服务闭环</a:t>
            </a:r>
            <a:endParaRPr lang="zh-CN" sz="5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703436"/>
            <a:ext cx="575816" cy="198834"/>
          </a:xfrm>
          <a:prstGeom prst="roundRect">
            <a:avLst>
              <a:gd name="adj" fmla="val 22122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602084" y="742652"/>
            <a:ext cx="876002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创业认知</a:t>
            </a:r>
            <a:endParaRPr lang="zh-CN" sz="800" dirty="0"/>
          </a:p>
        </p:txBody>
      </p:sp>
      <p:sp>
        <p:nvSpPr>
          <p:cNvPr id="4" name="Text 2"/>
          <p:cNvSpPr/>
          <p:nvPr/>
        </p:nvSpPr>
        <p:spPr>
          <a:xfrm>
            <a:off x="523577" y="954584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好设计不等于好产品，更不等于好生意</a:t>
            </a:r>
            <a:endParaRPr lang="zh-CN" sz="2400" dirty="0"/>
          </a:p>
        </p:txBody>
      </p:sp>
      <p:sp>
        <p:nvSpPr>
          <p:cNvPr id="5" name="Text 3"/>
          <p:cNvSpPr/>
          <p:nvPr/>
        </p:nvSpPr>
        <p:spPr>
          <a:xfrm>
            <a:off x="523577" y="1666726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产品可能很亮眼……</a:t>
            </a:r>
            <a:endParaRPr lang="zh-CN" sz="1200" dirty="0"/>
          </a:p>
        </p:txBody>
      </p:sp>
      <p:sp>
        <p:nvSpPr>
          <p:cNvPr id="6" name="Text 4"/>
          <p:cNvSpPr/>
          <p:nvPr/>
        </p:nvSpPr>
        <p:spPr>
          <a:xfrm>
            <a:off x="523577" y="1990130"/>
            <a:ext cx="3888730" cy="7197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外观漂亮、功能先进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拿过奖项、技术领先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概念获得广泛认可</a:t>
            </a:r>
            <a:endParaRPr lang="zh-CN" sz="1000" dirty="0"/>
          </a:p>
        </p:txBody>
      </p:sp>
      <p:sp>
        <p:nvSpPr>
          <p:cNvPr id="7" name="Text 5"/>
          <p:cNvSpPr/>
          <p:nvPr/>
        </p:nvSpPr>
        <p:spPr>
          <a:xfrm>
            <a:off x="523577" y="2840757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但仍可能失败，因为：</a:t>
            </a:r>
            <a:endParaRPr lang="zh-CN" sz="1200" dirty="0"/>
          </a:p>
        </p:txBody>
      </p:sp>
      <p:sp>
        <p:nvSpPr>
          <p:cNvPr id="8" name="Text 6"/>
          <p:cNvSpPr/>
          <p:nvPr/>
        </p:nvSpPr>
        <p:spPr>
          <a:xfrm>
            <a:off x="523577" y="3164160"/>
            <a:ext cx="3888730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成本降不下来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市场验证严重不足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采购流程过长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用户不愿付费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供应链不稳定</a:t>
            </a:r>
            <a:endParaRPr lang="zh-CN" sz="1000" dirty="0"/>
          </a:p>
        </p:txBody>
      </p:sp>
      <p:sp>
        <p:nvSpPr>
          <p:cNvPr id="9" name="Shape 7"/>
          <p:cNvSpPr/>
          <p:nvPr/>
        </p:nvSpPr>
        <p:spPr>
          <a:xfrm>
            <a:off x="4642172" y="1535832"/>
            <a:ext cx="4077295" cy="2904158"/>
          </a:xfrm>
          <a:prstGeom prst="roundRect">
            <a:avLst>
              <a:gd name="adj" fmla="val 3246"/>
            </a:avLst>
          </a:prstGeom>
          <a:solidFill>
            <a:srgbClr val="E851B2">
              <a:alpha val="95000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4773067" y="1666726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四轮驱动才能成功</a:t>
            </a:r>
            <a:endParaRPr lang="zh-CN" sz="1200" dirty="0"/>
          </a:p>
        </p:txBody>
      </p:sp>
      <p:sp>
        <p:nvSpPr>
          <p:cNvPr id="11" name="Text 9"/>
          <p:cNvSpPr/>
          <p:nvPr/>
        </p:nvSpPr>
        <p:spPr>
          <a:xfrm>
            <a:off x="4773067" y="1990130"/>
            <a:ext cx="381550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创业项目需要"产品定义＋技术实现＋商业模式＋市场验证"四轮同步驱动，缺少任何一轮都将原地打转。</a:t>
            </a:r>
            <a:endParaRPr lang="zh-CN" sz="1000" dirty="0"/>
          </a:p>
        </p:txBody>
      </p:sp>
      <p:sp>
        <p:nvSpPr>
          <p:cNvPr id="12" name="Shape 10"/>
          <p:cNvSpPr/>
          <p:nvPr/>
        </p:nvSpPr>
        <p:spPr>
          <a:xfrm>
            <a:off x="4773067" y="2556197"/>
            <a:ext cx="1842269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908724" y="2691854"/>
            <a:ext cx="157095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产品定义</a:t>
            </a:r>
            <a:endParaRPr lang="zh-CN" sz="1200" dirty="0"/>
          </a:p>
        </p:txBody>
      </p:sp>
      <p:sp>
        <p:nvSpPr>
          <p:cNvPr id="14" name="Shape 12"/>
          <p:cNvSpPr/>
          <p:nvPr/>
        </p:nvSpPr>
        <p:spPr>
          <a:xfrm>
            <a:off x="6746230" y="2556197"/>
            <a:ext cx="1842343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881887" y="2691854"/>
            <a:ext cx="15710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技术实现</a:t>
            </a:r>
            <a:endParaRPr lang="zh-CN" sz="1200" dirty="0"/>
          </a:p>
        </p:txBody>
      </p:sp>
      <p:sp>
        <p:nvSpPr>
          <p:cNvPr id="16" name="Shape 14"/>
          <p:cNvSpPr/>
          <p:nvPr/>
        </p:nvSpPr>
        <p:spPr>
          <a:xfrm>
            <a:off x="4773067" y="3150915"/>
            <a:ext cx="1842269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908724" y="3286571"/>
            <a:ext cx="157095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商业模式</a:t>
            </a:r>
            <a:endParaRPr lang="zh-CN" sz="1200" dirty="0"/>
          </a:p>
        </p:txBody>
      </p:sp>
      <p:sp>
        <p:nvSpPr>
          <p:cNvPr id="18" name="Shape 16"/>
          <p:cNvSpPr/>
          <p:nvPr/>
        </p:nvSpPr>
        <p:spPr>
          <a:xfrm>
            <a:off x="6746230" y="3150915"/>
            <a:ext cx="1842343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881887" y="3286571"/>
            <a:ext cx="15710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市场验证</a:t>
            </a:r>
            <a:endParaRPr lang="zh-CN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359941"/>
            <a:ext cx="287759" cy="99343"/>
          </a:xfrm>
          <a:prstGeom prst="roundRect">
            <a:avLst>
              <a:gd name="adj" fmla="val 22139"/>
            </a:avLst>
          </a:prstGeom>
          <a:solidFill>
            <a:srgbClr val="F9D2EB"/>
          </a:solidFill>
          <a:ln/>
        </p:spPr>
      </p:sp>
      <p:sp>
        <p:nvSpPr>
          <p:cNvPr id="3" name="Text 1"/>
          <p:cNvSpPr/>
          <p:nvPr/>
        </p:nvSpPr>
        <p:spPr>
          <a:xfrm>
            <a:off x="562794" y="379512"/>
            <a:ext cx="666527" cy="602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4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案例启示</a:t>
            </a:r>
            <a:endParaRPr lang="zh-CN" sz="400" dirty="0"/>
          </a:p>
        </p:txBody>
      </p:sp>
      <p:sp>
        <p:nvSpPr>
          <p:cNvPr id="4" name="Text 2"/>
          <p:cNvSpPr/>
          <p:nvPr/>
        </p:nvSpPr>
        <p:spPr>
          <a:xfrm>
            <a:off x="523577" y="472306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案例启示：智慧陪护床为什么卡在产业化？</a:t>
            </a:r>
            <a:endParaRPr lang="zh-CN" sz="12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713854"/>
            <a:ext cx="8096845" cy="364353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743248" y="915421"/>
            <a:ext cx="1416931" cy="205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获奖概念</a:t>
            </a:r>
            <a:endParaRPr lang="zh-CN" sz="1250" dirty="0"/>
          </a:p>
        </p:txBody>
      </p:sp>
      <p:sp>
        <p:nvSpPr>
          <p:cNvPr id="7" name="Text 4"/>
          <p:cNvSpPr/>
          <p:nvPr/>
        </p:nvSpPr>
        <p:spPr>
          <a:xfrm>
            <a:off x="1743248" y="1183650"/>
            <a:ext cx="1416931" cy="2627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78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创新折叠陪护床＋体征监测</a:t>
            </a:r>
            <a:endParaRPr lang="zh-CN" sz="1100" dirty="0"/>
          </a:p>
        </p:txBody>
      </p:sp>
      <p:sp>
        <p:nvSpPr>
          <p:cNvPr id="8" name="Text 5"/>
          <p:cNvSpPr/>
          <p:nvPr/>
        </p:nvSpPr>
        <p:spPr>
          <a:xfrm>
            <a:off x="3144608" y="3648073"/>
            <a:ext cx="1424716" cy="205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产业化难题</a:t>
            </a:r>
            <a:endParaRPr lang="zh-CN" sz="1250" dirty="0"/>
          </a:p>
        </p:txBody>
      </p:sp>
      <p:sp>
        <p:nvSpPr>
          <p:cNvPr id="9" name="Text 6"/>
          <p:cNvSpPr/>
          <p:nvPr/>
        </p:nvSpPr>
        <p:spPr>
          <a:xfrm>
            <a:off x="3144608" y="3916302"/>
            <a:ext cx="1424716" cy="2627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78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样件贵、供应链与采购周期长</a:t>
            </a:r>
            <a:endParaRPr lang="zh-CN" sz="1100" dirty="0"/>
          </a:p>
        </p:txBody>
      </p:sp>
      <p:sp>
        <p:nvSpPr>
          <p:cNvPr id="10" name="Text 7"/>
          <p:cNvSpPr/>
          <p:nvPr/>
        </p:nvSpPr>
        <p:spPr>
          <a:xfrm>
            <a:off x="4530397" y="888173"/>
            <a:ext cx="1416931" cy="205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库存压力</a:t>
            </a:r>
            <a:endParaRPr lang="zh-CN" sz="1250" dirty="0"/>
          </a:p>
        </p:txBody>
      </p:sp>
      <p:sp>
        <p:nvSpPr>
          <p:cNvPr id="11" name="Text 8"/>
          <p:cNvSpPr/>
          <p:nvPr/>
        </p:nvSpPr>
        <p:spPr>
          <a:xfrm>
            <a:off x="4530397" y="1156402"/>
            <a:ext cx="1416931" cy="2627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78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硬件低毛利，SaaS交付滞后</a:t>
            </a:r>
            <a:endParaRPr lang="zh-CN" sz="1100" dirty="0"/>
          </a:p>
        </p:txBody>
      </p:sp>
      <p:sp>
        <p:nvSpPr>
          <p:cNvPr id="12" name="Text 9"/>
          <p:cNvSpPr/>
          <p:nvPr/>
        </p:nvSpPr>
        <p:spPr>
          <a:xfrm>
            <a:off x="5931757" y="3648073"/>
            <a:ext cx="1416930" cy="205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商业模式反思</a:t>
            </a:r>
            <a:endParaRPr lang="zh-CN" sz="1250" dirty="0"/>
          </a:p>
        </p:txBody>
      </p:sp>
      <p:sp>
        <p:nvSpPr>
          <p:cNvPr id="13" name="Text 10"/>
          <p:cNvSpPr/>
          <p:nvPr/>
        </p:nvSpPr>
        <p:spPr>
          <a:xfrm>
            <a:off x="5931757" y="3916302"/>
            <a:ext cx="1416930" cy="2627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78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重构成本、渠道、服务与现金流</a:t>
            </a:r>
            <a:endParaRPr lang="zh-CN" sz="1100" dirty="0"/>
          </a:p>
        </p:txBody>
      </p:sp>
      <p:sp>
        <p:nvSpPr>
          <p:cNvPr id="14" name="Text 11"/>
          <p:cNvSpPr/>
          <p:nvPr/>
        </p:nvSpPr>
        <p:spPr>
          <a:xfrm>
            <a:off x="523577" y="4426818"/>
            <a:ext cx="3968576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产品亮点</a:t>
            </a:r>
            <a:endParaRPr lang="zh-CN" sz="600" dirty="0"/>
          </a:p>
        </p:txBody>
      </p:sp>
      <p:sp>
        <p:nvSpPr>
          <p:cNvPr id="15" name="Text 12"/>
          <p:cNvSpPr/>
          <p:nvPr/>
        </p:nvSpPr>
        <p:spPr>
          <a:xfrm>
            <a:off x="523577" y="4555703"/>
            <a:ext cx="3968576" cy="1685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折叠陪护·体征监测·智能照明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呼叫功能·远程查看</a:t>
            </a:r>
            <a:endParaRPr lang="zh-CN" sz="500" dirty="0"/>
          </a:p>
        </p:txBody>
      </p:sp>
      <p:sp>
        <p:nvSpPr>
          <p:cNvPr id="16" name="Text 13"/>
          <p:cNvSpPr/>
          <p:nvPr/>
        </p:nvSpPr>
        <p:spPr>
          <a:xfrm>
            <a:off x="4656609" y="4426818"/>
            <a:ext cx="3968576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产业化教训</a:t>
            </a:r>
            <a:endParaRPr lang="zh-CN" sz="600" dirty="0"/>
          </a:p>
        </p:txBody>
      </p:sp>
      <p:sp>
        <p:nvSpPr>
          <p:cNvPr id="17" name="Text 14"/>
          <p:cNvSpPr/>
          <p:nvPr/>
        </p:nvSpPr>
        <p:spPr>
          <a:xfrm>
            <a:off x="4656609" y="4555703"/>
            <a:ext cx="3968576" cy="2585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样件成本高，核心部件整合难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医院采购周期长，家庭认知不足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硬件毛利低，SaaS服务滞后</a:t>
            </a:r>
            <a:endParaRPr lang="zh-CN" sz="500" dirty="0"/>
          </a:p>
        </p:txBody>
      </p:sp>
      <p:sp>
        <p:nvSpPr>
          <p:cNvPr id="18" name="Shape 15"/>
          <p:cNvSpPr/>
          <p:nvPr/>
        </p:nvSpPr>
        <p:spPr>
          <a:xfrm>
            <a:off x="523577" y="4862364"/>
            <a:ext cx="8096845" cy="181496"/>
          </a:xfrm>
          <a:prstGeom prst="roundRect">
            <a:avLst>
              <a:gd name="adj" fmla="val 15147"/>
            </a:avLst>
          </a:prstGeom>
          <a:solidFill>
            <a:srgbClr val="F9D2EB"/>
          </a:solidFill>
          <a:ln/>
        </p:spPr>
      </p:sp>
      <p:pic>
        <p:nvPicPr>
          <p:cNvPr id="1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987" y="4944070"/>
            <a:ext cx="81781" cy="65410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736178" y="4911328"/>
            <a:ext cx="8276034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产品创新必须同步考虑成本、渠道、服务和现金流，否则奖项无法转化为商业成功。</a:t>
            </a:r>
            <a:endParaRPr lang="zh-CN" sz="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2026-08-01T10:39:22Z</dcterms:created>
  <dcterms:modified xsi:type="dcterms:W3CDTF">2026-08-01T10:39:22Z</dcterms:modified>
</cp:coreProperties>
</file>