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slideMasters/slideMaster42.xml" ContentType="application/vnd.openxmlformats-officedocument.presentationml.slideMaster+xml"/>
  <Override PartName="/ppt/slides/slide42.xml" ContentType="application/vnd.openxmlformats-officedocument.presentationml.slide+xml"/>
  <Override PartName="/ppt/slideMasters/slideMaster43.xml" ContentType="application/vnd.openxmlformats-officedocument.presentationml.slideMaster+xml"/>
  <Override PartName="/ppt/slides/slide43.xml" ContentType="application/vnd.openxmlformats-officedocument.presentationml.slide+xml"/>
  <Override PartName="/ppt/slideMasters/slideMaster44.xml" ContentType="application/vnd.openxmlformats-officedocument.presentationml.slideMaster+xml"/>
  <Override PartName="/ppt/slides/slide44.xml" ContentType="application/vnd.openxmlformats-officedocument.presentationml.slide+xml"/>
  <Override PartName="/ppt/slideMasters/slideMaster45.xml" ContentType="application/vnd.openxmlformats-officedocument.presentationml.slideMaster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</p:sldIdLst>
  <p:notesMasterIdLst>
    <p:notesMasterId r:id="rId47"/>
  </p:notesMasterIdLst>
  <p:sldSz cx="9144000" cy="5143500"/>
  <p:notesSz cx="5143500" cy="9144000"/>
  <p:embeddedFontLst>
    <p:embeddedFont>
      <p:font typeface="Noto Serif Black"/>
      <p:regular r:id="rId201314"/>
    </p:embeddedFont>
    <p:embeddedFont>
      <p:font typeface="Noto Serif"/>
      <p:regular r:id="rId201315"/>
    </p:embeddedFont>
    <p:embeddedFont>
      <p:font typeface="Noto Serif SemiBold"/>
      <p:regular r:id="rId201316"/>
    </p:embeddedFont>
    <p:embeddedFont>
      <p:font typeface="Noto Serif Bold"/>
      <p:regular r:id="rId201317"/>
    </p:embeddedFont>
    <p:embeddedFont>
      <p:font typeface="Source Sans 3"/>
      <p:regular r:id="rId201318"/>
    </p:embeddedFont>
    <p:embeddedFont>
      <p:font typeface="Source Sans 3 SemiBold"/>
      <p:regular r:id="rId201319"/>
    </p:embeddedFont>
    <p:embeddedFont>
      <p:font typeface="Source Sans 3 Bold"/>
      <p:regular r:id="rId201320"/>
    </p:embeddedFont>
    <p:embeddedFont>
      <p:font typeface="Source Sans 3 Black"/>
      <p:regular r:id="rId20132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notesMaster" Target="notesMasters/notesMaster1.xml"/><Relationship Id="rId48" Type="http://schemas.openxmlformats.org/officeDocument/2006/relationships/presProps" Target="presProps.xml"/><Relationship Id="rId49" Type="http://schemas.openxmlformats.org/officeDocument/2006/relationships/viewProps" Target="viewProps.xml"/><Relationship Id="rId50" Type="http://schemas.openxmlformats.org/officeDocument/2006/relationships/theme" Target="theme/theme1.xml"/><Relationship Id="rId51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1.xml"/>
		</Relationships>
</file>

<file path=ppt/notesSlides/_rels/notesSlide4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2.xml"/>
		</Relationships>
</file>

<file path=ppt/notesSlides/_rels/notesSlide4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3.xml"/>
		</Relationships>
</file>

<file path=ppt/notesSlides/_rels/notesSlide4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4.xml"/>
		</Relationships>
</file>

<file path=ppt/notesSlides/_rels/notesSlide4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5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jpe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svg"/><Relationship Id="rId3" Type="http://schemas.openxmlformats.org/officeDocument/2006/relationships/image" Target="../media/image-15-3.png"/><Relationship Id="rId4" Type="http://schemas.openxmlformats.org/officeDocument/2006/relationships/image" Target="../media/image-15-4.sv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svg"/><Relationship Id="rId3" Type="http://schemas.openxmlformats.org/officeDocument/2006/relationships/image" Target="../media/image-16-1.png"/><Relationship Id="rId4" Type="http://schemas.openxmlformats.org/officeDocument/2006/relationships/image" Target="../media/image-16-2.svg"/><Relationship Id="rId5" Type="http://schemas.openxmlformats.org/officeDocument/2006/relationships/image" Target="../media/image-16-1.png"/><Relationship Id="rId6" Type="http://schemas.openxmlformats.org/officeDocument/2006/relationships/image" Target="../media/image-16-2.svg"/><Relationship Id="rId7" Type="http://schemas.openxmlformats.org/officeDocument/2006/relationships/image" Target="../media/image-16-1.png"/><Relationship Id="rId8" Type="http://schemas.openxmlformats.org/officeDocument/2006/relationships/image" Target="../media/image-16-2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image" Target="../media/image-17-2.svg"/><Relationship Id="rId3" Type="http://schemas.openxmlformats.org/officeDocument/2006/relationships/image" Target="../media/image-17-3.png"/><Relationship Id="rId4" Type="http://schemas.openxmlformats.org/officeDocument/2006/relationships/image" Target="../media/image-17-4.svg"/><Relationship Id="rId5" Type="http://schemas.openxmlformats.org/officeDocument/2006/relationships/image" Target="../media/image-17-5.png"/><Relationship Id="rId6" Type="http://schemas.openxmlformats.org/officeDocument/2006/relationships/image" Target="../media/image-17-6.svg"/><Relationship Id="rId7" Type="http://schemas.openxmlformats.org/officeDocument/2006/relationships/image" Target="../media/image-17-7.png"/><Relationship Id="rId8" Type="http://schemas.openxmlformats.org/officeDocument/2006/relationships/image" Target="../media/image-17-8.svg"/><Relationship Id="rId9" Type="http://schemas.openxmlformats.org/officeDocument/2006/relationships/image" Target="../media/image-17-9.pn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image" Target="../media/image-19-2.svg"/><Relationship Id="rId3" Type="http://schemas.openxmlformats.org/officeDocument/2006/relationships/image" Target="../media/image-19-3.png"/><Relationship Id="rId4" Type="http://schemas.openxmlformats.org/officeDocument/2006/relationships/image" Target="../media/image-19-4.svg"/><Relationship Id="rId5" Type="http://schemas.openxmlformats.org/officeDocument/2006/relationships/image" Target="../media/image-19-5.png"/><Relationship Id="rId6" Type="http://schemas.openxmlformats.org/officeDocument/2006/relationships/image" Target="../media/image-19-6.svg"/><Relationship Id="rId7" Type="http://schemas.openxmlformats.org/officeDocument/2006/relationships/image" Target="../media/image-19-7.png"/><Relationship Id="rId8" Type="http://schemas.openxmlformats.org/officeDocument/2006/relationships/image" Target="../media/image-19-8.svg"/><Relationship Id="rId9" Type="http://schemas.openxmlformats.org/officeDocument/2006/relationships/image" Target="../media/image-19-9.png"/><Relationship Id="rId10" Type="http://schemas.openxmlformats.org/officeDocument/2006/relationships/image" Target="../media/image-19-10.svg"/><Relationship Id="rId11" Type="http://schemas.openxmlformats.org/officeDocument/2006/relationships/image" Target="../media/image-19-11.png"/><Relationship Id="rId12" Type="http://schemas.openxmlformats.org/officeDocument/2006/relationships/image" Target="../media/image-19-12.svg"/><Relationship Id="rId13" Type="http://schemas.openxmlformats.org/officeDocument/2006/relationships/slideLayout" Target="../slideLayouts/slideLayout2.xml"/><Relationship Id="rId1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image" Target="../media/image-20-2.png"/><Relationship Id="rId3" Type="http://schemas.openxmlformats.org/officeDocument/2006/relationships/image" Target="../media/image-20-3.svg"/><Relationship Id="rId4" Type="http://schemas.openxmlformats.org/officeDocument/2006/relationships/image" Target="../media/image-20-2.png"/><Relationship Id="rId5" Type="http://schemas.openxmlformats.org/officeDocument/2006/relationships/image" Target="../media/image-20-3.svg"/><Relationship Id="rId6" Type="http://schemas.openxmlformats.org/officeDocument/2006/relationships/image" Target="../media/image-20-2.png"/><Relationship Id="rId7" Type="http://schemas.openxmlformats.org/officeDocument/2006/relationships/image" Target="../media/image-20-3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image" Target="../media/image-21-2.svg"/><Relationship Id="rId3" Type="http://schemas.openxmlformats.org/officeDocument/2006/relationships/image" Target="../media/image-21-3.png"/><Relationship Id="rId4" Type="http://schemas.openxmlformats.org/officeDocument/2006/relationships/image" Target="../media/image-21-4.svg"/><Relationship Id="rId5" Type="http://schemas.openxmlformats.org/officeDocument/2006/relationships/image" Target="../media/image-21-5.png"/><Relationship Id="rId6" Type="http://schemas.openxmlformats.org/officeDocument/2006/relationships/image" Target="../media/image-21-6.svg"/><Relationship Id="rId7" Type="http://schemas.openxmlformats.org/officeDocument/2006/relationships/image" Target="../media/image-21-7.png"/><Relationship Id="rId8" Type="http://schemas.openxmlformats.org/officeDocument/2006/relationships/image" Target="../media/image-21-8.svg"/><Relationship Id="rId9" Type="http://schemas.openxmlformats.org/officeDocument/2006/relationships/image" Target="../media/image-21-9.png"/><Relationship Id="rId10" Type="http://schemas.openxmlformats.org/officeDocument/2006/relationships/image" Target="../media/image-21-10.svg"/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8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1-1.png"/><Relationship Id="rId2" Type="http://schemas.openxmlformats.org/officeDocument/2006/relationships/image" Target="../media/image-31-2.svg"/><Relationship Id="rId3" Type="http://schemas.openxmlformats.org/officeDocument/2006/relationships/image" Target="../media/image-31-3.png"/><Relationship Id="rId4" Type="http://schemas.openxmlformats.org/officeDocument/2006/relationships/image" Target="../media/image-31-4.svg"/><Relationship Id="rId5" Type="http://schemas.openxmlformats.org/officeDocument/2006/relationships/image" Target="../media/image-31-5.png"/><Relationship Id="rId6" Type="http://schemas.openxmlformats.org/officeDocument/2006/relationships/image" Target="../media/image-31-6.svg"/><Relationship Id="rId7" Type="http://schemas.openxmlformats.org/officeDocument/2006/relationships/image" Target="../media/image-31-7.png"/><Relationship Id="rId8" Type="http://schemas.openxmlformats.org/officeDocument/2006/relationships/image" Target="../media/image-31-8.svg"/><Relationship Id="rId9" Type="http://schemas.openxmlformats.org/officeDocument/2006/relationships/image" Target="../media/image-31-9.png"/><Relationship Id="rId10" Type="http://schemas.openxmlformats.org/officeDocument/2006/relationships/image" Target="../media/image-31-10.svg"/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9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3-1.png"/><Relationship Id="rId2" Type="http://schemas.openxmlformats.org/officeDocument/2006/relationships/image" Target="../media/image-33-2.svg"/><Relationship Id="rId3" Type="http://schemas.openxmlformats.org/officeDocument/2006/relationships/image" Target="../media/image-33-3.png"/><Relationship Id="rId4" Type="http://schemas.openxmlformats.org/officeDocument/2006/relationships/image" Target="../media/image-33-4.svg"/><Relationship Id="rId5" Type="http://schemas.openxmlformats.org/officeDocument/2006/relationships/image" Target="../media/image-33-5.png"/><Relationship Id="rId6" Type="http://schemas.openxmlformats.org/officeDocument/2006/relationships/image" Target="../media/image-33-6.svg"/><Relationship Id="rId7" Type="http://schemas.openxmlformats.org/officeDocument/2006/relationships/image" Target="../media/image-33-7.png"/><Relationship Id="rId8" Type="http://schemas.openxmlformats.org/officeDocument/2006/relationships/image" Target="../media/image-33-8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4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5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6-1.png"/><Relationship Id="rId2" Type="http://schemas.openxmlformats.org/officeDocument/2006/relationships/image" Target="../media/image-36-2.png"/><Relationship Id="rId3" Type="http://schemas.openxmlformats.org/officeDocument/2006/relationships/image" Target="../media/image-36-3.png"/><Relationship Id="rId4" Type="http://schemas.openxmlformats.org/officeDocument/2006/relationships/image" Target="../media/image-36-4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7-1.png"/><Relationship Id="rId2" Type="http://schemas.openxmlformats.org/officeDocument/2006/relationships/image" Target="../media/image-37-2.svg"/><Relationship Id="rId3" Type="http://schemas.openxmlformats.org/officeDocument/2006/relationships/image" Target="../media/image-37-3.png"/><Relationship Id="rId4" Type="http://schemas.openxmlformats.org/officeDocument/2006/relationships/image" Target="../media/image-37-4.svg"/><Relationship Id="rId5" Type="http://schemas.openxmlformats.org/officeDocument/2006/relationships/image" Target="../media/image-37-5.png"/><Relationship Id="rId6" Type="http://schemas.openxmlformats.org/officeDocument/2006/relationships/image" Target="../media/image-37-6.svg"/><Relationship Id="rId7" Type="http://schemas.openxmlformats.org/officeDocument/2006/relationships/image" Target="../media/image-37-7.png"/><Relationship Id="rId8" Type="http://schemas.openxmlformats.org/officeDocument/2006/relationships/image" Target="../media/image-37-8.svg"/><Relationship Id="rId9" Type="http://schemas.openxmlformats.org/officeDocument/2006/relationships/image" Target="../media/image-37-9.png"/><Relationship Id="rId10" Type="http://schemas.openxmlformats.org/officeDocument/2006/relationships/image" Target="../media/image-37-10.svg"/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8-1.jpeg"/><Relationship Id="rId2" Type="http://schemas.openxmlformats.org/officeDocument/2006/relationships/image" Target="../media/image-38-2.png"/><Relationship Id="rId3" Type="http://schemas.openxmlformats.org/officeDocument/2006/relationships/image" Target="../media/image-38-3.png"/><Relationship Id="rId4" Type="http://schemas.openxmlformats.org/officeDocument/2006/relationships/image" Target="../media/image-38-4.png"/><Relationship Id="rId5" Type="http://schemas.openxmlformats.org/officeDocument/2006/relationships/image" Target="../media/image-38-5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9-1.png"/><Relationship Id="rId2" Type="http://schemas.openxmlformats.org/officeDocument/2006/relationships/image" Target="../media/image-39-2.png"/><Relationship Id="rId3" Type="http://schemas.openxmlformats.org/officeDocument/2006/relationships/image" Target="../media/image-39-3.svg"/><Relationship Id="rId4" Type="http://schemas.openxmlformats.org/officeDocument/2006/relationships/image" Target="../media/image-39-2.png"/><Relationship Id="rId5" Type="http://schemas.openxmlformats.org/officeDocument/2006/relationships/image" Target="../media/image-39-3.svg"/><Relationship Id="rId6" Type="http://schemas.openxmlformats.org/officeDocument/2006/relationships/image" Target="../media/image-39-2.png"/><Relationship Id="rId7" Type="http://schemas.openxmlformats.org/officeDocument/2006/relationships/image" Target="../media/image-39-3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svg"/><Relationship Id="rId3" Type="http://schemas.openxmlformats.org/officeDocument/2006/relationships/image" Target="../media/image-4-1.png"/><Relationship Id="rId4" Type="http://schemas.openxmlformats.org/officeDocument/2006/relationships/image" Target="../media/image-4-2.svg"/><Relationship Id="rId5" Type="http://schemas.openxmlformats.org/officeDocument/2006/relationships/image" Target="../media/image-4-1.png"/><Relationship Id="rId6" Type="http://schemas.openxmlformats.org/officeDocument/2006/relationships/image" Target="../media/image-4-2.svg"/><Relationship Id="rId7" Type="http://schemas.openxmlformats.org/officeDocument/2006/relationships/image" Target="../media/image-4-1.png"/><Relationship Id="rId8" Type="http://schemas.openxmlformats.org/officeDocument/2006/relationships/image" Target="../media/image-4-2.svg"/><Relationship Id="rId9" Type="http://schemas.openxmlformats.org/officeDocument/2006/relationships/image" Target="../media/image-4-9.pn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0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2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3-1.jpeg"/><Relationship Id="rId2" Type="http://schemas.openxmlformats.org/officeDocument/2006/relationships/image" Target="../media/image-43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5-1.png"/><Relationship Id="rId2" Type="http://schemas.openxmlformats.org/officeDocument/2006/relationships/image" Target="../media/image-45-2.png"/><Relationship Id="rId3" Type="http://schemas.openxmlformats.org/officeDocument/2006/relationships/image" Target="../media/image-45-3.png"/><Relationship Id="rId4" Type="http://schemas.openxmlformats.org/officeDocument/2006/relationships/image" Target="../media/image-45-4.png"/><Relationship Id="rId5" Type="http://schemas.openxmlformats.org/officeDocument/2006/relationships/image" Target="../media/image-45-5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4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image" Target="../media/image-8-2.png"/><Relationship Id="rId3" Type="http://schemas.openxmlformats.org/officeDocument/2006/relationships/image" Target="../media/image-8-3.svg"/><Relationship Id="rId4" Type="http://schemas.openxmlformats.org/officeDocument/2006/relationships/image" Target="../media/image-8-4.png"/><Relationship Id="rId5" Type="http://schemas.openxmlformats.org/officeDocument/2006/relationships/image" Target="../media/image-8-5.svg"/><Relationship Id="rId6" Type="http://schemas.openxmlformats.org/officeDocument/2006/relationships/image" Target="../media/image-8-6.png"/><Relationship Id="rId7" Type="http://schemas.openxmlformats.org/officeDocument/2006/relationships/image" Target="../media/image-8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1742629"/>
            <a:ext cx="4667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银发经济创新创业核心知识体系</a:t>
            </a:r>
            <a:endParaRPr lang="zh-CN" sz="2400" dirty="0"/>
          </a:p>
        </p:txBody>
      </p:sp>
      <p:sp>
        <p:nvSpPr>
          <p:cNvPr id="4" name="Text 1"/>
          <p:cNvSpPr/>
          <p:nvPr/>
        </p:nvSpPr>
        <p:spPr>
          <a:xfrm>
            <a:off x="294977" y="2323877"/>
            <a:ext cx="5125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E851B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从市场洞察到产品定义、MVP验证、商业模式与产业落地</a:t>
            </a:r>
            <a:endParaRPr lang="zh-CN" sz="1000" dirty="0"/>
          </a:p>
        </p:txBody>
      </p:sp>
      <p:sp>
        <p:nvSpPr>
          <p:cNvPr id="5" name="Shape 2"/>
          <p:cNvSpPr/>
          <p:nvPr/>
        </p:nvSpPr>
        <p:spPr>
          <a:xfrm>
            <a:off x="523577" y="2713211"/>
            <a:ext cx="4667845" cy="14288"/>
          </a:xfrm>
          <a:prstGeom prst="roundRect">
            <a:avLst>
              <a:gd name="adj" fmla="val 49998"/>
            </a:avLst>
          </a:prstGeom>
          <a:solidFill>
            <a:srgbClr val="432338">
              <a:alpha val="50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523577" y="3054697"/>
            <a:ext cx="889918" cy="198834"/>
          </a:xfrm>
          <a:prstGeom prst="roundRect">
            <a:avLst>
              <a:gd name="adj" fmla="val 22122"/>
            </a:avLst>
          </a:prstGeom>
          <a:noFill/>
          <a:ln w="4763">
            <a:solidFill>
              <a:srgbClr val="E851B2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02084" y="3093913"/>
            <a:ext cx="1190104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E851B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本教材配套课件</a:t>
            </a:r>
            <a:endParaRPr lang="zh-CN" sz="800" dirty="0"/>
          </a:p>
        </p:txBody>
      </p:sp>
      <p:sp>
        <p:nvSpPr>
          <p:cNvPr id="8" name="Shape 5"/>
          <p:cNvSpPr/>
          <p:nvPr/>
        </p:nvSpPr>
        <p:spPr>
          <a:xfrm>
            <a:off x="3021955" y="3054697"/>
            <a:ext cx="994618" cy="198834"/>
          </a:xfrm>
          <a:prstGeom prst="roundRect">
            <a:avLst>
              <a:gd name="adj" fmla="val 22122"/>
            </a:avLst>
          </a:prstGeom>
          <a:solidFill>
            <a:srgbClr val="F9D2EB"/>
          </a:solidFill>
          <a:ln/>
        </p:spPr>
      </p:sp>
      <p:sp>
        <p:nvSpPr>
          <p:cNvPr id="9" name="Text 6"/>
          <p:cNvSpPr/>
          <p:nvPr/>
        </p:nvSpPr>
        <p:spPr>
          <a:xfrm>
            <a:off x="3100462" y="3093913"/>
            <a:ext cx="1294805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项目七｜知识讲解</a:t>
            </a:r>
            <a:endParaRPr lang="zh-CN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70508"/>
            <a:ext cx="8096845" cy="258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智能药盒功能可以分三层</a:t>
            </a:r>
            <a:endParaRPr lang="zh-CN" sz="1600" dirty="0"/>
          </a:p>
        </p:txBody>
      </p:sp>
      <p:sp>
        <p:nvSpPr>
          <p:cNvPr id="3" name="Text 1"/>
          <p:cNvSpPr/>
          <p:nvPr/>
        </p:nvSpPr>
        <p:spPr>
          <a:xfrm>
            <a:off x="523577" y="747340"/>
            <a:ext cx="8554045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功能设计遵循"先验证基础刚需，再增加智能连接，最后谨慎引入AI能力"的原则，避免过度设计导致开发周期过长、验证成本过高。</a:t>
            </a:r>
            <a:endParaRPr lang="zh-CN" sz="6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931366"/>
            <a:ext cx="6553200" cy="3657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577" y="4655418"/>
            <a:ext cx="8554045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金字塔底层是MVP必须验证的刚需功能；中层是连接价值的核心；顶层AI能力是差异化竞争的长期方向。</a:t>
            </a:r>
            <a:endParaRPr lang="zh-CN" sz="6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848469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智能药盒技术架构：硬件、软件、AI三层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495202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智能药盒的技术实现由三个层次构成，每一层都需要在创业早期明确技术选型与资源配置，避免后期返工。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1851868"/>
            <a:ext cx="2611636" cy="1772394"/>
          </a:xfrm>
          <a:prstGeom prst="roundRect">
            <a:avLst>
              <a:gd name="adj" fmla="val 3102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9234" y="1987525"/>
            <a:ext cx="234032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硬件层</a:t>
            </a:r>
            <a:endParaRPr lang="zh-CN" sz="1200" dirty="0"/>
          </a:p>
        </p:txBody>
      </p:sp>
      <p:sp>
        <p:nvSpPr>
          <p:cNvPr id="6" name="Text 4"/>
          <p:cNvSpPr/>
          <p:nvPr/>
        </p:nvSpPr>
        <p:spPr>
          <a:xfrm>
            <a:off x="659234" y="2258541"/>
            <a:ext cx="2340322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主控芯片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取药检测传感器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声光提醒模块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通信模块（WiFi/蓝牙）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电源管理</a:t>
            </a:r>
            <a:endParaRPr lang="zh-CN" sz="1000" dirty="0"/>
          </a:p>
        </p:txBody>
      </p:sp>
      <p:sp>
        <p:nvSpPr>
          <p:cNvPr id="7" name="Shape 5"/>
          <p:cNvSpPr/>
          <p:nvPr/>
        </p:nvSpPr>
        <p:spPr>
          <a:xfrm>
            <a:off x="3266108" y="1851868"/>
            <a:ext cx="2611710" cy="1772394"/>
          </a:xfrm>
          <a:prstGeom prst="roundRect">
            <a:avLst>
              <a:gd name="adj" fmla="val 3102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01764" y="1987525"/>
            <a:ext cx="234039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软件层</a:t>
            </a:r>
            <a:endParaRPr lang="zh-CN" sz="1200" dirty="0"/>
          </a:p>
        </p:txBody>
      </p:sp>
      <p:sp>
        <p:nvSpPr>
          <p:cNvPr id="9" name="Text 7"/>
          <p:cNvSpPr/>
          <p:nvPr/>
        </p:nvSpPr>
        <p:spPr>
          <a:xfrm>
            <a:off x="3401764" y="2258541"/>
            <a:ext cx="2340397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嵌入式固件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小程序或App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云端服务与数据存储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消息推送系统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用户管理后台</a:t>
            </a:r>
            <a:endParaRPr lang="zh-CN" sz="1000" dirty="0"/>
          </a:p>
        </p:txBody>
      </p:sp>
      <p:sp>
        <p:nvSpPr>
          <p:cNvPr id="10" name="Shape 8"/>
          <p:cNvSpPr/>
          <p:nvPr/>
        </p:nvSpPr>
        <p:spPr>
          <a:xfrm>
            <a:off x="6008712" y="1851868"/>
            <a:ext cx="2611710" cy="1772394"/>
          </a:xfrm>
          <a:prstGeom prst="roundRect">
            <a:avLst>
              <a:gd name="adj" fmla="val 3102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144369" y="1987525"/>
            <a:ext cx="234039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AI层</a:t>
            </a:r>
            <a:endParaRPr lang="zh-CN" sz="1200" dirty="0"/>
          </a:p>
        </p:txBody>
      </p:sp>
      <p:sp>
        <p:nvSpPr>
          <p:cNvPr id="12" name="Text 10"/>
          <p:cNvSpPr/>
          <p:nvPr/>
        </p:nvSpPr>
        <p:spPr>
          <a:xfrm>
            <a:off x="6144369" y="2258541"/>
            <a:ext cx="2340397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大模型接口集成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用药知识库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语音交互引擎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个性化提醒策略</a:t>
            </a:r>
            <a:endParaRPr lang="zh-CN" sz="1000" dirty="0"/>
          </a:p>
        </p:txBody>
      </p:sp>
      <p:sp>
        <p:nvSpPr>
          <p:cNvPr id="13" name="Shape 11"/>
          <p:cNvSpPr/>
          <p:nvPr/>
        </p:nvSpPr>
        <p:spPr>
          <a:xfrm>
            <a:off x="523577" y="3771528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F9D2EB"/>
          </a:solidFill>
          <a:ln/>
        </p:spPr>
      </p:sp>
      <p:pic>
        <p:nvPicPr>
          <p:cNvPr id="1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4472" y="3958605"/>
            <a:ext cx="163637" cy="130894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949003" y="3935090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三层架构中，硬件层决定产品边界，软件层决定服务能力，AI层决定差异化竞争优势。建议分阶段投入。</a:t>
            </a:r>
            <a:endParaRPr lang="zh-CN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59941"/>
            <a:ext cx="80968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智能药盒竞品分析不能只看价格</a:t>
            </a:r>
            <a:endParaRPr lang="zh-CN" sz="1200" dirty="0"/>
          </a:p>
        </p:txBody>
      </p:sp>
      <p:sp>
        <p:nvSpPr>
          <p:cNvPr id="3" name="Text 1"/>
          <p:cNvSpPr/>
          <p:nvPr/>
        </p:nvSpPr>
        <p:spPr>
          <a:xfrm>
            <a:off x="523577" y="617860"/>
            <a:ext cx="8554045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全面的竞品分析需要从十个维度系统评估，才能找到真正的差异化空间，而不是陷入单纯的价格竞争。</a:t>
            </a:r>
            <a:endParaRPr lang="zh-CN" sz="5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733202"/>
            <a:ext cx="6553200" cy="36576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23577" y="4427562"/>
            <a:ext cx="1999655" cy="246087"/>
          </a:xfrm>
          <a:prstGeom prst="roundRect">
            <a:avLst>
              <a:gd name="adj" fmla="val 11171"/>
            </a:avLst>
          </a:prstGeom>
          <a:solidFill>
            <a:srgbClr val="FFFFFF">
              <a:alpha val="95000"/>
            </a:srgbClr>
          </a:solidFill>
          <a:ln w="9525">
            <a:solidFill>
              <a:srgbClr val="DFB8D1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98512" y="4502497"/>
            <a:ext cx="1849785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AI用药管家</a:t>
            </a:r>
            <a:endParaRPr lang="zh-CN" sz="600" dirty="0"/>
          </a:p>
        </p:txBody>
      </p:sp>
      <p:sp>
        <p:nvSpPr>
          <p:cNvPr id="7" name="Shape 4"/>
          <p:cNvSpPr/>
          <p:nvPr/>
        </p:nvSpPr>
        <p:spPr>
          <a:xfrm>
            <a:off x="2555900" y="4427562"/>
            <a:ext cx="1999729" cy="246087"/>
          </a:xfrm>
          <a:prstGeom prst="roundRect">
            <a:avLst>
              <a:gd name="adj" fmla="val 11171"/>
            </a:avLst>
          </a:prstGeom>
          <a:solidFill>
            <a:srgbClr val="FFFFFF">
              <a:alpha val="95000"/>
            </a:srgbClr>
          </a:solidFill>
          <a:ln w="9525">
            <a:solidFill>
              <a:srgbClr val="DFB8D1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2630835" y="4502497"/>
            <a:ext cx="1849859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家属协同</a:t>
            </a:r>
            <a:endParaRPr lang="zh-CN" sz="600" dirty="0"/>
          </a:p>
        </p:txBody>
      </p:sp>
      <p:sp>
        <p:nvSpPr>
          <p:cNvPr id="9" name="Shape 6"/>
          <p:cNvSpPr/>
          <p:nvPr/>
        </p:nvSpPr>
        <p:spPr>
          <a:xfrm>
            <a:off x="4588297" y="4427562"/>
            <a:ext cx="1999729" cy="246087"/>
          </a:xfrm>
          <a:prstGeom prst="roundRect">
            <a:avLst>
              <a:gd name="adj" fmla="val 11171"/>
            </a:avLst>
          </a:prstGeom>
          <a:solidFill>
            <a:srgbClr val="FFFFFF">
              <a:alpha val="95000"/>
            </a:srgbClr>
          </a:solidFill>
          <a:ln w="9525">
            <a:solidFill>
              <a:srgbClr val="DFB8D1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663232" y="4502497"/>
            <a:ext cx="1849859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机构批量管理</a:t>
            </a:r>
            <a:endParaRPr lang="zh-CN" sz="600" dirty="0"/>
          </a:p>
        </p:txBody>
      </p:sp>
      <p:sp>
        <p:nvSpPr>
          <p:cNvPr id="11" name="Shape 8"/>
          <p:cNvSpPr/>
          <p:nvPr/>
        </p:nvSpPr>
        <p:spPr>
          <a:xfrm>
            <a:off x="6620694" y="4427562"/>
            <a:ext cx="1999729" cy="246087"/>
          </a:xfrm>
          <a:prstGeom prst="roundRect">
            <a:avLst>
              <a:gd name="adj" fmla="val 11171"/>
            </a:avLst>
          </a:prstGeom>
          <a:solidFill>
            <a:srgbClr val="FFFFFF">
              <a:alpha val="95000"/>
            </a:srgbClr>
          </a:solidFill>
          <a:ln w="9525">
            <a:solidFill>
              <a:srgbClr val="DFB8D1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695629" y="4502497"/>
            <a:ext cx="1849859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社区服务闭环</a:t>
            </a:r>
            <a:endParaRPr lang="zh-CN" sz="600" dirty="0"/>
          </a:p>
        </p:txBody>
      </p:sp>
      <p:sp>
        <p:nvSpPr>
          <p:cNvPr id="13" name="Shape 10"/>
          <p:cNvSpPr/>
          <p:nvPr/>
        </p:nvSpPr>
        <p:spPr>
          <a:xfrm>
            <a:off x="523577" y="4706317"/>
            <a:ext cx="8096845" cy="246087"/>
          </a:xfrm>
          <a:prstGeom prst="roundRect">
            <a:avLst>
              <a:gd name="adj" fmla="val 11171"/>
            </a:avLst>
          </a:prstGeom>
          <a:solidFill>
            <a:srgbClr val="FFFFFF">
              <a:alpha val="95000"/>
            </a:srgbClr>
          </a:solidFill>
          <a:ln w="9525">
            <a:solidFill>
              <a:srgbClr val="DFB8D1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98512" y="4781252"/>
            <a:ext cx="7946975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更低成本MVP</a:t>
            </a:r>
            <a:endParaRPr lang="zh-CN" sz="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593154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智能药盒的商业模式不应只靠卖硬件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239887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硬件只是用户接触产品的入口，持续的服务订阅、机构合作与数据价值才可能形成长期稳定的收入来源。创业团队需要在早期就规划多元收入结构。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429295" y="1805955"/>
            <a:ext cx="4077295" cy="2744391"/>
          </a:xfrm>
          <a:prstGeom prst="roundRect">
            <a:avLst>
              <a:gd name="adj" fmla="val 3435"/>
            </a:avLst>
          </a:prstGeom>
          <a:solidFill>
            <a:srgbClr val="E851B2">
              <a:alpha val="95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560189" y="1936849"/>
            <a:ext cx="38155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可能的收入来源</a:t>
            </a:r>
            <a:endParaRPr lang="zh-CN" sz="1200" dirty="0"/>
          </a:p>
        </p:txBody>
      </p:sp>
      <p:sp>
        <p:nvSpPr>
          <p:cNvPr id="6" name="Text 4"/>
          <p:cNvSpPr/>
          <p:nvPr/>
        </p:nvSpPr>
        <p:spPr>
          <a:xfrm>
            <a:off x="560189" y="2260253"/>
            <a:ext cx="3815507" cy="14852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硬件销售（一次性收入）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SaaS订阅（家属端/机构端）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机构后台服务费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药店合作与导流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慢病管理增值服务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保险或平台合作分成</a:t>
            </a:r>
            <a:endParaRPr lang="zh-CN" sz="1000" dirty="0"/>
          </a:p>
        </p:txBody>
      </p:sp>
      <p:sp>
        <p:nvSpPr>
          <p:cNvPr id="7" name="Text 5"/>
          <p:cNvSpPr/>
          <p:nvPr/>
        </p:nvSpPr>
        <p:spPr>
          <a:xfrm>
            <a:off x="4736455" y="1936849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主要成本结构</a:t>
            </a:r>
            <a:endParaRPr lang="zh-CN" sz="1200" dirty="0"/>
          </a:p>
        </p:txBody>
      </p:sp>
      <p:sp>
        <p:nvSpPr>
          <p:cNvPr id="8" name="Text 6"/>
          <p:cNvSpPr/>
          <p:nvPr/>
        </p:nvSpPr>
        <p:spPr>
          <a:xfrm>
            <a:off x="4736455" y="2260253"/>
            <a:ext cx="3888730" cy="14852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硬件BOM成本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研发与人力成本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云服务费用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渠道推广费用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售后维护成本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合规认证成本</a:t>
            </a:r>
            <a:endParaRPr lang="zh-CN" sz="1000" dirty="0"/>
          </a:p>
        </p:txBody>
      </p:sp>
      <p:sp>
        <p:nvSpPr>
          <p:cNvPr id="9" name="Shape 7"/>
          <p:cNvSpPr/>
          <p:nvPr/>
        </p:nvSpPr>
        <p:spPr>
          <a:xfrm>
            <a:off x="4736455" y="3892748"/>
            <a:ext cx="3888730" cy="510332"/>
          </a:xfrm>
          <a:prstGeom prst="roundRect">
            <a:avLst>
              <a:gd name="adj" fmla="val 10774"/>
            </a:avLst>
          </a:prstGeom>
          <a:solidFill>
            <a:srgbClr val="F9D2EB"/>
          </a:solidFill>
          <a:ln/>
        </p:spPr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67349" y="4084588"/>
            <a:ext cx="163637" cy="130894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5161880" y="4043214"/>
            <a:ext cx="378961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判断核心问题：毛利够不够？现金流能否持续？</a:t>
            </a:r>
            <a:endParaRPr lang="zh-CN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480194"/>
            <a:ext cx="4667845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2050陪伴舱：大概念创新的训练样板</a:t>
            </a:r>
            <a:endParaRPr lang="zh-CN" sz="2150" dirty="0"/>
          </a:p>
        </p:txBody>
      </p:sp>
      <p:sp>
        <p:nvSpPr>
          <p:cNvPr id="4" name="Text 1"/>
          <p:cNvSpPr/>
          <p:nvPr/>
        </p:nvSpPr>
        <p:spPr>
          <a:xfrm>
            <a:off x="3952577" y="978843"/>
            <a:ext cx="4667845" cy="3527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2050陪伴舱不是一个单品，而是面向未来养老系统的综合概念设计——整合微居住、智能陪伴、健康管理、环境控制、安全监测、远程服务与模块化部署于一体。</a:t>
            </a:r>
            <a:endParaRPr lang="zh-CN" sz="900" dirty="0"/>
          </a:p>
        </p:txBody>
      </p:sp>
      <p:sp>
        <p:nvSpPr>
          <p:cNvPr id="5" name="Shape 2"/>
          <p:cNvSpPr/>
          <p:nvPr/>
        </p:nvSpPr>
        <p:spPr>
          <a:xfrm>
            <a:off x="3952577" y="1448321"/>
            <a:ext cx="4667845" cy="652611"/>
          </a:xfrm>
          <a:prstGeom prst="roundRect">
            <a:avLst>
              <a:gd name="adj" fmla="val 750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4073872" y="1569616"/>
            <a:ext cx="4425255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微居住</a:t>
            </a:r>
            <a:endParaRPr lang="zh-CN" sz="1050" dirty="0"/>
          </a:p>
        </p:txBody>
      </p:sp>
      <p:sp>
        <p:nvSpPr>
          <p:cNvPr id="7" name="Text 4"/>
          <p:cNvSpPr/>
          <p:nvPr/>
        </p:nvSpPr>
        <p:spPr>
          <a:xfrm>
            <a:off x="4073872" y="1803276"/>
            <a:ext cx="4425255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适老空间的极致压缩与优化</a:t>
            </a:r>
            <a:endParaRPr lang="zh-CN" sz="900" dirty="0"/>
          </a:p>
        </p:txBody>
      </p:sp>
      <p:sp>
        <p:nvSpPr>
          <p:cNvPr id="8" name="Shape 5"/>
          <p:cNvSpPr/>
          <p:nvPr/>
        </p:nvSpPr>
        <p:spPr>
          <a:xfrm>
            <a:off x="3952577" y="2204740"/>
            <a:ext cx="4667845" cy="652611"/>
          </a:xfrm>
          <a:prstGeom prst="roundRect">
            <a:avLst>
              <a:gd name="adj" fmla="val 750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073872" y="2326035"/>
            <a:ext cx="4425255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智能陪伴</a:t>
            </a:r>
            <a:endParaRPr lang="zh-CN" sz="1050" dirty="0"/>
          </a:p>
        </p:txBody>
      </p:sp>
      <p:sp>
        <p:nvSpPr>
          <p:cNvPr id="10" name="Text 7"/>
          <p:cNvSpPr/>
          <p:nvPr/>
        </p:nvSpPr>
        <p:spPr>
          <a:xfrm>
            <a:off x="4073872" y="2559695"/>
            <a:ext cx="4425255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大模型驱动的情感与认知支持</a:t>
            </a:r>
            <a:endParaRPr lang="zh-CN" sz="900" dirty="0"/>
          </a:p>
        </p:txBody>
      </p:sp>
      <p:sp>
        <p:nvSpPr>
          <p:cNvPr id="11" name="Shape 8"/>
          <p:cNvSpPr/>
          <p:nvPr/>
        </p:nvSpPr>
        <p:spPr>
          <a:xfrm>
            <a:off x="3952577" y="2961159"/>
            <a:ext cx="4667845" cy="652611"/>
          </a:xfrm>
          <a:prstGeom prst="roundRect">
            <a:avLst>
              <a:gd name="adj" fmla="val 750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073872" y="3082454"/>
            <a:ext cx="4425255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健康管理</a:t>
            </a:r>
            <a:endParaRPr lang="zh-CN" sz="1050" dirty="0"/>
          </a:p>
        </p:txBody>
      </p:sp>
      <p:sp>
        <p:nvSpPr>
          <p:cNvPr id="13" name="Text 10"/>
          <p:cNvSpPr/>
          <p:nvPr/>
        </p:nvSpPr>
        <p:spPr>
          <a:xfrm>
            <a:off x="4073872" y="3316114"/>
            <a:ext cx="4425255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多传感器持续监测与分析</a:t>
            </a:r>
            <a:endParaRPr lang="zh-CN" sz="900" dirty="0"/>
          </a:p>
        </p:txBody>
      </p:sp>
      <p:sp>
        <p:nvSpPr>
          <p:cNvPr id="14" name="Shape 11"/>
          <p:cNvSpPr/>
          <p:nvPr/>
        </p:nvSpPr>
        <p:spPr>
          <a:xfrm>
            <a:off x="3952577" y="3717578"/>
            <a:ext cx="4667845" cy="652611"/>
          </a:xfrm>
          <a:prstGeom prst="roundRect">
            <a:avLst>
              <a:gd name="adj" fmla="val 750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073872" y="3838873"/>
            <a:ext cx="4425255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模块化部署</a:t>
            </a:r>
            <a:endParaRPr lang="zh-CN" sz="1050" dirty="0"/>
          </a:p>
        </p:txBody>
      </p:sp>
      <p:sp>
        <p:nvSpPr>
          <p:cNvPr id="16" name="Text 13"/>
          <p:cNvSpPr/>
          <p:nvPr/>
        </p:nvSpPr>
        <p:spPr>
          <a:xfrm>
            <a:off x="4073872" y="4072533"/>
            <a:ext cx="4425255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家庭、社区、机构三场景适配</a:t>
            </a:r>
            <a:endParaRPr lang="zh-CN" sz="900" dirty="0"/>
          </a:p>
        </p:txBody>
      </p:sp>
      <p:sp>
        <p:nvSpPr>
          <p:cNvPr id="17" name="Text 14"/>
          <p:cNvSpPr/>
          <p:nvPr/>
        </p:nvSpPr>
        <p:spPr>
          <a:xfrm>
            <a:off x="3952577" y="4486945"/>
            <a:ext cx="5125045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训练重点：面向未来趋势构建系统概念，学会将复杂愿景拆解为可讲清的技术与服务架构。</a:t>
            </a:r>
            <a:endParaRPr lang="zh-CN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501774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陪伴舱第一层：微居住模块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148507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微居住模块的核心挑战是在有限空间内实现安全、舒适、适老的生活环境，同时支持模块化安装、搬移与维护，适配家庭、社区和机构三类场景。</a:t>
            </a:r>
            <a:endParaRPr lang="zh-CN" sz="1000" dirty="0"/>
          </a:p>
        </p:txBody>
      </p:sp>
      <p:sp>
        <p:nvSpPr>
          <p:cNvPr id="4" name="Text 2"/>
          <p:cNvSpPr/>
          <p:nvPr/>
        </p:nvSpPr>
        <p:spPr>
          <a:xfrm>
            <a:off x="523577" y="1845469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核心解决问题</a:t>
            </a:r>
            <a:endParaRPr lang="zh-CN" sz="1200" dirty="0"/>
          </a:p>
        </p:txBody>
      </p:sp>
      <p:sp>
        <p:nvSpPr>
          <p:cNvPr id="5" name="Text 3"/>
          <p:cNvSpPr/>
          <p:nvPr/>
        </p:nvSpPr>
        <p:spPr>
          <a:xfrm>
            <a:off x="523577" y="2168872"/>
            <a:ext cx="3888730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有限空间内的适老生活安排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休息、收纳、照明与环境控制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模块化部署与灵活适配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三类场景（家庭/社区/机构）兼容</a:t>
            </a:r>
            <a:endParaRPr lang="zh-CN" sz="1000" dirty="0"/>
          </a:p>
        </p:txBody>
      </p:sp>
      <p:sp>
        <p:nvSpPr>
          <p:cNvPr id="6" name="Text 4"/>
          <p:cNvSpPr/>
          <p:nvPr/>
        </p:nvSpPr>
        <p:spPr>
          <a:xfrm>
            <a:off x="4736455" y="1845469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关键适老化设计要点</a:t>
            </a:r>
            <a:endParaRPr lang="zh-CN" sz="1200" dirty="0"/>
          </a:p>
        </p:txBody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36455" y="2185243"/>
            <a:ext cx="327273" cy="327273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4736455" y="2676153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安全设计</a:t>
            </a:r>
            <a:endParaRPr lang="zh-CN" sz="1200" dirty="0"/>
          </a:p>
        </p:txBody>
      </p:sp>
      <p:sp>
        <p:nvSpPr>
          <p:cNvPr id="9" name="Text 6"/>
          <p:cNvSpPr/>
          <p:nvPr/>
        </p:nvSpPr>
        <p:spPr>
          <a:xfrm>
            <a:off x="4736455" y="2999556"/>
            <a:ext cx="388873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无障碍地面、圆角、扶手、紧急呼叫</a:t>
            </a:r>
            <a:endParaRPr lang="zh-CN" sz="1000" dirty="0"/>
          </a:p>
        </p:txBody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36455" y="3470746"/>
            <a:ext cx="327273" cy="327273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736455" y="3961656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工程设计</a:t>
            </a:r>
            <a:endParaRPr lang="zh-CN" sz="1200" dirty="0"/>
          </a:p>
        </p:txBody>
      </p:sp>
      <p:sp>
        <p:nvSpPr>
          <p:cNvPr id="12" name="Text 8"/>
          <p:cNvSpPr/>
          <p:nvPr/>
        </p:nvSpPr>
        <p:spPr>
          <a:xfrm>
            <a:off x="4736455" y="4285059"/>
            <a:ext cx="388873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可安装、可搬移、可维护的模块化结构</a:t>
            </a:r>
            <a:endParaRPr lang="zh-CN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93055"/>
            <a:ext cx="8096845" cy="3248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陪伴舱第二层：智能陪伴模块</a:t>
            </a:r>
            <a:endParaRPr lang="zh-CN" sz="2000" dirty="0"/>
          </a:p>
        </p:txBody>
      </p:sp>
      <p:sp>
        <p:nvSpPr>
          <p:cNvPr id="3" name="Text 1"/>
          <p:cNvSpPr/>
          <p:nvPr/>
        </p:nvSpPr>
        <p:spPr>
          <a:xfrm>
            <a:off x="523577" y="904280"/>
            <a:ext cx="8096845" cy="3256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智能陪伴模块通过大模型驱动的多轮对话与情感感知，为老人提供日常陪伴、认知训练和亲属连接服务。设计边界同等重要——明确AI不能做什么，是产品安全与合规的基础。</a:t>
            </a:r>
            <a:endParaRPr lang="zh-CN" sz="850" dirty="0"/>
          </a:p>
        </p:txBody>
      </p:sp>
      <p:sp>
        <p:nvSpPr>
          <p:cNvPr id="4" name="Shape 2"/>
          <p:cNvSpPr/>
          <p:nvPr/>
        </p:nvSpPr>
        <p:spPr>
          <a:xfrm>
            <a:off x="444103" y="1334691"/>
            <a:ext cx="4072682" cy="3415754"/>
          </a:xfrm>
          <a:prstGeom prst="roundRect">
            <a:avLst>
              <a:gd name="adj" fmla="val 2328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554534" y="1427857"/>
            <a:ext cx="3851821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模块能力范围</a:t>
            </a:r>
            <a:endParaRPr lang="zh-CN" sz="1000" dirty="0"/>
          </a:p>
        </p:txBody>
      </p:sp>
      <p:sp>
        <p:nvSpPr>
          <p:cNvPr id="6" name="Text 4"/>
          <p:cNvSpPr/>
          <p:nvPr/>
        </p:nvSpPr>
        <p:spPr>
          <a:xfrm>
            <a:off x="554534" y="1683395"/>
            <a:ext cx="3851821" cy="11398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72720" indent="-172720">
              <a:lnSpc>
                <a:spcPct val="123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大模型多轮对话交流</a:t>
            </a:r>
            <a:endParaRPr lang="zh-CN" sz="850" dirty="0"/>
          </a:p>
          <a:p>
            <a:pPr algn="l" marL="172720" indent="-172720">
              <a:lnSpc>
                <a:spcPct val="123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方言与慢语速适配</a:t>
            </a:r>
            <a:endParaRPr lang="zh-CN" sz="850" dirty="0"/>
          </a:p>
          <a:p>
            <a:pPr algn="l" marL="172720" indent="-172720">
              <a:lnSpc>
                <a:spcPct val="123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情感语气感知与响应</a:t>
            </a:r>
            <a:endParaRPr lang="zh-CN" sz="850" dirty="0"/>
          </a:p>
          <a:p>
            <a:pPr algn="l" marL="172720" indent="-172720">
              <a:lnSpc>
                <a:spcPct val="123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认知训练与记忆激活</a:t>
            </a:r>
            <a:endParaRPr lang="zh-CN" sz="850" dirty="0"/>
          </a:p>
          <a:p>
            <a:pPr algn="l" marL="172720" indent="-172720">
              <a:lnSpc>
                <a:spcPct val="123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亲属视频与信息连接</a:t>
            </a:r>
            <a:endParaRPr lang="zh-CN" sz="850" dirty="0"/>
          </a:p>
          <a:p>
            <a:pPr algn="l" marL="172720" indent="-172720">
              <a:lnSpc>
                <a:spcPct val="123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每日陪伴计划定制</a:t>
            </a:r>
            <a:endParaRPr lang="zh-CN" sz="850" dirty="0"/>
          </a:p>
        </p:txBody>
      </p:sp>
      <p:sp>
        <p:nvSpPr>
          <p:cNvPr id="7" name="Text 5"/>
          <p:cNvSpPr/>
          <p:nvPr/>
        </p:nvSpPr>
        <p:spPr>
          <a:xfrm>
            <a:off x="4711452" y="1427857"/>
            <a:ext cx="3913733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设计边界（必须坚守）</a:t>
            </a:r>
            <a:endParaRPr lang="zh-CN" sz="100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11452" y="1695004"/>
            <a:ext cx="3913733" cy="667792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4893320" y="1819721"/>
            <a:ext cx="3607147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不能冒充亲人</a:t>
            </a:r>
            <a:endParaRPr lang="zh-CN" sz="1000" dirty="0"/>
          </a:p>
        </p:txBody>
      </p:sp>
      <p:sp>
        <p:nvSpPr>
          <p:cNvPr id="10" name="Text 7"/>
          <p:cNvSpPr/>
          <p:nvPr/>
        </p:nvSpPr>
        <p:spPr>
          <a:xfrm>
            <a:off x="4893320" y="2075259"/>
            <a:ext cx="3607147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AI陪伴必须保持透明身份</a:t>
            </a:r>
            <a:endParaRPr lang="zh-CN" sz="850" dirty="0"/>
          </a:p>
        </p:txBody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11452" y="2455962"/>
            <a:ext cx="3913733" cy="66779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893320" y="2580680"/>
            <a:ext cx="3607147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不能替代真人服务</a:t>
            </a:r>
            <a:endParaRPr lang="zh-CN" sz="1000" dirty="0"/>
          </a:p>
        </p:txBody>
      </p:sp>
      <p:sp>
        <p:nvSpPr>
          <p:cNvPr id="13" name="Text 9"/>
          <p:cNvSpPr/>
          <p:nvPr/>
        </p:nvSpPr>
        <p:spPr>
          <a:xfrm>
            <a:off x="4893320" y="2836218"/>
            <a:ext cx="3607147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情感支持不等同于专业护理</a:t>
            </a:r>
            <a:endParaRPr lang="zh-CN" sz="850" dirty="0"/>
          </a:p>
        </p:txBody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11452" y="3216920"/>
            <a:ext cx="3913733" cy="667792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893320" y="3341638"/>
            <a:ext cx="3607147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不能进行医疗诊断</a:t>
            </a:r>
            <a:endParaRPr lang="zh-CN" sz="1000" dirty="0"/>
          </a:p>
        </p:txBody>
      </p:sp>
      <p:sp>
        <p:nvSpPr>
          <p:cNvPr id="16" name="Text 11"/>
          <p:cNvSpPr/>
          <p:nvPr/>
        </p:nvSpPr>
        <p:spPr>
          <a:xfrm>
            <a:off x="4893320" y="3597176"/>
            <a:ext cx="3607147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健康建议须转交专业人员</a:t>
            </a:r>
            <a:endParaRPr lang="zh-CN" sz="850" dirty="0"/>
          </a:p>
        </p:txBody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11452" y="3977878"/>
            <a:ext cx="3913733" cy="667792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4893320" y="4102596"/>
            <a:ext cx="3607147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必须保留人工转介</a:t>
            </a:r>
            <a:endParaRPr lang="zh-CN" sz="1000" dirty="0"/>
          </a:p>
        </p:txBody>
      </p:sp>
      <p:sp>
        <p:nvSpPr>
          <p:cNvPr id="19" name="Text 13"/>
          <p:cNvSpPr/>
          <p:nvPr/>
        </p:nvSpPr>
        <p:spPr>
          <a:xfrm>
            <a:off x="4893320" y="4358134"/>
            <a:ext cx="3607147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关键情况及时连接真人响应</a:t>
            </a:r>
            <a:endParaRPr lang="zh-CN" sz="8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123355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陪伴舱第三层：健康管理模块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770087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健康管理模块通过多传感器融合实现对老人体征、睡眠、活动与环境的持续监测，重点是"趋势提示与风险发现"，而非医疗诊断替代。</a:t>
            </a:r>
            <a:endParaRPr lang="zh-CN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2126754"/>
            <a:ext cx="327273" cy="32727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014487" y="2126754"/>
            <a:ext cx="3475658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体征监测</a:t>
            </a:r>
            <a:endParaRPr lang="zh-CN" sz="1200" dirty="0"/>
          </a:p>
        </p:txBody>
      </p:sp>
      <p:sp>
        <p:nvSpPr>
          <p:cNvPr id="6" name="Text 3"/>
          <p:cNvSpPr/>
          <p:nvPr/>
        </p:nvSpPr>
        <p:spPr>
          <a:xfrm>
            <a:off x="1014487" y="2397770"/>
            <a:ext cx="3475658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非接触式体征采集，持续记录健康趋势</a:t>
            </a:r>
            <a:endParaRPr lang="zh-CN" sz="10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53781" y="2126754"/>
            <a:ext cx="327273" cy="32727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144691" y="2126754"/>
            <a:ext cx="347573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睡眠监测</a:t>
            </a:r>
            <a:endParaRPr lang="zh-CN" sz="1200" dirty="0"/>
          </a:p>
        </p:txBody>
      </p:sp>
      <p:sp>
        <p:nvSpPr>
          <p:cNvPr id="9" name="Text 5"/>
          <p:cNvSpPr/>
          <p:nvPr/>
        </p:nvSpPr>
        <p:spPr>
          <a:xfrm>
            <a:off x="5144691" y="2397770"/>
            <a:ext cx="347573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睡眠质量分析，异常提醒与记录</a:t>
            </a:r>
            <a:endParaRPr lang="zh-CN" sz="10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2868960"/>
            <a:ext cx="327273" cy="32727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014487" y="2868960"/>
            <a:ext cx="3475658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跌倒检测</a:t>
            </a:r>
            <a:endParaRPr lang="zh-CN" sz="1200" dirty="0"/>
          </a:p>
        </p:txBody>
      </p:sp>
      <p:sp>
        <p:nvSpPr>
          <p:cNvPr id="12" name="Text 7"/>
          <p:cNvSpPr/>
          <p:nvPr/>
        </p:nvSpPr>
        <p:spPr>
          <a:xfrm>
            <a:off x="1014487" y="3139976"/>
            <a:ext cx="3475658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环境与姿态感知，紧急事件自动响应</a:t>
            </a:r>
            <a:endParaRPr lang="zh-CN" sz="100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53781" y="2868960"/>
            <a:ext cx="327273" cy="327273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5144691" y="2868960"/>
            <a:ext cx="347573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远程医疗接口</a:t>
            </a:r>
            <a:endParaRPr lang="zh-CN" sz="1200" dirty="0"/>
          </a:p>
        </p:txBody>
      </p:sp>
      <p:sp>
        <p:nvSpPr>
          <p:cNvPr id="15" name="Text 9"/>
          <p:cNvSpPr/>
          <p:nvPr/>
        </p:nvSpPr>
        <p:spPr>
          <a:xfrm>
            <a:off x="5144691" y="3139976"/>
            <a:ext cx="347573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健康数据与远程医疗服务平台对接</a:t>
            </a:r>
            <a:endParaRPr lang="zh-CN" sz="1000" dirty="0"/>
          </a:p>
        </p:txBody>
      </p:sp>
      <p:sp>
        <p:nvSpPr>
          <p:cNvPr id="16" name="Shape 10"/>
          <p:cNvSpPr/>
          <p:nvPr/>
        </p:nvSpPr>
        <p:spPr>
          <a:xfrm>
            <a:off x="523577" y="3496642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FCF2B5"/>
          </a:solidFill>
          <a:ln/>
        </p:spPr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4472" y="3683719"/>
            <a:ext cx="163637" cy="130894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949003" y="3660204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使用边界：健康数据用于趋势提示和风险发现，不直接输出医疗诊断，重要异常必须经人工确认。</a:t>
            </a:r>
            <a:endParaRPr lang="zh-CN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70508"/>
            <a:ext cx="8096845" cy="258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陪伴舱的核心难点是系统集成</a:t>
            </a:r>
            <a:endParaRPr lang="zh-CN" sz="1600" dirty="0"/>
          </a:p>
        </p:txBody>
      </p:sp>
      <p:sp>
        <p:nvSpPr>
          <p:cNvPr id="3" name="Text 1"/>
          <p:cNvSpPr/>
          <p:nvPr/>
        </p:nvSpPr>
        <p:spPr>
          <a:xfrm>
            <a:off x="523577" y="747340"/>
            <a:ext cx="8554045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大概念项目不能只停留在效果图层面。必须讲清楚系统如何组成、数据如何流动、服务如何响应、未来如何落地，才能让概念具备真正的说服力与可实施性。</a:t>
            </a:r>
            <a:endParaRPr lang="zh-CN" sz="6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931366"/>
            <a:ext cx="6553200" cy="3657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577" y="4655418"/>
            <a:ext cx="8554045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系统集成难度是2050陪伴舱从概念走向落地的核心障碍，也是区分"创意演示"与"工程方案"的关键分水岭。</a:t>
            </a:r>
            <a:endParaRPr lang="zh-CN" sz="6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02059"/>
            <a:ext cx="8096845" cy="3789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3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大模型在养老产品中的六类应用</a:t>
            </a:r>
            <a:endParaRPr lang="zh-CN" sz="2350" dirty="0"/>
          </a:p>
        </p:txBody>
      </p:sp>
      <p:sp>
        <p:nvSpPr>
          <p:cNvPr id="3" name="Text 1"/>
          <p:cNvSpPr/>
          <p:nvPr/>
        </p:nvSpPr>
        <p:spPr>
          <a:xfrm>
            <a:off x="523577" y="1034728"/>
            <a:ext cx="8554045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大模型为养老创业带来从产品功能到创业过程的全链路能力升级，形成覆盖用户服务、数据分析与创业辅助的六类核心应用场景。</a:t>
            </a:r>
            <a:endParaRPr lang="zh-CN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381944"/>
            <a:ext cx="322138" cy="32213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577" y="1862584"/>
            <a:ext cx="3969172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健康问答与用药管理</a:t>
            </a:r>
            <a:endParaRPr lang="zh-CN" sz="1150" dirty="0"/>
          </a:p>
        </p:txBody>
      </p:sp>
      <p:sp>
        <p:nvSpPr>
          <p:cNvPr id="6" name="Text 3"/>
          <p:cNvSpPr/>
          <p:nvPr/>
        </p:nvSpPr>
        <p:spPr>
          <a:xfrm>
            <a:off x="523577" y="2128093"/>
            <a:ext cx="3969172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智能回答用药问题，辅助慢病管理</a:t>
            </a:r>
            <a:endParaRPr lang="zh-CN" sz="10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51251" y="1381944"/>
            <a:ext cx="322138" cy="32213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651251" y="1862584"/>
            <a:ext cx="3969172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情感陪伴与认知训练</a:t>
            </a:r>
            <a:endParaRPr lang="zh-CN" sz="1150" dirty="0"/>
          </a:p>
        </p:txBody>
      </p:sp>
      <p:sp>
        <p:nvSpPr>
          <p:cNvPr id="9" name="Text 5"/>
          <p:cNvSpPr/>
          <p:nvPr/>
        </p:nvSpPr>
        <p:spPr>
          <a:xfrm>
            <a:off x="4651251" y="2128093"/>
            <a:ext cx="3969172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日常对话陪伴，认知激活与训练</a:t>
            </a:r>
            <a:endParaRPr lang="zh-CN" sz="10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2586335"/>
            <a:ext cx="322138" cy="322138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523577" y="3066976"/>
            <a:ext cx="3969172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Agent照护计划编排</a:t>
            </a:r>
            <a:endParaRPr lang="zh-CN" sz="1150" dirty="0"/>
          </a:p>
        </p:txBody>
      </p:sp>
      <p:sp>
        <p:nvSpPr>
          <p:cNvPr id="12" name="Text 7"/>
          <p:cNvSpPr/>
          <p:nvPr/>
        </p:nvSpPr>
        <p:spPr>
          <a:xfrm>
            <a:off x="523577" y="3332485"/>
            <a:ext cx="3969172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自动化编排个性化照护服务流程</a:t>
            </a:r>
            <a:endParaRPr lang="zh-CN" sz="100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51251" y="2586335"/>
            <a:ext cx="322138" cy="322138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4651251" y="3066976"/>
            <a:ext cx="3969172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健康数据分析</a:t>
            </a:r>
            <a:endParaRPr lang="zh-CN" sz="1150" dirty="0"/>
          </a:p>
        </p:txBody>
      </p:sp>
      <p:sp>
        <p:nvSpPr>
          <p:cNvPr id="15" name="Text 9"/>
          <p:cNvSpPr/>
          <p:nvPr/>
        </p:nvSpPr>
        <p:spPr>
          <a:xfrm>
            <a:off x="4651251" y="3332485"/>
            <a:ext cx="3969172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多维度数据整合，趋势预测与风险提示</a:t>
            </a:r>
            <a:endParaRPr lang="zh-CN" sz="1000" dirty="0"/>
          </a:p>
        </p:txBody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23577" y="3790727"/>
            <a:ext cx="322138" cy="322138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523577" y="4271367"/>
            <a:ext cx="3969172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需求挖掘与产品迭代</a:t>
            </a:r>
            <a:endParaRPr lang="zh-CN" sz="1150" dirty="0"/>
          </a:p>
        </p:txBody>
      </p:sp>
      <p:sp>
        <p:nvSpPr>
          <p:cNvPr id="18" name="Text 11"/>
          <p:cNvSpPr/>
          <p:nvPr/>
        </p:nvSpPr>
        <p:spPr>
          <a:xfrm>
            <a:off x="523577" y="4536877"/>
            <a:ext cx="3969172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用户反馈分析，驱动产品持续优化</a:t>
            </a:r>
            <a:endParaRPr lang="zh-CN" sz="1000" dirty="0"/>
          </a:p>
        </p:txBody>
      </p:sp>
      <p:pic>
        <p:nvPicPr>
          <p:cNvPr id="19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651251" y="3790727"/>
            <a:ext cx="322138" cy="322138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4651251" y="4271367"/>
            <a:ext cx="3969172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创业过程辅助</a:t>
            </a:r>
            <a:endParaRPr lang="zh-CN" sz="1150" dirty="0"/>
          </a:p>
        </p:txBody>
      </p:sp>
      <p:sp>
        <p:nvSpPr>
          <p:cNvPr id="21" name="Text 13"/>
          <p:cNvSpPr/>
          <p:nvPr/>
        </p:nvSpPr>
        <p:spPr>
          <a:xfrm>
            <a:off x="4651251" y="4536877"/>
            <a:ext cx="3969172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辅助市场调研、BP撰写与路演准备</a:t>
            </a:r>
            <a:endParaRPr lang="zh-CN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70508"/>
            <a:ext cx="8096845" cy="258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项目七知识地图：从趋势到路演</a:t>
            </a:r>
            <a:endParaRPr lang="zh-CN" sz="1600" dirty="0"/>
          </a:p>
        </p:txBody>
      </p:sp>
      <p:sp>
        <p:nvSpPr>
          <p:cNvPr id="3" name="Text 1"/>
          <p:cNvSpPr/>
          <p:nvPr/>
        </p:nvSpPr>
        <p:spPr>
          <a:xfrm>
            <a:off x="523577" y="747340"/>
            <a:ext cx="8554045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本项目构建完整的银发经济创新创业知识链路，从宏观市场与政策认知出发，逐步深入产品定义、技术架构、商业模式，最终抵达路演表达与合规落地。</a:t>
            </a:r>
            <a:endParaRPr lang="zh-CN" sz="6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931366"/>
            <a:ext cx="6553200" cy="3657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577" y="4655418"/>
            <a:ext cx="8554045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以上12个知识节点环环相扣，构成项目团队从洞察到落地的完整创业认知路径。</a:t>
            </a:r>
            <a:endParaRPr lang="zh-CN" sz="6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59941"/>
            <a:ext cx="80968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大模型不能直接替代专业判断</a:t>
            </a:r>
            <a:endParaRPr lang="zh-CN" sz="1200" dirty="0"/>
          </a:p>
        </p:txBody>
      </p:sp>
      <p:sp>
        <p:nvSpPr>
          <p:cNvPr id="3" name="Text 1"/>
          <p:cNvSpPr/>
          <p:nvPr/>
        </p:nvSpPr>
        <p:spPr>
          <a:xfrm>
            <a:off x="523577" y="617860"/>
            <a:ext cx="8554045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AI可以大幅提升效率，但在养老产品中，AI不能替代医疗、护理、法律与责任判断。建立清晰的"AI辅助—人工确认—专业服务"责任链，是产品合规与安全的基础。</a:t>
            </a:r>
            <a:endParaRPr lang="zh-CN" sz="5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0239" y="733202"/>
            <a:ext cx="7223522" cy="39472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912779" y="2589414"/>
            <a:ext cx="1673748" cy="214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AI辅助</a:t>
            </a:r>
            <a:endParaRPr lang="zh-CN" sz="1350" dirty="0"/>
          </a:p>
        </p:txBody>
      </p:sp>
      <p:sp>
        <p:nvSpPr>
          <p:cNvPr id="6" name="Text 3"/>
          <p:cNvSpPr/>
          <p:nvPr/>
        </p:nvSpPr>
        <p:spPr>
          <a:xfrm>
            <a:off x="6139276" y="2563732"/>
            <a:ext cx="1673747" cy="214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人工确认</a:t>
            </a:r>
            <a:endParaRPr lang="zh-CN" sz="1350" dirty="0"/>
          </a:p>
        </p:txBody>
      </p:sp>
      <p:sp>
        <p:nvSpPr>
          <p:cNvPr id="7" name="Text 4"/>
          <p:cNvSpPr/>
          <p:nvPr/>
        </p:nvSpPr>
        <p:spPr>
          <a:xfrm>
            <a:off x="4074608" y="2572082"/>
            <a:ext cx="1673747" cy="214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专业服务</a:t>
            </a:r>
            <a:endParaRPr lang="zh-CN" sz="13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577" y="4717182"/>
            <a:ext cx="2677120" cy="344239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36612" y="4792117"/>
            <a:ext cx="2489150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健康建议需要专业审核</a:t>
            </a:r>
            <a:endParaRPr lang="zh-CN" sz="600" dirty="0"/>
          </a:p>
        </p:txBody>
      </p:sp>
      <p:sp>
        <p:nvSpPr>
          <p:cNvPr id="10" name="Text 6"/>
          <p:cNvSpPr/>
          <p:nvPr/>
        </p:nvSpPr>
        <p:spPr>
          <a:xfrm>
            <a:off x="636612" y="4907905"/>
            <a:ext cx="2489150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AI回复必须标注非医疗建议</a:t>
            </a:r>
            <a:endParaRPr lang="zh-CN" sz="50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33365" y="4717182"/>
            <a:ext cx="2677195" cy="344239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3346400" y="4792117"/>
            <a:ext cx="2489225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敏感数据要脱敏处理</a:t>
            </a:r>
            <a:endParaRPr lang="zh-CN" sz="600" dirty="0"/>
          </a:p>
        </p:txBody>
      </p:sp>
      <p:sp>
        <p:nvSpPr>
          <p:cNvPr id="13" name="Text 8"/>
          <p:cNvSpPr/>
          <p:nvPr/>
        </p:nvSpPr>
        <p:spPr>
          <a:xfrm>
            <a:off x="3346400" y="4907905"/>
            <a:ext cx="2489225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老人和家属需知情同意</a:t>
            </a:r>
            <a:endParaRPr lang="zh-CN" sz="50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43228" y="4717182"/>
            <a:ext cx="2677195" cy="344239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6056263" y="4792117"/>
            <a:ext cx="2489225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关键事件必须转人工</a:t>
            </a:r>
            <a:endParaRPr lang="zh-CN" sz="600" dirty="0"/>
          </a:p>
        </p:txBody>
      </p:sp>
      <p:sp>
        <p:nvSpPr>
          <p:cNvPr id="16" name="Text 10"/>
          <p:cNvSpPr/>
          <p:nvPr/>
        </p:nvSpPr>
        <p:spPr>
          <a:xfrm>
            <a:off x="6056263" y="4907905"/>
            <a:ext cx="2489225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紧急情况不能依赖AI自动处理</a:t>
            </a:r>
            <a:endParaRPr lang="zh-CN" sz="5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624557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产品定义五要素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271290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清晰的产品定义是创业团队对齐认知、说服投资人与采购方的基础工具。五个要素缺一不可，每个要素都需要足够具体，不能停留在概念层面。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1837358"/>
            <a:ext cx="2611636" cy="1275308"/>
          </a:xfrm>
          <a:prstGeom prst="roundRect">
            <a:avLst>
              <a:gd name="adj" fmla="val 431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59234" y="1973014"/>
            <a:ext cx="392683" cy="392683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67209" y="2080989"/>
            <a:ext cx="176659" cy="176659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59234" y="2496592"/>
            <a:ext cx="234032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目标用户</a:t>
            </a:r>
            <a:endParaRPr lang="zh-CN" sz="1200" dirty="0"/>
          </a:p>
        </p:txBody>
      </p:sp>
      <p:sp>
        <p:nvSpPr>
          <p:cNvPr id="8" name="Text 5"/>
          <p:cNvSpPr/>
          <p:nvPr/>
        </p:nvSpPr>
        <p:spPr>
          <a:xfrm>
            <a:off x="659234" y="2767608"/>
            <a:ext cx="234032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谁在用？具体描述用户画像</a:t>
            </a:r>
            <a:endParaRPr lang="zh-CN" sz="1000" dirty="0"/>
          </a:p>
        </p:txBody>
      </p:sp>
      <p:sp>
        <p:nvSpPr>
          <p:cNvPr id="9" name="Shape 6"/>
          <p:cNvSpPr/>
          <p:nvPr/>
        </p:nvSpPr>
        <p:spPr>
          <a:xfrm>
            <a:off x="3266108" y="1837358"/>
            <a:ext cx="2611710" cy="1275308"/>
          </a:xfrm>
          <a:prstGeom prst="roundRect">
            <a:avLst>
              <a:gd name="adj" fmla="val 431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3401764" y="1973014"/>
            <a:ext cx="392683" cy="392683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09739" y="2080989"/>
            <a:ext cx="176659" cy="176659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401764" y="2496592"/>
            <a:ext cx="234039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核心痛点</a:t>
            </a:r>
            <a:endParaRPr lang="zh-CN" sz="1200" dirty="0"/>
          </a:p>
        </p:txBody>
      </p:sp>
      <p:sp>
        <p:nvSpPr>
          <p:cNvPr id="13" name="Text 9"/>
          <p:cNvSpPr/>
          <p:nvPr/>
        </p:nvSpPr>
        <p:spPr>
          <a:xfrm>
            <a:off x="3401764" y="2767608"/>
            <a:ext cx="2340397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最痛的问题是什么？要有具体场景</a:t>
            </a:r>
            <a:endParaRPr lang="zh-CN" sz="1000" dirty="0"/>
          </a:p>
        </p:txBody>
      </p:sp>
      <p:sp>
        <p:nvSpPr>
          <p:cNvPr id="14" name="Shape 10"/>
          <p:cNvSpPr/>
          <p:nvPr/>
        </p:nvSpPr>
        <p:spPr>
          <a:xfrm>
            <a:off x="6008712" y="1837358"/>
            <a:ext cx="2611710" cy="1275308"/>
          </a:xfrm>
          <a:prstGeom prst="roundRect">
            <a:avLst>
              <a:gd name="adj" fmla="val 431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6144369" y="1973014"/>
            <a:ext cx="392683" cy="392683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52344" y="2080989"/>
            <a:ext cx="176659" cy="176659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144369" y="2496592"/>
            <a:ext cx="234039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价值主张</a:t>
            </a:r>
            <a:endParaRPr lang="zh-CN" sz="1200" dirty="0"/>
          </a:p>
        </p:txBody>
      </p:sp>
      <p:sp>
        <p:nvSpPr>
          <p:cNvPr id="18" name="Text 13"/>
          <p:cNvSpPr/>
          <p:nvPr/>
        </p:nvSpPr>
        <p:spPr>
          <a:xfrm>
            <a:off x="6144369" y="2767608"/>
            <a:ext cx="2340397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我们如何解决？描述用户获得的结果</a:t>
            </a:r>
            <a:endParaRPr lang="zh-CN" sz="1000" dirty="0"/>
          </a:p>
        </p:txBody>
      </p:sp>
      <p:sp>
        <p:nvSpPr>
          <p:cNvPr id="19" name="Shape 14"/>
          <p:cNvSpPr/>
          <p:nvPr/>
        </p:nvSpPr>
        <p:spPr>
          <a:xfrm>
            <a:off x="523577" y="3243560"/>
            <a:ext cx="3982938" cy="1275308"/>
          </a:xfrm>
          <a:prstGeom prst="roundRect">
            <a:avLst>
              <a:gd name="adj" fmla="val 431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659234" y="3379217"/>
            <a:ext cx="392683" cy="392683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67209" y="3487192"/>
            <a:ext cx="176659" cy="176659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659234" y="3902794"/>
            <a:ext cx="371162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差异化</a:t>
            </a:r>
            <a:endParaRPr lang="zh-CN" sz="1200" dirty="0"/>
          </a:p>
        </p:txBody>
      </p:sp>
      <p:sp>
        <p:nvSpPr>
          <p:cNvPr id="23" name="Text 17"/>
          <p:cNvSpPr/>
          <p:nvPr/>
        </p:nvSpPr>
        <p:spPr>
          <a:xfrm>
            <a:off x="659234" y="4173810"/>
            <a:ext cx="371162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和别人有什么不同？独特竞争优势</a:t>
            </a:r>
            <a:endParaRPr lang="zh-CN" sz="1000" dirty="0"/>
          </a:p>
        </p:txBody>
      </p:sp>
      <p:sp>
        <p:nvSpPr>
          <p:cNvPr id="24" name="Shape 18"/>
          <p:cNvSpPr/>
          <p:nvPr/>
        </p:nvSpPr>
        <p:spPr>
          <a:xfrm>
            <a:off x="4637410" y="3243560"/>
            <a:ext cx="3983013" cy="1275308"/>
          </a:xfrm>
          <a:prstGeom prst="roundRect">
            <a:avLst>
              <a:gd name="adj" fmla="val 431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5" name="Shape 19"/>
          <p:cNvSpPr/>
          <p:nvPr/>
        </p:nvSpPr>
        <p:spPr>
          <a:xfrm>
            <a:off x="4773067" y="3379217"/>
            <a:ext cx="392683" cy="392683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26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881042" y="3487192"/>
            <a:ext cx="176659" cy="176659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4773067" y="3902794"/>
            <a:ext cx="371169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使用场景</a:t>
            </a:r>
            <a:endParaRPr lang="zh-CN" sz="1200" dirty="0"/>
          </a:p>
        </p:txBody>
      </p:sp>
      <p:sp>
        <p:nvSpPr>
          <p:cNvPr id="28" name="Text 21"/>
          <p:cNvSpPr/>
          <p:nvPr/>
        </p:nvSpPr>
        <p:spPr>
          <a:xfrm>
            <a:off x="4773067" y="4173810"/>
            <a:ext cx="37116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在什么情境下使用？明确时间、地点、触发</a:t>
            </a:r>
            <a:endParaRPr lang="zh-CN" sz="1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151855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一个好的产品定义要足够具体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798588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模糊的产品定义无法指导开发、无法说服投资人、无法打动采购方。从"面向老年人的智能健康产品"到精准定义，是产品思维成熟度的核心体现。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2511921"/>
            <a:ext cx="727174" cy="203597"/>
          </a:xfrm>
          <a:prstGeom prst="roundRect">
            <a:avLst>
              <a:gd name="adj" fmla="val 21605"/>
            </a:avLst>
          </a:prstGeom>
          <a:noFill/>
          <a:ln w="4763">
            <a:solidFill>
              <a:srgbClr val="E851B2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02084" y="2551137"/>
            <a:ext cx="1027361" cy="1251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❌</a:t>
            </a:r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E851B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模糊定义</a:t>
            </a:r>
            <a:endParaRPr lang="zh-CN" sz="800" dirty="0"/>
          </a:p>
        </p:txBody>
      </p:sp>
      <p:sp>
        <p:nvSpPr>
          <p:cNvPr id="6" name="Text 4"/>
          <p:cNvSpPr/>
          <p:nvPr/>
        </p:nvSpPr>
        <p:spPr>
          <a:xfrm>
            <a:off x="719882" y="2980581"/>
            <a:ext cx="41496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面向老年人的智能健康产品。</a:t>
            </a:r>
            <a:endParaRPr lang="zh-CN" sz="1000" dirty="0"/>
          </a:p>
        </p:txBody>
      </p:sp>
      <p:sp>
        <p:nvSpPr>
          <p:cNvPr id="7" name="Shape 5"/>
          <p:cNvSpPr/>
          <p:nvPr/>
        </p:nvSpPr>
        <p:spPr>
          <a:xfrm>
            <a:off x="523577" y="2862783"/>
            <a:ext cx="14288" cy="444996"/>
          </a:xfrm>
          <a:prstGeom prst="roundRect">
            <a:avLst>
              <a:gd name="adj" fmla="val 49998"/>
            </a:avLst>
          </a:prstGeom>
          <a:solidFill>
            <a:srgbClr val="E851B2"/>
          </a:solidFill>
          <a:ln/>
        </p:spPr>
      </p:sp>
      <p:sp>
        <p:nvSpPr>
          <p:cNvPr id="8" name="Text 6"/>
          <p:cNvSpPr/>
          <p:nvPr/>
        </p:nvSpPr>
        <p:spPr>
          <a:xfrm>
            <a:off x="523577" y="3455045"/>
            <a:ext cx="3888730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问题：没有具体用户，没有明确痛点，没有清晰的解决方式，无法指导任何设计或开发决策。</a:t>
            </a:r>
            <a:endParaRPr lang="zh-CN" sz="1000" dirty="0"/>
          </a:p>
        </p:txBody>
      </p:sp>
      <p:sp>
        <p:nvSpPr>
          <p:cNvPr id="9" name="Shape 7"/>
          <p:cNvSpPr/>
          <p:nvPr/>
        </p:nvSpPr>
        <p:spPr>
          <a:xfrm>
            <a:off x="4642172" y="2364656"/>
            <a:ext cx="4077295" cy="1626989"/>
          </a:xfrm>
          <a:prstGeom prst="roundRect">
            <a:avLst>
              <a:gd name="adj" fmla="val 5793"/>
            </a:avLst>
          </a:prstGeom>
          <a:solidFill>
            <a:srgbClr val="E851B2">
              <a:alpha val="95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4773067" y="2511921"/>
            <a:ext cx="727174" cy="203597"/>
          </a:xfrm>
          <a:prstGeom prst="roundRect">
            <a:avLst>
              <a:gd name="adj" fmla="val 21605"/>
            </a:avLst>
          </a:prstGeom>
          <a:solidFill>
            <a:srgbClr val="F9D2EB"/>
          </a:solidFill>
          <a:ln/>
        </p:spPr>
      </p:sp>
      <p:sp>
        <p:nvSpPr>
          <p:cNvPr id="11" name="Text 9"/>
          <p:cNvSpPr/>
          <p:nvPr/>
        </p:nvSpPr>
        <p:spPr>
          <a:xfrm>
            <a:off x="4851574" y="2551137"/>
            <a:ext cx="1027361" cy="1251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✅</a:t>
            </a:r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精准定义</a:t>
            </a:r>
            <a:endParaRPr lang="zh-CN" sz="800" dirty="0"/>
          </a:p>
        </p:txBody>
      </p:sp>
      <p:sp>
        <p:nvSpPr>
          <p:cNvPr id="12" name="Text 10"/>
          <p:cNvSpPr/>
          <p:nvPr/>
        </p:nvSpPr>
        <p:spPr>
          <a:xfrm>
            <a:off x="4969371" y="2980581"/>
            <a:ext cx="3619202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面向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独居慢病老人和远程照护子女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，解决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每日多药漏服、错服和家属无法及时知情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的问题，通过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智能提醒、取药检测、漏服告警和家属协同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，形成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低成本用药管理入口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。</a:t>
            </a:r>
            <a:endParaRPr lang="zh-CN" sz="1000" dirty="0"/>
          </a:p>
        </p:txBody>
      </p:sp>
      <p:sp>
        <p:nvSpPr>
          <p:cNvPr id="13" name="Shape 11"/>
          <p:cNvSpPr/>
          <p:nvPr/>
        </p:nvSpPr>
        <p:spPr>
          <a:xfrm>
            <a:off x="4773067" y="2862783"/>
            <a:ext cx="14288" cy="863798"/>
          </a:xfrm>
          <a:prstGeom prst="roundRect">
            <a:avLst>
              <a:gd name="adj" fmla="val 49998"/>
            </a:avLst>
          </a:prstGeom>
          <a:solidFill>
            <a:srgbClr val="E851B2"/>
          </a:solidFill>
          <a:ln/>
        </p:spPr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59941"/>
            <a:ext cx="80968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MVP的核心是验证，不是做完整产品</a:t>
            </a:r>
            <a:endParaRPr lang="zh-CN" sz="1200" dirty="0"/>
          </a:p>
        </p:txBody>
      </p:sp>
      <p:sp>
        <p:nvSpPr>
          <p:cNvPr id="3" name="Text 1"/>
          <p:cNvSpPr/>
          <p:nvPr/>
        </p:nvSpPr>
        <p:spPr>
          <a:xfrm>
            <a:off x="523577" y="617860"/>
            <a:ext cx="8554045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MVP（最小可行产品）不是功能删减后的小产品，而是用最低成本验证最关键假设的工具。创业团队需要先明确"验证什么"，再决定"做什么"。</a:t>
            </a:r>
            <a:endParaRPr lang="zh-CN" sz="5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4815" y="733202"/>
            <a:ext cx="7814370" cy="381967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310061" y="2054128"/>
            <a:ext cx="1714475" cy="2141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构建</a:t>
            </a:r>
            <a:endParaRPr lang="zh-CN" sz="1350" dirty="0"/>
          </a:p>
        </p:txBody>
      </p:sp>
      <p:sp>
        <p:nvSpPr>
          <p:cNvPr id="6" name="Text 3"/>
          <p:cNvSpPr/>
          <p:nvPr/>
        </p:nvSpPr>
        <p:spPr>
          <a:xfrm>
            <a:off x="5220764" y="1179685"/>
            <a:ext cx="1714475" cy="2141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测量</a:t>
            </a:r>
            <a:endParaRPr lang="zh-CN" sz="1350" dirty="0"/>
          </a:p>
        </p:txBody>
      </p:sp>
      <p:sp>
        <p:nvSpPr>
          <p:cNvPr id="7" name="Text 4"/>
          <p:cNvSpPr/>
          <p:nvPr/>
        </p:nvSpPr>
        <p:spPr>
          <a:xfrm>
            <a:off x="6119370" y="2977151"/>
            <a:ext cx="1714475" cy="2141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学习</a:t>
            </a:r>
            <a:endParaRPr lang="zh-CN" sz="1350" dirty="0"/>
          </a:p>
        </p:txBody>
      </p:sp>
      <p:sp>
        <p:nvSpPr>
          <p:cNvPr id="8" name="Text 5"/>
          <p:cNvSpPr/>
          <p:nvPr/>
        </p:nvSpPr>
        <p:spPr>
          <a:xfrm>
            <a:off x="2200697" y="3867788"/>
            <a:ext cx="1714475" cy="2141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迭代</a:t>
            </a:r>
            <a:endParaRPr lang="zh-CN" sz="1350" dirty="0"/>
          </a:p>
        </p:txBody>
      </p:sp>
      <p:sp>
        <p:nvSpPr>
          <p:cNvPr id="9" name="Text 6"/>
          <p:cNvSpPr/>
          <p:nvPr/>
        </p:nvSpPr>
        <p:spPr>
          <a:xfrm>
            <a:off x="523577" y="4622304"/>
            <a:ext cx="3968576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MVP要验证</a:t>
            </a:r>
            <a:endParaRPr lang="zh-CN" sz="600" dirty="0"/>
          </a:p>
        </p:txBody>
      </p:sp>
      <p:sp>
        <p:nvSpPr>
          <p:cNvPr id="10" name="Text 7"/>
          <p:cNvSpPr/>
          <p:nvPr/>
        </p:nvSpPr>
        <p:spPr>
          <a:xfrm>
            <a:off x="523577" y="4751189"/>
            <a:ext cx="3968576" cy="4384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用户是否真的痛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用户是否愿意使用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家属或机构是否愿意付费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核心功能是否能跑通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商业假设是否成立</a:t>
            </a:r>
            <a:endParaRPr lang="zh-CN" sz="500" dirty="0"/>
          </a:p>
        </p:txBody>
      </p:sp>
      <p:sp>
        <p:nvSpPr>
          <p:cNvPr id="11" name="Text 8"/>
          <p:cNvSpPr/>
          <p:nvPr/>
        </p:nvSpPr>
        <p:spPr>
          <a:xfrm>
            <a:off x="4656609" y="4622304"/>
            <a:ext cx="3968576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MVP不追求</a:t>
            </a:r>
            <a:endParaRPr lang="zh-CN" sz="600" dirty="0"/>
          </a:p>
        </p:txBody>
      </p:sp>
      <p:sp>
        <p:nvSpPr>
          <p:cNvPr id="12" name="Text 9"/>
          <p:cNvSpPr/>
          <p:nvPr/>
        </p:nvSpPr>
        <p:spPr>
          <a:xfrm>
            <a:off x="4656609" y="4751189"/>
            <a:ext cx="3968576" cy="3484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功能完整性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外观完美度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一次性量产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全场景覆盖</a:t>
            </a:r>
            <a:endParaRPr lang="zh-CN" sz="5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860227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MVP可以有四种形式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506959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选择MVP形式的核心原则是：用最低成本验证最关键的假设。不同阶段、不同假设类型对应不同的MVP形式，团队应根据实际情况灵活选择。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1863626"/>
            <a:ext cx="3982938" cy="1249040"/>
          </a:xfrm>
          <a:prstGeom prst="roundRect">
            <a:avLst>
              <a:gd name="adj" fmla="val 4402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9234" y="1999283"/>
            <a:ext cx="371162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纸面原型</a:t>
            </a:r>
            <a:endParaRPr lang="zh-CN" sz="1200" dirty="0"/>
          </a:p>
        </p:txBody>
      </p:sp>
      <p:sp>
        <p:nvSpPr>
          <p:cNvPr id="6" name="Text 4"/>
          <p:cNvSpPr/>
          <p:nvPr/>
        </p:nvSpPr>
        <p:spPr>
          <a:xfrm>
            <a:off x="659234" y="2270299"/>
            <a:ext cx="3711625" cy="70671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600"/>
              </a:spcAft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手绘或打印的界面与流程图，用于低成本验证产品概念和用户理解。</a:t>
            </a:r>
            <a:endParaRPr lang="zh-CN" sz="10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验证：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概念是否被接受</a:t>
            </a:r>
            <a:endParaRPr lang="zh-CN" sz="1000" dirty="0"/>
          </a:p>
        </p:txBody>
      </p:sp>
      <p:sp>
        <p:nvSpPr>
          <p:cNvPr id="7" name="Shape 5"/>
          <p:cNvSpPr/>
          <p:nvPr/>
        </p:nvSpPr>
        <p:spPr>
          <a:xfrm>
            <a:off x="4637410" y="1863626"/>
            <a:ext cx="3983013" cy="1249040"/>
          </a:xfrm>
          <a:prstGeom prst="roundRect">
            <a:avLst>
              <a:gd name="adj" fmla="val 4402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773067" y="1999283"/>
            <a:ext cx="371169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可交互原型</a:t>
            </a:r>
            <a:endParaRPr lang="zh-CN" sz="1200" dirty="0"/>
          </a:p>
        </p:txBody>
      </p:sp>
      <p:sp>
        <p:nvSpPr>
          <p:cNvPr id="9" name="Text 7"/>
          <p:cNvSpPr/>
          <p:nvPr/>
        </p:nvSpPr>
        <p:spPr>
          <a:xfrm>
            <a:off x="4773067" y="2270299"/>
            <a:ext cx="3711699" cy="4973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600"/>
              </a:spcAft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使用设计工具制作的可点击原型，模拟真实使用流程。</a:t>
            </a:r>
            <a:endParaRPr lang="zh-CN" sz="10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验证：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使用流程是否顺畅</a:t>
            </a:r>
            <a:endParaRPr lang="zh-CN" sz="1000" dirty="0"/>
          </a:p>
        </p:txBody>
      </p:sp>
      <p:sp>
        <p:nvSpPr>
          <p:cNvPr id="10" name="Shape 8"/>
          <p:cNvSpPr/>
          <p:nvPr/>
        </p:nvSpPr>
        <p:spPr>
          <a:xfrm>
            <a:off x="523577" y="3243560"/>
            <a:ext cx="3982938" cy="1039639"/>
          </a:xfrm>
          <a:prstGeom prst="roundRect">
            <a:avLst>
              <a:gd name="adj" fmla="val 528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9234" y="3379217"/>
            <a:ext cx="371162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功能裁剪版</a:t>
            </a:r>
            <a:endParaRPr lang="zh-CN" sz="1200" dirty="0"/>
          </a:p>
        </p:txBody>
      </p:sp>
      <p:sp>
        <p:nvSpPr>
          <p:cNvPr id="12" name="Text 10"/>
          <p:cNvSpPr/>
          <p:nvPr/>
        </p:nvSpPr>
        <p:spPr>
          <a:xfrm>
            <a:off x="659234" y="3650233"/>
            <a:ext cx="3711625" cy="4973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600"/>
              </a:spcAft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只实现核心功能的真实产品版本，去掉所有非关键功能。</a:t>
            </a:r>
            <a:endParaRPr lang="zh-CN" sz="10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验证：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核心功能价值是否成立</a:t>
            </a:r>
            <a:endParaRPr lang="zh-CN" sz="1000" dirty="0"/>
          </a:p>
        </p:txBody>
      </p:sp>
      <p:sp>
        <p:nvSpPr>
          <p:cNvPr id="13" name="Shape 11"/>
          <p:cNvSpPr/>
          <p:nvPr/>
        </p:nvSpPr>
        <p:spPr>
          <a:xfrm>
            <a:off x="4637410" y="3243560"/>
            <a:ext cx="3983013" cy="1039639"/>
          </a:xfrm>
          <a:prstGeom prst="roundRect">
            <a:avLst>
              <a:gd name="adj" fmla="val 528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73067" y="3379217"/>
            <a:ext cx="371169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Wizard of Oz模拟</a:t>
            </a:r>
            <a:endParaRPr lang="zh-CN" sz="1200" dirty="0"/>
          </a:p>
        </p:txBody>
      </p:sp>
      <p:sp>
        <p:nvSpPr>
          <p:cNvPr id="15" name="Text 13"/>
          <p:cNvSpPr/>
          <p:nvPr/>
        </p:nvSpPr>
        <p:spPr>
          <a:xfrm>
            <a:off x="4773067" y="3650233"/>
            <a:ext cx="3711699" cy="4973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600"/>
              </a:spcAft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后台由人工模拟AI或自动化能力，前台呈现完整产品体验。</a:t>
            </a:r>
            <a:endParaRPr lang="zh-CN" sz="10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验证：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AI需求是否真实存在</a:t>
            </a:r>
            <a:endParaRPr lang="zh-CN" sz="1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730672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智能药盒MVP如何迭代？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377404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每一个版本都有明确的验证目标，不是为了"做得更完整"，而是为了"回答一个更关键的问题"。迭代的节奏与学习结论，比版本数量更重要。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2738065"/>
            <a:ext cx="8096845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5" name="Shape 3"/>
          <p:cNvSpPr/>
          <p:nvPr/>
        </p:nvSpPr>
        <p:spPr>
          <a:xfrm>
            <a:off x="1811313" y="2345382"/>
            <a:ext cx="14288" cy="392683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6" name="Shape 4"/>
          <p:cNvSpPr/>
          <p:nvPr/>
        </p:nvSpPr>
        <p:spPr>
          <a:xfrm>
            <a:off x="1671191" y="2590800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726071" y="2622575"/>
            <a:ext cx="184770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654472" y="1734071"/>
            <a:ext cx="2328044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V0.1 纸面原型</a:t>
            </a:r>
            <a:endParaRPr lang="zh-CN" sz="1200" dirty="0"/>
          </a:p>
        </p:txBody>
      </p:sp>
      <p:sp>
        <p:nvSpPr>
          <p:cNvPr id="9" name="Text 7"/>
          <p:cNvSpPr/>
          <p:nvPr/>
        </p:nvSpPr>
        <p:spPr>
          <a:xfrm>
            <a:off x="654472" y="2005087"/>
            <a:ext cx="232804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验证功能流程与用户理解</a:t>
            </a:r>
            <a:endParaRPr lang="zh-CN" sz="1000" dirty="0"/>
          </a:p>
        </p:txBody>
      </p:sp>
      <p:sp>
        <p:nvSpPr>
          <p:cNvPr id="10" name="Shape 8"/>
          <p:cNvSpPr/>
          <p:nvPr/>
        </p:nvSpPr>
        <p:spPr>
          <a:xfrm>
            <a:off x="3188047" y="2738065"/>
            <a:ext cx="14288" cy="392683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1" name="Shape 9"/>
          <p:cNvSpPr/>
          <p:nvPr/>
        </p:nvSpPr>
        <p:spPr>
          <a:xfrm>
            <a:off x="3047926" y="2590800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102806" y="2622575"/>
            <a:ext cx="184770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2031206" y="3261643"/>
            <a:ext cx="2328044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V0.2 基础药盒</a:t>
            </a:r>
            <a:endParaRPr lang="zh-CN" sz="1200" dirty="0"/>
          </a:p>
        </p:txBody>
      </p:sp>
      <p:sp>
        <p:nvSpPr>
          <p:cNvPr id="14" name="Text 12"/>
          <p:cNvSpPr/>
          <p:nvPr/>
        </p:nvSpPr>
        <p:spPr>
          <a:xfrm>
            <a:off x="2031206" y="3532659"/>
            <a:ext cx="232804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验证定时提醒核心刚需</a:t>
            </a:r>
            <a:endParaRPr lang="zh-CN" sz="1000" dirty="0"/>
          </a:p>
        </p:txBody>
      </p:sp>
      <p:sp>
        <p:nvSpPr>
          <p:cNvPr id="15" name="Shape 13"/>
          <p:cNvSpPr/>
          <p:nvPr/>
        </p:nvSpPr>
        <p:spPr>
          <a:xfrm>
            <a:off x="4564782" y="2345382"/>
            <a:ext cx="14288" cy="392683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6" name="Shape 14"/>
          <p:cNvSpPr/>
          <p:nvPr/>
        </p:nvSpPr>
        <p:spPr>
          <a:xfrm>
            <a:off x="4424660" y="2590800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479541" y="2622575"/>
            <a:ext cx="184770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3407941" y="1734071"/>
            <a:ext cx="2328044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V0.3 联网版</a:t>
            </a:r>
            <a:endParaRPr lang="zh-CN" sz="1200" dirty="0"/>
          </a:p>
        </p:txBody>
      </p:sp>
      <p:sp>
        <p:nvSpPr>
          <p:cNvPr id="19" name="Text 17"/>
          <p:cNvSpPr/>
          <p:nvPr/>
        </p:nvSpPr>
        <p:spPr>
          <a:xfrm>
            <a:off x="3407941" y="2005087"/>
            <a:ext cx="232804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验证家属远程查看意愿</a:t>
            </a:r>
            <a:endParaRPr lang="zh-CN" sz="1000" dirty="0"/>
          </a:p>
        </p:txBody>
      </p:sp>
      <p:sp>
        <p:nvSpPr>
          <p:cNvPr id="20" name="Shape 18"/>
          <p:cNvSpPr/>
          <p:nvPr/>
        </p:nvSpPr>
        <p:spPr>
          <a:xfrm>
            <a:off x="5941516" y="2738065"/>
            <a:ext cx="14288" cy="392683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21" name="Shape 19"/>
          <p:cNvSpPr/>
          <p:nvPr/>
        </p:nvSpPr>
        <p:spPr>
          <a:xfrm>
            <a:off x="5801395" y="2590800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856275" y="2622575"/>
            <a:ext cx="184770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4</a:t>
            </a:r>
            <a:endParaRPr lang="en-US" sz="1450" dirty="0"/>
          </a:p>
        </p:txBody>
      </p:sp>
      <p:sp>
        <p:nvSpPr>
          <p:cNvPr id="23" name="Text 21"/>
          <p:cNvSpPr/>
          <p:nvPr/>
        </p:nvSpPr>
        <p:spPr>
          <a:xfrm>
            <a:off x="4784675" y="3261643"/>
            <a:ext cx="2328044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V0.4 AI问答</a:t>
            </a:r>
            <a:endParaRPr lang="zh-CN" sz="1200" dirty="0"/>
          </a:p>
        </p:txBody>
      </p:sp>
      <p:sp>
        <p:nvSpPr>
          <p:cNvPr id="24" name="Text 22"/>
          <p:cNvSpPr/>
          <p:nvPr/>
        </p:nvSpPr>
        <p:spPr>
          <a:xfrm>
            <a:off x="4784675" y="3532659"/>
            <a:ext cx="232804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验证AI用药问答真实需求</a:t>
            </a:r>
            <a:endParaRPr lang="zh-CN" sz="1000" dirty="0"/>
          </a:p>
        </p:txBody>
      </p:sp>
      <p:sp>
        <p:nvSpPr>
          <p:cNvPr id="25" name="Shape 23"/>
          <p:cNvSpPr/>
          <p:nvPr/>
        </p:nvSpPr>
        <p:spPr>
          <a:xfrm>
            <a:off x="7318325" y="2345382"/>
            <a:ext cx="14288" cy="392683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26" name="Shape 24"/>
          <p:cNvSpPr/>
          <p:nvPr/>
        </p:nvSpPr>
        <p:spPr>
          <a:xfrm>
            <a:off x="7178204" y="2590800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7233084" y="2622575"/>
            <a:ext cx="184770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5</a:t>
            </a:r>
            <a:endParaRPr lang="en-US" sz="1450" dirty="0"/>
          </a:p>
        </p:txBody>
      </p:sp>
      <p:sp>
        <p:nvSpPr>
          <p:cNvPr id="28" name="Text 26"/>
          <p:cNvSpPr/>
          <p:nvPr/>
        </p:nvSpPr>
        <p:spPr>
          <a:xfrm>
            <a:off x="6161410" y="1734071"/>
            <a:ext cx="2328118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V1.0 小批试用</a:t>
            </a:r>
            <a:endParaRPr lang="zh-CN" sz="1200" dirty="0"/>
          </a:p>
        </p:txBody>
      </p:sp>
      <p:sp>
        <p:nvSpPr>
          <p:cNvPr id="29" name="Text 27"/>
          <p:cNvSpPr/>
          <p:nvPr/>
        </p:nvSpPr>
        <p:spPr>
          <a:xfrm>
            <a:off x="6161410" y="2005087"/>
            <a:ext cx="2328118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验证付费意愿与留存数据</a:t>
            </a:r>
            <a:endParaRPr lang="zh-CN" sz="1000" dirty="0"/>
          </a:p>
        </p:txBody>
      </p:sp>
      <p:sp>
        <p:nvSpPr>
          <p:cNvPr id="30" name="Shape 28"/>
          <p:cNvSpPr/>
          <p:nvPr/>
        </p:nvSpPr>
        <p:spPr>
          <a:xfrm>
            <a:off x="523577" y="3889325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F9D2EB"/>
          </a:solidFill>
          <a:ln/>
        </p:spPr>
      </p:sp>
      <p:pic>
        <p:nvPicPr>
          <p:cNvPr id="3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4472" y="4076402"/>
            <a:ext cx="163637" cy="130894"/>
          </a:xfrm>
          <a:prstGeom prst="rect">
            <a:avLst/>
          </a:prstGeom>
        </p:spPr>
      </p:pic>
      <p:sp>
        <p:nvSpPr>
          <p:cNvPr id="32" name="Text 29"/>
          <p:cNvSpPr/>
          <p:nvPr/>
        </p:nvSpPr>
        <p:spPr>
          <a:xfrm>
            <a:off x="949003" y="4052887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每一版完成后必须回答三个问题：验证了什么？发现了什么？下一版改什么？</a:t>
            </a:r>
            <a:endParaRPr lang="zh-CN" sz="1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70508"/>
            <a:ext cx="8096845" cy="258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MVP验证指标：不能只看"大家说不错"</a:t>
            </a:r>
            <a:endParaRPr lang="zh-CN" sz="1600" dirty="0"/>
          </a:p>
        </p:txBody>
      </p:sp>
      <p:sp>
        <p:nvSpPr>
          <p:cNvPr id="3" name="Text 1"/>
          <p:cNvSpPr/>
          <p:nvPr/>
        </p:nvSpPr>
        <p:spPr>
          <a:xfrm>
            <a:off x="523577" y="747340"/>
            <a:ext cx="8554045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口头反馈无法替代行为数据。AARRR框架提供了从获取到收入的完整验证漏斗，帮助团队用真实行为数据判断产品假设是否成立。</a:t>
            </a:r>
            <a:endParaRPr lang="zh-CN" sz="6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931366"/>
            <a:ext cx="6553200" cy="3657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577" y="4655418"/>
            <a:ext cx="8554045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每一层漏斗都对应一个核心商业假设。漏斗在哪一层流失最多，就说明哪个假设需要优先修正。</a:t>
            </a:r>
            <a:endParaRPr lang="zh-CN" sz="6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70508"/>
            <a:ext cx="8096845" cy="258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商业模式画布：一张图讲清生意逻辑</a:t>
            </a:r>
            <a:endParaRPr lang="zh-CN" sz="1600" dirty="0"/>
          </a:p>
        </p:txBody>
      </p:sp>
      <p:sp>
        <p:nvSpPr>
          <p:cNvPr id="3" name="Text 1"/>
          <p:cNvSpPr/>
          <p:nvPr/>
        </p:nvSpPr>
        <p:spPr>
          <a:xfrm>
            <a:off x="523577" y="747340"/>
            <a:ext cx="8554045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商业模式画布（Business Model Canvas）将生意逻辑压缩为九个模块，帮助团队检验产品、客户、渠道、成本与收入是否自洽，是创业方案对外沟通的标准工具。</a:t>
            </a:r>
            <a:endParaRPr lang="zh-CN" sz="6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931366"/>
            <a:ext cx="6553200" cy="3657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577" y="4655418"/>
            <a:ext cx="8554045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画布的价值不在于填满，而在于找出模块之间的逻辑矛盾——任何一个模块无法自圆其说，都意味着商业模式需要调整。</a:t>
            </a:r>
            <a:endParaRPr lang="zh-CN" sz="6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59941"/>
            <a:ext cx="80968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客户细分：谁真正为产品买单？</a:t>
            </a:r>
            <a:endParaRPr lang="zh-CN" sz="1200" dirty="0"/>
          </a:p>
        </p:txBody>
      </p:sp>
      <p:sp>
        <p:nvSpPr>
          <p:cNvPr id="3" name="Text 1"/>
          <p:cNvSpPr/>
          <p:nvPr/>
        </p:nvSpPr>
        <p:spPr>
          <a:xfrm>
            <a:off x="523577" y="617860"/>
            <a:ext cx="8554045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养老产品的使用者、决策者与付款者往往不是同一个人。创业方案必须分别讲清楚这三类角色，才能设计出真正有效的销售路径与服务模式。</a:t>
            </a:r>
            <a:endParaRPr lang="zh-CN" sz="5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733202"/>
            <a:ext cx="6553200" cy="36576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23577" y="4427562"/>
            <a:ext cx="1999655" cy="334714"/>
          </a:xfrm>
          <a:prstGeom prst="roundRect">
            <a:avLst>
              <a:gd name="adj" fmla="val 821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93750" y="4497735"/>
            <a:ext cx="1859310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</a:t>
            </a:r>
            <a:endParaRPr lang="zh-CN" sz="600" dirty="0"/>
          </a:p>
        </p:txBody>
      </p:sp>
      <p:sp>
        <p:nvSpPr>
          <p:cNvPr id="7" name="Text 4"/>
          <p:cNvSpPr/>
          <p:nvPr/>
        </p:nvSpPr>
        <p:spPr>
          <a:xfrm>
            <a:off x="593750" y="4613523"/>
            <a:ext cx="1859310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使用者</a:t>
            </a:r>
            <a:endParaRPr lang="zh-CN" sz="500" dirty="0"/>
          </a:p>
        </p:txBody>
      </p:sp>
      <p:sp>
        <p:nvSpPr>
          <p:cNvPr id="8" name="Shape 5"/>
          <p:cNvSpPr/>
          <p:nvPr/>
        </p:nvSpPr>
        <p:spPr>
          <a:xfrm>
            <a:off x="2555900" y="4427562"/>
            <a:ext cx="1999729" cy="334714"/>
          </a:xfrm>
          <a:prstGeom prst="roundRect">
            <a:avLst>
              <a:gd name="adj" fmla="val 821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2626072" y="4497735"/>
            <a:ext cx="1859384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成年子女</a:t>
            </a:r>
            <a:endParaRPr lang="zh-CN" sz="600" dirty="0"/>
          </a:p>
        </p:txBody>
      </p:sp>
      <p:sp>
        <p:nvSpPr>
          <p:cNvPr id="10" name="Text 7"/>
          <p:cNvSpPr/>
          <p:nvPr/>
        </p:nvSpPr>
        <p:spPr>
          <a:xfrm>
            <a:off x="2626072" y="4613523"/>
            <a:ext cx="1859384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决策者+付款者</a:t>
            </a:r>
            <a:endParaRPr lang="zh-CN" sz="500" dirty="0"/>
          </a:p>
        </p:txBody>
      </p:sp>
      <p:sp>
        <p:nvSpPr>
          <p:cNvPr id="11" name="Shape 8"/>
          <p:cNvSpPr/>
          <p:nvPr/>
        </p:nvSpPr>
        <p:spPr>
          <a:xfrm>
            <a:off x="4588297" y="4427562"/>
            <a:ext cx="1999729" cy="334714"/>
          </a:xfrm>
          <a:prstGeom prst="roundRect">
            <a:avLst>
              <a:gd name="adj" fmla="val 821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658469" y="4497735"/>
            <a:ext cx="1859384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养老机构</a:t>
            </a:r>
            <a:endParaRPr lang="zh-CN" sz="600" dirty="0"/>
          </a:p>
        </p:txBody>
      </p:sp>
      <p:sp>
        <p:nvSpPr>
          <p:cNvPr id="13" name="Text 10"/>
          <p:cNvSpPr/>
          <p:nvPr/>
        </p:nvSpPr>
        <p:spPr>
          <a:xfrm>
            <a:off x="4658469" y="4613523"/>
            <a:ext cx="1859384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决策者+付款者</a:t>
            </a:r>
            <a:endParaRPr lang="zh-CN" sz="500" dirty="0"/>
          </a:p>
        </p:txBody>
      </p:sp>
      <p:sp>
        <p:nvSpPr>
          <p:cNvPr id="14" name="Shape 11"/>
          <p:cNvSpPr/>
          <p:nvPr/>
        </p:nvSpPr>
        <p:spPr>
          <a:xfrm>
            <a:off x="6620694" y="4427562"/>
            <a:ext cx="1999729" cy="334714"/>
          </a:xfrm>
          <a:prstGeom prst="roundRect">
            <a:avLst>
              <a:gd name="adj" fmla="val 821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690866" y="4497735"/>
            <a:ext cx="1859384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社区/民政</a:t>
            </a:r>
            <a:endParaRPr lang="zh-CN" sz="600" dirty="0"/>
          </a:p>
        </p:txBody>
      </p:sp>
      <p:sp>
        <p:nvSpPr>
          <p:cNvPr id="16" name="Text 13"/>
          <p:cNvSpPr/>
          <p:nvPr/>
        </p:nvSpPr>
        <p:spPr>
          <a:xfrm>
            <a:off x="6690866" y="4613523"/>
            <a:ext cx="1859384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采购方</a:t>
            </a:r>
            <a:endParaRPr lang="zh-CN" sz="500" dirty="0"/>
          </a:p>
        </p:txBody>
      </p:sp>
      <p:sp>
        <p:nvSpPr>
          <p:cNvPr id="17" name="Shape 14"/>
          <p:cNvSpPr/>
          <p:nvPr/>
        </p:nvSpPr>
        <p:spPr>
          <a:xfrm>
            <a:off x="523577" y="4794945"/>
            <a:ext cx="8096845" cy="334714"/>
          </a:xfrm>
          <a:prstGeom prst="roundRect">
            <a:avLst>
              <a:gd name="adj" fmla="val 821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93750" y="4865117"/>
            <a:ext cx="7956500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保险/医疗</a:t>
            </a:r>
            <a:endParaRPr lang="zh-CN" sz="600" dirty="0"/>
          </a:p>
        </p:txBody>
      </p:sp>
      <p:sp>
        <p:nvSpPr>
          <p:cNvPr id="19" name="Text 16"/>
          <p:cNvSpPr/>
          <p:nvPr/>
        </p:nvSpPr>
        <p:spPr>
          <a:xfrm>
            <a:off x="593750" y="4980905"/>
            <a:ext cx="7956500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合作付费方</a:t>
            </a:r>
            <a:endParaRPr lang="zh-CN" sz="5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006301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价值主张：不要写功能，要写结果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653034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客户购买的不是功能本身，而是功能解决问题之后带来的结果。价值主张必须从"我们能做什么"转换为"你能得到什么"，才能真正触动决策者。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2366367"/>
            <a:ext cx="727174" cy="203597"/>
          </a:xfrm>
          <a:prstGeom prst="roundRect">
            <a:avLst>
              <a:gd name="adj" fmla="val 21605"/>
            </a:avLst>
          </a:prstGeom>
          <a:noFill/>
          <a:ln w="4763">
            <a:solidFill>
              <a:srgbClr val="E851B2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02084" y="2405583"/>
            <a:ext cx="1027361" cy="1251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❌</a:t>
            </a:r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E851B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功能表达</a:t>
            </a:r>
            <a:endParaRPr lang="zh-CN" sz="800" dirty="0"/>
          </a:p>
        </p:txBody>
      </p:sp>
      <p:sp>
        <p:nvSpPr>
          <p:cNvPr id="6" name="Text 4"/>
          <p:cNvSpPr/>
          <p:nvPr/>
        </p:nvSpPr>
        <p:spPr>
          <a:xfrm>
            <a:off x="523577" y="2717229"/>
            <a:ext cx="3888730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定时提醒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App推送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大模型问答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取药检测</a:t>
            </a:r>
            <a:endParaRPr lang="zh-CN" sz="1000" dirty="0"/>
          </a:p>
        </p:txBody>
      </p:sp>
      <p:sp>
        <p:nvSpPr>
          <p:cNvPr id="7" name="Text 5"/>
          <p:cNvSpPr/>
          <p:nvPr/>
        </p:nvSpPr>
        <p:spPr>
          <a:xfrm>
            <a:off x="523577" y="3809926"/>
            <a:ext cx="434593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以上描述的是产品的技术实现，而不是用户关心的结果。</a:t>
            </a:r>
            <a:endParaRPr lang="zh-CN" sz="1000" dirty="0"/>
          </a:p>
        </p:txBody>
      </p:sp>
      <p:sp>
        <p:nvSpPr>
          <p:cNvPr id="8" name="Shape 6"/>
          <p:cNvSpPr/>
          <p:nvPr/>
        </p:nvSpPr>
        <p:spPr>
          <a:xfrm>
            <a:off x="4642172" y="2219102"/>
            <a:ext cx="4077295" cy="1918022"/>
          </a:xfrm>
          <a:prstGeom prst="roundRect">
            <a:avLst>
              <a:gd name="adj" fmla="val 4914"/>
            </a:avLst>
          </a:prstGeom>
          <a:solidFill>
            <a:srgbClr val="E851B2">
              <a:alpha val="95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4773067" y="2366367"/>
            <a:ext cx="936575" cy="203597"/>
          </a:xfrm>
          <a:prstGeom prst="roundRect">
            <a:avLst>
              <a:gd name="adj" fmla="val 21605"/>
            </a:avLst>
          </a:prstGeom>
          <a:solidFill>
            <a:srgbClr val="F9D2EB"/>
          </a:solidFill>
          <a:ln/>
        </p:spPr>
      </p:sp>
      <p:sp>
        <p:nvSpPr>
          <p:cNvPr id="10" name="Text 8"/>
          <p:cNvSpPr/>
          <p:nvPr/>
        </p:nvSpPr>
        <p:spPr>
          <a:xfrm>
            <a:off x="4851574" y="2405583"/>
            <a:ext cx="1236762" cy="1251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✅</a:t>
            </a:r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价值主张表达</a:t>
            </a:r>
            <a:endParaRPr lang="zh-CN" sz="800" dirty="0"/>
          </a:p>
        </p:txBody>
      </p:sp>
      <p:sp>
        <p:nvSpPr>
          <p:cNvPr id="11" name="Text 9"/>
          <p:cNvSpPr/>
          <p:nvPr/>
        </p:nvSpPr>
        <p:spPr>
          <a:xfrm>
            <a:off x="4773067" y="2717229"/>
            <a:ext cx="3815507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减少漏服风险，保障老人用药安全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让家属及时知道异常，消除远程照护焦虑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减轻机构发药记录的人力压力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帮助社区开展慢病管理服务，提升服务能力</a:t>
            </a:r>
            <a:endParaRPr lang="zh-CN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406747"/>
            <a:ext cx="4667845" cy="6977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银发经济不是单一行业，而是一条长产业链</a:t>
            </a:r>
            <a:endParaRPr lang="zh-CN" sz="2150" dirty="0"/>
          </a:p>
        </p:txBody>
      </p:sp>
      <p:sp>
        <p:nvSpPr>
          <p:cNvPr id="4" name="Text 1"/>
          <p:cNvSpPr/>
          <p:nvPr/>
        </p:nvSpPr>
        <p:spPr>
          <a:xfrm>
            <a:off x="523577" y="1265709"/>
            <a:ext cx="4667845" cy="3616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银发经济横跨十大领域，创业机会广泛分布于服务模式、平台系统、数据工具、运营流程与场景解决方案之中，而不仅仅局限于硬件产品。</a:t>
            </a:r>
            <a:endParaRPr lang="zh-CN" sz="900" dirty="0"/>
          </a:p>
        </p:txBody>
      </p:sp>
      <p:sp>
        <p:nvSpPr>
          <p:cNvPr id="5" name="Shape 2"/>
          <p:cNvSpPr/>
          <p:nvPr/>
        </p:nvSpPr>
        <p:spPr>
          <a:xfrm>
            <a:off x="523577" y="1748284"/>
            <a:ext cx="4667845" cy="666527"/>
          </a:xfrm>
          <a:prstGeom prst="roundRect">
            <a:avLst>
              <a:gd name="adj" fmla="val 7476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46956" y="1871663"/>
            <a:ext cx="4421088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养老服务与医疗健康</a:t>
            </a:r>
            <a:endParaRPr lang="zh-CN" sz="1050" dirty="0"/>
          </a:p>
        </p:txBody>
      </p:sp>
      <p:sp>
        <p:nvSpPr>
          <p:cNvPr id="7" name="Text 4"/>
          <p:cNvSpPr/>
          <p:nvPr/>
        </p:nvSpPr>
        <p:spPr>
          <a:xfrm>
            <a:off x="646956" y="2110606"/>
            <a:ext cx="4421088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护理服务、慢病管理、康复支持</a:t>
            </a:r>
            <a:endParaRPr lang="zh-CN" sz="900" dirty="0"/>
          </a:p>
        </p:txBody>
      </p:sp>
      <p:sp>
        <p:nvSpPr>
          <p:cNvPr id="8" name="Shape 5"/>
          <p:cNvSpPr/>
          <p:nvPr/>
        </p:nvSpPr>
        <p:spPr>
          <a:xfrm>
            <a:off x="523577" y="2522265"/>
            <a:ext cx="4667845" cy="666527"/>
          </a:xfrm>
          <a:prstGeom prst="roundRect">
            <a:avLst>
              <a:gd name="adj" fmla="val 7476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46956" y="2645643"/>
            <a:ext cx="4421088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智能产品与适老金融</a:t>
            </a:r>
            <a:endParaRPr lang="zh-CN" sz="1050" dirty="0"/>
          </a:p>
        </p:txBody>
      </p:sp>
      <p:sp>
        <p:nvSpPr>
          <p:cNvPr id="10" name="Text 7"/>
          <p:cNvSpPr/>
          <p:nvPr/>
        </p:nvSpPr>
        <p:spPr>
          <a:xfrm>
            <a:off x="646956" y="2884587"/>
            <a:ext cx="4421088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智能硬件、适老保险、理财规划</a:t>
            </a:r>
            <a:endParaRPr lang="zh-CN" sz="900" dirty="0"/>
          </a:p>
        </p:txBody>
      </p:sp>
      <p:sp>
        <p:nvSpPr>
          <p:cNvPr id="11" name="Shape 8"/>
          <p:cNvSpPr/>
          <p:nvPr/>
        </p:nvSpPr>
        <p:spPr>
          <a:xfrm>
            <a:off x="523577" y="3296245"/>
            <a:ext cx="4667845" cy="666527"/>
          </a:xfrm>
          <a:prstGeom prst="roundRect">
            <a:avLst>
              <a:gd name="adj" fmla="val 7476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46956" y="3419624"/>
            <a:ext cx="4421088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文化娱乐与康养旅居</a:t>
            </a:r>
            <a:endParaRPr lang="zh-CN" sz="1050" dirty="0"/>
          </a:p>
        </p:txBody>
      </p:sp>
      <p:sp>
        <p:nvSpPr>
          <p:cNvPr id="13" name="Text 10"/>
          <p:cNvSpPr/>
          <p:nvPr/>
        </p:nvSpPr>
        <p:spPr>
          <a:xfrm>
            <a:off x="646956" y="3658567"/>
            <a:ext cx="4421088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银发旅游、文化活动、康养社区</a:t>
            </a:r>
            <a:endParaRPr lang="zh-CN" sz="900" dirty="0"/>
          </a:p>
        </p:txBody>
      </p:sp>
      <p:sp>
        <p:nvSpPr>
          <p:cNvPr id="14" name="Shape 11"/>
          <p:cNvSpPr/>
          <p:nvPr/>
        </p:nvSpPr>
        <p:spPr>
          <a:xfrm>
            <a:off x="523577" y="4070226"/>
            <a:ext cx="4667845" cy="666527"/>
          </a:xfrm>
          <a:prstGeom prst="roundRect">
            <a:avLst>
              <a:gd name="adj" fmla="val 7476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6956" y="4193604"/>
            <a:ext cx="4421088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数据平台与社区运营</a:t>
            </a:r>
            <a:endParaRPr lang="zh-CN" sz="1050" dirty="0"/>
          </a:p>
        </p:txBody>
      </p:sp>
      <p:sp>
        <p:nvSpPr>
          <p:cNvPr id="16" name="Text 13"/>
          <p:cNvSpPr/>
          <p:nvPr/>
        </p:nvSpPr>
        <p:spPr>
          <a:xfrm>
            <a:off x="646956" y="4432548"/>
            <a:ext cx="4421088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适老化家庭改造、机构运营、社区服务、数据工具</a:t>
            </a:r>
            <a:endParaRPr lang="zh-CN" sz="9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794742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收入来源和成本结构必须同时成立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441475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商业模式的可持续性取决于收入能否覆盖成本，以及服务收入能否随规模增长而提升毛利率。三个关键判断问题决定商业模式是否真正成立。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429295" y="2007543"/>
            <a:ext cx="4077295" cy="1730127"/>
          </a:xfrm>
          <a:prstGeom prst="roundRect">
            <a:avLst>
              <a:gd name="adj" fmla="val 5448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560189" y="2138437"/>
            <a:ext cx="38155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收入流</a:t>
            </a:r>
            <a:endParaRPr lang="zh-CN" sz="1200" dirty="0"/>
          </a:p>
        </p:txBody>
      </p:sp>
      <p:sp>
        <p:nvSpPr>
          <p:cNvPr id="6" name="Text 4"/>
          <p:cNvSpPr/>
          <p:nvPr/>
        </p:nvSpPr>
        <p:spPr>
          <a:xfrm>
            <a:off x="560189" y="2461840"/>
            <a:ext cx="3815507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硬件销售（一次性）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订阅服务（持续性）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机构后台管理费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平台服务与数据授权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增值服务分成</a:t>
            </a:r>
            <a:endParaRPr lang="zh-CN" sz="1000" dirty="0"/>
          </a:p>
        </p:txBody>
      </p:sp>
      <p:sp>
        <p:nvSpPr>
          <p:cNvPr id="7" name="Text 5"/>
          <p:cNvSpPr/>
          <p:nvPr/>
        </p:nvSpPr>
        <p:spPr>
          <a:xfrm>
            <a:off x="4736455" y="2138437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成本流</a:t>
            </a:r>
            <a:endParaRPr lang="zh-CN" sz="1200" dirty="0"/>
          </a:p>
        </p:txBody>
      </p:sp>
      <p:sp>
        <p:nvSpPr>
          <p:cNvPr id="8" name="Text 6"/>
          <p:cNvSpPr/>
          <p:nvPr/>
        </p:nvSpPr>
        <p:spPr>
          <a:xfrm>
            <a:off x="4736455" y="2461840"/>
            <a:ext cx="3888730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硬件BOM与生产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研发与人力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渠道与客服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云服务与运维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售后与合规</a:t>
            </a:r>
            <a:endParaRPr lang="zh-CN" sz="1000" dirty="0"/>
          </a:p>
        </p:txBody>
      </p:sp>
      <p:sp>
        <p:nvSpPr>
          <p:cNvPr id="9" name="Shape 7"/>
          <p:cNvSpPr/>
          <p:nvPr/>
        </p:nvSpPr>
        <p:spPr>
          <a:xfrm>
            <a:off x="523577" y="3884935"/>
            <a:ext cx="2611636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9234" y="4020592"/>
            <a:ext cx="234032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毛利够不够？</a:t>
            </a:r>
            <a:endParaRPr lang="zh-CN" sz="1200" dirty="0"/>
          </a:p>
        </p:txBody>
      </p:sp>
      <p:sp>
        <p:nvSpPr>
          <p:cNvPr id="11" name="Shape 9"/>
          <p:cNvSpPr/>
          <p:nvPr/>
        </p:nvSpPr>
        <p:spPr>
          <a:xfrm>
            <a:off x="3266108" y="3884935"/>
            <a:ext cx="2611710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401764" y="4020592"/>
            <a:ext cx="234039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现金流能撑住吗？</a:t>
            </a:r>
            <a:endParaRPr lang="zh-CN" sz="1200" dirty="0"/>
          </a:p>
        </p:txBody>
      </p:sp>
      <p:sp>
        <p:nvSpPr>
          <p:cNvPr id="13" name="Shape 11"/>
          <p:cNvSpPr/>
          <p:nvPr/>
        </p:nvSpPr>
        <p:spPr>
          <a:xfrm>
            <a:off x="6008712" y="3884935"/>
            <a:ext cx="2611710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144369" y="4020592"/>
            <a:ext cx="234039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服务收入能持续吗？</a:t>
            </a:r>
            <a:endParaRPr lang="zh-CN" sz="12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354038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知识产权：创新成果要提前保护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2000771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知识产权布局是养老创业的重要战略工具。以智能药盒为例，可以从技术、结构、外观、软件系统到品牌名称进行全面布局，构建竞争壁垒。</a:t>
            </a:r>
            <a:endParaRPr lang="zh-CN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2566839"/>
            <a:ext cx="327273" cy="32727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014487" y="2566839"/>
            <a:ext cx="209892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发明专利</a:t>
            </a:r>
            <a:endParaRPr lang="zh-CN" sz="1200" dirty="0"/>
          </a:p>
        </p:txBody>
      </p:sp>
      <p:sp>
        <p:nvSpPr>
          <p:cNvPr id="6" name="Text 3"/>
          <p:cNvSpPr/>
          <p:nvPr/>
        </p:nvSpPr>
        <p:spPr>
          <a:xfrm>
            <a:off x="1014487" y="2837855"/>
            <a:ext cx="209892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保护核心技术创新，保护期20年</a:t>
            </a:r>
            <a:endParaRPr lang="zh-CN" sz="10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77046" y="2566839"/>
            <a:ext cx="327273" cy="32727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767956" y="2566839"/>
            <a:ext cx="209892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实用新型专利</a:t>
            </a:r>
            <a:endParaRPr lang="zh-CN" sz="1200" dirty="0"/>
          </a:p>
        </p:txBody>
      </p:sp>
      <p:sp>
        <p:nvSpPr>
          <p:cNvPr id="9" name="Text 5"/>
          <p:cNvSpPr/>
          <p:nvPr/>
        </p:nvSpPr>
        <p:spPr>
          <a:xfrm>
            <a:off x="3767956" y="2837855"/>
            <a:ext cx="209892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保护结构改进，周期短、授权快</a:t>
            </a:r>
            <a:endParaRPr lang="zh-CN" sz="10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30516" y="2566839"/>
            <a:ext cx="327273" cy="32727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521425" y="2566839"/>
            <a:ext cx="209899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外观设计专利</a:t>
            </a:r>
            <a:endParaRPr lang="zh-CN" sz="1200" dirty="0"/>
          </a:p>
        </p:txBody>
      </p:sp>
      <p:sp>
        <p:nvSpPr>
          <p:cNvPr id="12" name="Text 7"/>
          <p:cNvSpPr/>
          <p:nvPr/>
        </p:nvSpPr>
        <p:spPr>
          <a:xfrm>
            <a:off x="6521425" y="2837855"/>
            <a:ext cx="2098997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保护产品外形与界面视觉设计</a:t>
            </a:r>
            <a:endParaRPr lang="zh-CN" sz="100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3577" y="3309045"/>
            <a:ext cx="327273" cy="327273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014487" y="3309045"/>
            <a:ext cx="209892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软件著作权</a:t>
            </a:r>
            <a:endParaRPr lang="zh-CN" sz="1200" dirty="0"/>
          </a:p>
        </p:txBody>
      </p:sp>
      <p:sp>
        <p:nvSpPr>
          <p:cNvPr id="15" name="Text 9"/>
          <p:cNvSpPr/>
          <p:nvPr/>
        </p:nvSpPr>
        <p:spPr>
          <a:xfrm>
            <a:off x="1014487" y="3580061"/>
            <a:ext cx="209892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保护App、小程序与后台系统</a:t>
            </a:r>
            <a:endParaRPr lang="zh-CN" sz="1000" dirty="0"/>
          </a:p>
        </p:txBody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277046" y="3309045"/>
            <a:ext cx="327273" cy="327273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3767956" y="3309045"/>
            <a:ext cx="209892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商标</a:t>
            </a:r>
            <a:endParaRPr lang="zh-CN" sz="1200" dirty="0"/>
          </a:p>
        </p:txBody>
      </p:sp>
      <p:sp>
        <p:nvSpPr>
          <p:cNvPr id="18" name="Text 11"/>
          <p:cNvSpPr/>
          <p:nvPr/>
        </p:nvSpPr>
        <p:spPr>
          <a:xfrm>
            <a:off x="3767956" y="3580061"/>
            <a:ext cx="209892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保护品牌名称与核心标识</a:t>
            </a:r>
            <a:endParaRPr lang="zh-CN" sz="10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730672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专利布局不能等产品发布之后再做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377404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知识产权保护的时机至关重要。"先公开后申请"是创业团队最常见的失误，可能导致丧失专利申请资格或被竞争对手抢先布局。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2738065"/>
            <a:ext cx="8096845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5" name="Shape 3"/>
          <p:cNvSpPr/>
          <p:nvPr/>
        </p:nvSpPr>
        <p:spPr>
          <a:xfrm>
            <a:off x="1811313" y="2345382"/>
            <a:ext cx="14288" cy="392683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6" name="Shape 4"/>
          <p:cNvSpPr/>
          <p:nvPr/>
        </p:nvSpPr>
        <p:spPr>
          <a:xfrm>
            <a:off x="1671191" y="2590800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726071" y="2622575"/>
            <a:ext cx="184770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654472" y="1734071"/>
            <a:ext cx="2328044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创意阶段</a:t>
            </a:r>
            <a:endParaRPr lang="zh-CN" sz="1200" dirty="0"/>
          </a:p>
        </p:txBody>
      </p:sp>
      <p:sp>
        <p:nvSpPr>
          <p:cNvPr id="9" name="Text 7"/>
          <p:cNvSpPr/>
          <p:nvPr/>
        </p:nvSpPr>
        <p:spPr>
          <a:xfrm>
            <a:off x="654472" y="2005087"/>
            <a:ext cx="232804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做初步专利检索，了解现有技术边界</a:t>
            </a:r>
            <a:endParaRPr lang="zh-CN" sz="1000" dirty="0"/>
          </a:p>
        </p:txBody>
      </p:sp>
      <p:sp>
        <p:nvSpPr>
          <p:cNvPr id="10" name="Shape 8"/>
          <p:cNvSpPr/>
          <p:nvPr/>
        </p:nvSpPr>
        <p:spPr>
          <a:xfrm>
            <a:off x="3188047" y="2738065"/>
            <a:ext cx="14288" cy="392683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1" name="Shape 9"/>
          <p:cNvSpPr/>
          <p:nvPr/>
        </p:nvSpPr>
        <p:spPr>
          <a:xfrm>
            <a:off x="3047926" y="2590800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102806" y="2622575"/>
            <a:ext cx="184770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2031206" y="3261643"/>
            <a:ext cx="2328044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概念阶段</a:t>
            </a:r>
            <a:endParaRPr lang="zh-CN" sz="1200" dirty="0"/>
          </a:p>
        </p:txBody>
      </p:sp>
      <p:sp>
        <p:nvSpPr>
          <p:cNvPr id="14" name="Text 12"/>
          <p:cNvSpPr/>
          <p:nvPr/>
        </p:nvSpPr>
        <p:spPr>
          <a:xfrm>
            <a:off x="2031206" y="3532659"/>
            <a:ext cx="232804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判断创新点，确定可申请的保护范围</a:t>
            </a:r>
            <a:endParaRPr lang="zh-CN" sz="1000" dirty="0"/>
          </a:p>
        </p:txBody>
      </p:sp>
      <p:sp>
        <p:nvSpPr>
          <p:cNvPr id="15" name="Shape 13"/>
          <p:cNvSpPr/>
          <p:nvPr/>
        </p:nvSpPr>
        <p:spPr>
          <a:xfrm>
            <a:off x="4564782" y="2345382"/>
            <a:ext cx="14288" cy="392683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6" name="Shape 14"/>
          <p:cNvSpPr/>
          <p:nvPr/>
        </p:nvSpPr>
        <p:spPr>
          <a:xfrm>
            <a:off x="4424660" y="2590800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479541" y="2622575"/>
            <a:ext cx="184770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3407941" y="1734071"/>
            <a:ext cx="2328044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原型前</a:t>
            </a:r>
            <a:endParaRPr lang="zh-CN" sz="1200" dirty="0"/>
          </a:p>
        </p:txBody>
      </p:sp>
      <p:sp>
        <p:nvSpPr>
          <p:cNvPr id="19" name="Text 17"/>
          <p:cNvSpPr/>
          <p:nvPr/>
        </p:nvSpPr>
        <p:spPr>
          <a:xfrm>
            <a:off x="3407941" y="2005087"/>
            <a:ext cx="232804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启动专利申请，完成软著登记</a:t>
            </a:r>
            <a:endParaRPr lang="zh-CN" sz="1000" dirty="0"/>
          </a:p>
        </p:txBody>
      </p:sp>
      <p:sp>
        <p:nvSpPr>
          <p:cNvPr id="20" name="Shape 18"/>
          <p:cNvSpPr/>
          <p:nvPr/>
        </p:nvSpPr>
        <p:spPr>
          <a:xfrm>
            <a:off x="5941516" y="2738065"/>
            <a:ext cx="14288" cy="392683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21" name="Shape 19"/>
          <p:cNvSpPr/>
          <p:nvPr/>
        </p:nvSpPr>
        <p:spPr>
          <a:xfrm>
            <a:off x="5801395" y="2590800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856275" y="2622575"/>
            <a:ext cx="184770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4</a:t>
            </a:r>
            <a:endParaRPr lang="en-US" sz="1450" dirty="0"/>
          </a:p>
        </p:txBody>
      </p:sp>
      <p:sp>
        <p:nvSpPr>
          <p:cNvPr id="23" name="Text 21"/>
          <p:cNvSpPr/>
          <p:nvPr/>
        </p:nvSpPr>
        <p:spPr>
          <a:xfrm>
            <a:off x="4784675" y="3261643"/>
            <a:ext cx="2328044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路演前</a:t>
            </a:r>
            <a:endParaRPr lang="zh-CN" sz="1200" dirty="0"/>
          </a:p>
        </p:txBody>
      </p:sp>
      <p:sp>
        <p:nvSpPr>
          <p:cNvPr id="24" name="Text 22"/>
          <p:cNvSpPr/>
          <p:nvPr/>
        </p:nvSpPr>
        <p:spPr>
          <a:xfrm>
            <a:off x="4784675" y="3532659"/>
            <a:ext cx="232804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注意保密协议，避免公开披露核心技术</a:t>
            </a:r>
            <a:endParaRPr lang="zh-CN" sz="1000" dirty="0"/>
          </a:p>
        </p:txBody>
      </p:sp>
      <p:sp>
        <p:nvSpPr>
          <p:cNvPr id="25" name="Shape 23"/>
          <p:cNvSpPr/>
          <p:nvPr/>
        </p:nvSpPr>
        <p:spPr>
          <a:xfrm>
            <a:off x="7318325" y="2345382"/>
            <a:ext cx="14288" cy="392683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26" name="Shape 24"/>
          <p:cNvSpPr/>
          <p:nvPr/>
        </p:nvSpPr>
        <p:spPr>
          <a:xfrm>
            <a:off x="7178204" y="2590800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7233084" y="2622575"/>
            <a:ext cx="184770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5</a:t>
            </a:r>
            <a:endParaRPr lang="en-US" sz="1450" dirty="0"/>
          </a:p>
        </p:txBody>
      </p:sp>
      <p:sp>
        <p:nvSpPr>
          <p:cNvPr id="28" name="Text 26"/>
          <p:cNvSpPr/>
          <p:nvPr/>
        </p:nvSpPr>
        <p:spPr>
          <a:xfrm>
            <a:off x="6161410" y="1734071"/>
            <a:ext cx="2328118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量产后</a:t>
            </a:r>
            <a:endParaRPr lang="zh-CN" sz="1200" dirty="0"/>
          </a:p>
        </p:txBody>
      </p:sp>
      <p:sp>
        <p:nvSpPr>
          <p:cNvPr id="29" name="Text 27"/>
          <p:cNvSpPr/>
          <p:nvPr/>
        </p:nvSpPr>
        <p:spPr>
          <a:xfrm>
            <a:off x="6161410" y="2005087"/>
            <a:ext cx="2328118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持续维护，监控竞品侵权风险</a:t>
            </a:r>
            <a:endParaRPr lang="zh-CN" sz="1000" dirty="0"/>
          </a:p>
        </p:txBody>
      </p:sp>
      <p:sp>
        <p:nvSpPr>
          <p:cNvPr id="30" name="Shape 28"/>
          <p:cNvSpPr/>
          <p:nvPr/>
        </p:nvSpPr>
        <p:spPr>
          <a:xfrm>
            <a:off x="523577" y="3889325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FCF2B5"/>
          </a:solidFill>
          <a:ln/>
        </p:spPr>
      </p:sp>
      <p:pic>
        <p:nvPicPr>
          <p:cNvPr id="3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4472" y="4076402"/>
            <a:ext cx="163637" cy="130894"/>
          </a:xfrm>
          <a:prstGeom prst="rect">
            <a:avLst/>
          </a:prstGeom>
        </p:spPr>
      </p:pic>
      <p:sp>
        <p:nvSpPr>
          <p:cNvPr id="32" name="Text 29"/>
          <p:cNvSpPr/>
          <p:nvPr/>
        </p:nvSpPr>
        <p:spPr>
          <a:xfrm>
            <a:off x="949003" y="4052887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常见风险：保护范围过窄、忽视竞品专利、只保护外观不保护结构、忘记商标注册、软著和系统文档缺失。</a:t>
            </a:r>
            <a:endParaRPr lang="zh-CN" sz="10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90376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融资基础：不同阶段需要不同资金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037109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养老赛道融资周期较长，政策影响显著。To B和To G渠道现金流相对稳定但增长较慢，To C增长潜力大但获客成本高。团队需根据阶段匹配融资目标与策略。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719882" y="1930375"/>
            <a:ext cx="3786560" cy="130894"/>
          </a:xfrm>
          <a:prstGeom prst="roundRect">
            <a:avLst>
              <a:gd name="adj" fmla="val 42006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23577" y="1799444"/>
            <a:ext cx="392683" cy="392683"/>
          </a:xfrm>
          <a:prstGeom prst="ellipse">
            <a:avLst/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21729" y="1897670"/>
            <a:ext cx="196304" cy="19630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54472" y="2323058"/>
            <a:ext cx="372115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种子阶段</a:t>
            </a:r>
            <a:endParaRPr lang="zh-CN" sz="1200" dirty="0"/>
          </a:p>
        </p:txBody>
      </p:sp>
      <p:sp>
        <p:nvSpPr>
          <p:cNvPr id="8" name="Text 5"/>
          <p:cNvSpPr/>
          <p:nvPr/>
        </p:nvSpPr>
        <p:spPr>
          <a:xfrm>
            <a:off x="654472" y="2594074"/>
            <a:ext cx="372115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验证想法，完成核心概念与初步用户调研</a:t>
            </a:r>
            <a:endParaRPr lang="zh-CN" sz="1000" dirty="0"/>
          </a:p>
        </p:txBody>
      </p:sp>
      <p:sp>
        <p:nvSpPr>
          <p:cNvPr id="9" name="Shape 6"/>
          <p:cNvSpPr/>
          <p:nvPr/>
        </p:nvSpPr>
        <p:spPr>
          <a:xfrm>
            <a:off x="4833714" y="1734071"/>
            <a:ext cx="3786634" cy="130894"/>
          </a:xfrm>
          <a:prstGeom prst="roundRect">
            <a:avLst>
              <a:gd name="adj" fmla="val 42006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4637410" y="1603139"/>
            <a:ext cx="392683" cy="392683"/>
          </a:xfrm>
          <a:prstGeom prst="ellipse">
            <a:avLst/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35562" y="1701366"/>
            <a:ext cx="196304" cy="19630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768304" y="2126754"/>
            <a:ext cx="3721224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天使阶段</a:t>
            </a:r>
            <a:endParaRPr lang="zh-CN" sz="1200" dirty="0"/>
          </a:p>
        </p:txBody>
      </p:sp>
      <p:sp>
        <p:nvSpPr>
          <p:cNvPr id="13" name="Text 9"/>
          <p:cNvSpPr/>
          <p:nvPr/>
        </p:nvSpPr>
        <p:spPr>
          <a:xfrm>
            <a:off x="4768304" y="2397770"/>
            <a:ext cx="372122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完成MVP搭建与初步用户测试，验证核心假设</a:t>
            </a:r>
            <a:endParaRPr lang="zh-CN" sz="1000" dirty="0"/>
          </a:p>
        </p:txBody>
      </p:sp>
      <p:sp>
        <p:nvSpPr>
          <p:cNvPr id="14" name="Shape 10"/>
          <p:cNvSpPr/>
          <p:nvPr/>
        </p:nvSpPr>
        <p:spPr>
          <a:xfrm>
            <a:off x="719882" y="3392463"/>
            <a:ext cx="3786560" cy="130894"/>
          </a:xfrm>
          <a:prstGeom prst="roundRect">
            <a:avLst>
              <a:gd name="adj" fmla="val 42006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523577" y="3261531"/>
            <a:ext cx="392683" cy="392683"/>
          </a:xfrm>
          <a:prstGeom prst="ellipse">
            <a:avLst/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1729" y="3359758"/>
            <a:ext cx="196304" cy="196304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54472" y="3785146"/>
            <a:ext cx="372115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Pre-A阶段</a:t>
            </a:r>
            <a:endParaRPr lang="zh-CN" sz="1200" dirty="0"/>
          </a:p>
        </p:txBody>
      </p:sp>
      <p:sp>
        <p:nvSpPr>
          <p:cNvPr id="18" name="Text 13"/>
          <p:cNvSpPr/>
          <p:nvPr/>
        </p:nvSpPr>
        <p:spPr>
          <a:xfrm>
            <a:off x="654472" y="4056162"/>
            <a:ext cx="372115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小批量试产，初步销售，形成早期收入证明</a:t>
            </a:r>
            <a:endParaRPr lang="zh-CN" sz="1000" dirty="0"/>
          </a:p>
        </p:txBody>
      </p:sp>
      <p:sp>
        <p:nvSpPr>
          <p:cNvPr id="19" name="Shape 14"/>
          <p:cNvSpPr/>
          <p:nvPr/>
        </p:nvSpPr>
        <p:spPr>
          <a:xfrm>
            <a:off x="4833714" y="3196158"/>
            <a:ext cx="3786634" cy="130894"/>
          </a:xfrm>
          <a:prstGeom prst="roundRect">
            <a:avLst>
              <a:gd name="adj" fmla="val 42006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4637410" y="3065227"/>
            <a:ext cx="392683" cy="392683"/>
          </a:xfrm>
          <a:prstGeom prst="ellipse">
            <a:avLst/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35562" y="3163453"/>
            <a:ext cx="196304" cy="196304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4768304" y="3588841"/>
            <a:ext cx="3721224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A轮阶段</a:t>
            </a:r>
            <a:endParaRPr lang="zh-CN" sz="1200" dirty="0"/>
          </a:p>
        </p:txBody>
      </p:sp>
      <p:sp>
        <p:nvSpPr>
          <p:cNvPr id="23" name="Text 17"/>
          <p:cNvSpPr/>
          <p:nvPr/>
        </p:nvSpPr>
        <p:spPr>
          <a:xfrm>
            <a:off x="4768304" y="3859857"/>
            <a:ext cx="372122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规模化生产与市场扩张，建立渠道体系</a:t>
            </a:r>
            <a:endParaRPr lang="zh-CN" sz="1000" dirty="0"/>
          </a:p>
        </p:txBody>
      </p:sp>
      <p:sp>
        <p:nvSpPr>
          <p:cNvPr id="24" name="Text 18"/>
          <p:cNvSpPr/>
          <p:nvPr/>
        </p:nvSpPr>
        <p:spPr>
          <a:xfrm>
            <a:off x="523577" y="4543723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i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注：以上为教学参考框架，具体融资金额、估值与周期因项目而异，正式出版前需结合真实数据核验。</a:t>
            </a:r>
            <a:endParaRPr lang="zh-CN" sz="10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59941"/>
            <a:ext cx="80968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投资人看养老项目，主要看五件事</a:t>
            </a:r>
            <a:endParaRPr lang="zh-CN" sz="1200" dirty="0"/>
          </a:p>
        </p:txBody>
      </p:sp>
      <p:sp>
        <p:nvSpPr>
          <p:cNvPr id="3" name="Text 1"/>
          <p:cNvSpPr/>
          <p:nvPr/>
        </p:nvSpPr>
        <p:spPr>
          <a:xfrm>
            <a:off x="523577" y="617860"/>
            <a:ext cx="8554045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养老创业项目在融资路演中，需要在五个维度上建立清晰、可信、有数据支撑的表达。雷达图呈现的五维度评估是投资方筛选项目的常用框架。</a:t>
            </a:r>
            <a:endParaRPr lang="zh-CN" sz="5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733202"/>
            <a:ext cx="6553200" cy="36576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23577" y="4427562"/>
            <a:ext cx="1999655" cy="344239"/>
          </a:xfrm>
          <a:prstGeom prst="roundRect">
            <a:avLst>
              <a:gd name="adj" fmla="val 7986"/>
            </a:avLst>
          </a:prstGeom>
          <a:solidFill>
            <a:srgbClr val="FFFFFF">
              <a:alpha val="95000"/>
            </a:srgbClr>
          </a:solidFill>
          <a:ln w="9525">
            <a:solidFill>
              <a:srgbClr val="DFB8D1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98512" y="4502497"/>
            <a:ext cx="1849785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团队能力</a:t>
            </a:r>
            <a:endParaRPr lang="zh-CN" sz="600" dirty="0"/>
          </a:p>
        </p:txBody>
      </p:sp>
      <p:sp>
        <p:nvSpPr>
          <p:cNvPr id="7" name="Text 4"/>
          <p:cNvSpPr/>
          <p:nvPr/>
        </p:nvSpPr>
        <p:spPr>
          <a:xfrm>
            <a:off x="598512" y="4618286"/>
            <a:ext cx="1849785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养老+产品+技术+市场</a:t>
            </a:r>
            <a:endParaRPr lang="zh-CN" sz="500" dirty="0"/>
          </a:p>
        </p:txBody>
      </p:sp>
      <p:sp>
        <p:nvSpPr>
          <p:cNvPr id="8" name="Shape 5"/>
          <p:cNvSpPr/>
          <p:nvPr/>
        </p:nvSpPr>
        <p:spPr>
          <a:xfrm>
            <a:off x="2555900" y="4427562"/>
            <a:ext cx="1999729" cy="344239"/>
          </a:xfrm>
          <a:prstGeom prst="roundRect">
            <a:avLst>
              <a:gd name="adj" fmla="val 7986"/>
            </a:avLst>
          </a:prstGeom>
          <a:solidFill>
            <a:srgbClr val="FFFFFF">
              <a:alpha val="95000"/>
            </a:srgbClr>
          </a:solidFill>
          <a:ln w="9525">
            <a:solidFill>
              <a:srgbClr val="DFB8D1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2630835" y="4502497"/>
            <a:ext cx="1849859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市场规模</a:t>
            </a:r>
            <a:endParaRPr lang="zh-CN" sz="600" dirty="0"/>
          </a:p>
        </p:txBody>
      </p:sp>
      <p:sp>
        <p:nvSpPr>
          <p:cNvPr id="10" name="Text 7"/>
          <p:cNvSpPr/>
          <p:nvPr/>
        </p:nvSpPr>
        <p:spPr>
          <a:xfrm>
            <a:off x="2630835" y="4618286"/>
            <a:ext cx="1849859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赛道大、在增长</a:t>
            </a:r>
            <a:endParaRPr lang="zh-CN" sz="500" dirty="0"/>
          </a:p>
        </p:txBody>
      </p:sp>
      <p:sp>
        <p:nvSpPr>
          <p:cNvPr id="11" name="Shape 8"/>
          <p:cNvSpPr/>
          <p:nvPr/>
        </p:nvSpPr>
        <p:spPr>
          <a:xfrm>
            <a:off x="4588297" y="4427562"/>
            <a:ext cx="1999729" cy="344239"/>
          </a:xfrm>
          <a:prstGeom prst="roundRect">
            <a:avLst>
              <a:gd name="adj" fmla="val 7986"/>
            </a:avLst>
          </a:prstGeom>
          <a:solidFill>
            <a:srgbClr val="FFFFFF">
              <a:alpha val="95000"/>
            </a:srgbClr>
          </a:solidFill>
          <a:ln w="9525">
            <a:solidFill>
              <a:srgbClr val="DFB8D1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663232" y="4502497"/>
            <a:ext cx="1849859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产品力</a:t>
            </a:r>
            <a:endParaRPr lang="zh-CN" sz="600" dirty="0"/>
          </a:p>
        </p:txBody>
      </p:sp>
      <p:sp>
        <p:nvSpPr>
          <p:cNvPr id="13" name="Text 10"/>
          <p:cNvSpPr/>
          <p:nvPr/>
        </p:nvSpPr>
        <p:spPr>
          <a:xfrm>
            <a:off x="4663232" y="4618286"/>
            <a:ext cx="1849859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痛点真实、差异化清晰</a:t>
            </a:r>
            <a:endParaRPr lang="zh-CN" sz="500" dirty="0"/>
          </a:p>
        </p:txBody>
      </p:sp>
      <p:sp>
        <p:nvSpPr>
          <p:cNvPr id="14" name="Shape 11"/>
          <p:cNvSpPr/>
          <p:nvPr/>
        </p:nvSpPr>
        <p:spPr>
          <a:xfrm>
            <a:off x="6620694" y="4427562"/>
            <a:ext cx="1999729" cy="344239"/>
          </a:xfrm>
          <a:prstGeom prst="roundRect">
            <a:avLst>
              <a:gd name="adj" fmla="val 7986"/>
            </a:avLst>
          </a:prstGeom>
          <a:solidFill>
            <a:srgbClr val="FFFFFF">
              <a:alpha val="95000"/>
            </a:srgbClr>
          </a:solidFill>
          <a:ln w="9525">
            <a:solidFill>
              <a:srgbClr val="DFB8D1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695629" y="4502497"/>
            <a:ext cx="1849859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商业模式</a:t>
            </a:r>
            <a:endParaRPr lang="zh-CN" sz="600" dirty="0"/>
          </a:p>
        </p:txBody>
      </p:sp>
      <p:sp>
        <p:nvSpPr>
          <p:cNvPr id="16" name="Text 13"/>
          <p:cNvSpPr/>
          <p:nvPr/>
        </p:nvSpPr>
        <p:spPr>
          <a:xfrm>
            <a:off x="6695629" y="4618286"/>
            <a:ext cx="1849859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收入清晰、可规模化</a:t>
            </a:r>
            <a:endParaRPr lang="zh-CN" sz="500" dirty="0"/>
          </a:p>
        </p:txBody>
      </p:sp>
      <p:sp>
        <p:nvSpPr>
          <p:cNvPr id="17" name="Shape 14"/>
          <p:cNvSpPr/>
          <p:nvPr/>
        </p:nvSpPr>
        <p:spPr>
          <a:xfrm>
            <a:off x="523577" y="4804470"/>
            <a:ext cx="8096845" cy="344239"/>
          </a:xfrm>
          <a:prstGeom prst="roundRect">
            <a:avLst>
              <a:gd name="adj" fmla="val 7986"/>
            </a:avLst>
          </a:prstGeom>
          <a:solidFill>
            <a:srgbClr val="FFFFFF">
              <a:alpha val="95000"/>
            </a:srgbClr>
          </a:solidFill>
          <a:ln w="9525">
            <a:solidFill>
              <a:srgbClr val="DFB8D1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98512" y="4879404"/>
            <a:ext cx="7946975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验证数据</a:t>
            </a:r>
            <a:endParaRPr lang="zh-CN" sz="600" dirty="0"/>
          </a:p>
        </p:txBody>
      </p:sp>
      <p:sp>
        <p:nvSpPr>
          <p:cNvPr id="19" name="Text 16"/>
          <p:cNvSpPr/>
          <p:nvPr/>
        </p:nvSpPr>
        <p:spPr>
          <a:xfrm>
            <a:off x="598512" y="4995193"/>
            <a:ext cx="7946975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留存、付费、使用数据</a:t>
            </a:r>
            <a:endParaRPr lang="zh-CN" sz="5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59941"/>
            <a:ext cx="80968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商业计划书不是长文档，而是决策材料</a:t>
            </a:r>
            <a:endParaRPr lang="zh-CN" sz="1200" dirty="0"/>
          </a:p>
        </p:txBody>
      </p:sp>
      <p:sp>
        <p:nvSpPr>
          <p:cNvPr id="3" name="Text 1"/>
          <p:cNvSpPr/>
          <p:nvPr/>
        </p:nvSpPr>
        <p:spPr>
          <a:xfrm>
            <a:off x="523577" y="617860"/>
            <a:ext cx="8554045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BP（商业计划书）的核心价值不是信息全面，而是让决策者快速理解核心逻辑。原则是：少堆概念，多讲证据；少讲愿景，多讲验证。</a:t>
            </a:r>
            <a:endParaRPr lang="zh-CN" sz="5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733202"/>
            <a:ext cx="6553200" cy="3657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577" y="4460230"/>
            <a:ext cx="3968576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多讲</a:t>
            </a:r>
            <a:endParaRPr lang="zh-CN" sz="600" dirty="0"/>
          </a:p>
        </p:txBody>
      </p:sp>
      <p:sp>
        <p:nvSpPr>
          <p:cNvPr id="6" name="Text 3"/>
          <p:cNvSpPr/>
          <p:nvPr/>
        </p:nvSpPr>
        <p:spPr>
          <a:xfrm>
            <a:off x="523577" y="4589115"/>
            <a:ext cx="3968576" cy="2585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用户验证证据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真实数据支撑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差异化竞争点</a:t>
            </a:r>
            <a:endParaRPr lang="zh-CN" sz="500" dirty="0"/>
          </a:p>
        </p:txBody>
      </p:sp>
      <p:sp>
        <p:nvSpPr>
          <p:cNvPr id="7" name="Text 4"/>
          <p:cNvSpPr/>
          <p:nvPr/>
        </p:nvSpPr>
        <p:spPr>
          <a:xfrm>
            <a:off x="4656609" y="4460230"/>
            <a:ext cx="3968576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少讲</a:t>
            </a:r>
            <a:endParaRPr lang="zh-CN" sz="600" dirty="0"/>
          </a:p>
        </p:txBody>
      </p:sp>
      <p:sp>
        <p:nvSpPr>
          <p:cNvPr id="8" name="Text 5"/>
          <p:cNvSpPr/>
          <p:nvPr/>
        </p:nvSpPr>
        <p:spPr>
          <a:xfrm>
            <a:off x="4656609" y="4589115"/>
            <a:ext cx="3968576" cy="2585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宏大市场愿景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未经验证的假设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堆砌技术名词</a:t>
            </a:r>
            <a:endParaRPr lang="zh-CN" sz="5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120304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创业团队需要四类核心角色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767036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高效的创业团队需要能力互补、价值观一致、规模精简、阶段扩展。四类核心角色分工明确，协作紧密，是项目从概念走向落地的组织保障。</a:t>
            </a:r>
            <a:endParaRPr lang="zh-CN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2333104"/>
            <a:ext cx="836563" cy="83656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577" y="3333304"/>
            <a:ext cx="1901428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产品经理</a:t>
            </a:r>
            <a:endParaRPr lang="zh-CN" sz="1200" dirty="0"/>
          </a:p>
        </p:txBody>
      </p:sp>
      <p:sp>
        <p:nvSpPr>
          <p:cNvPr id="6" name="Text 3"/>
          <p:cNvSpPr/>
          <p:nvPr/>
        </p:nvSpPr>
        <p:spPr>
          <a:xfrm>
            <a:off x="523577" y="3604320"/>
            <a:ext cx="1901428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定义产品方向、梳理需求、把控项目节奏，是团队的"翻译官"</a:t>
            </a:r>
            <a:endParaRPr lang="zh-CN" sz="10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8642" y="2333104"/>
            <a:ext cx="836637" cy="83663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2588642" y="3333378"/>
            <a:ext cx="190150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技术负责人</a:t>
            </a:r>
            <a:endParaRPr lang="zh-CN" sz="1200" dirty="0"/>
          </a:p>
        </p:txBody>
      </p:sp>
      <p:sp>
        <p:nvSpPr>
          <p:cNvPr id="9" name="Text 5"/>
          <p:cNvSpPr/>
          <p:nvPr/>
        </p:nvSpPr>
        <p:spPr>
          <a:xfrm>
            <a:off x="2588642" y="3604394"/>
            <a:ext cx="190150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负责技术架构选型、原型搭建与可行性评估</a:t>
            </a:r>
            <a:endParaRPr lang="zh-CN" sz="10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3781" y="2333104"/>
            <a:ext cx="836637" cy="836637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4653781" y="3333378"/>
            <a:ext cx="190150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市场负责人</a:t>
            </a:r>
            <a:endParaRPr lang="zh-CN" sz="1200" dirty="0"/>
          </a:p>
        </p:txBody>
      </p:sp>
      <p:sp>
        <p:nvSpPr>
          <p:cNvPr id="12" name="Text 7"/>
          <p:cNvSpPr/>
          <p:nvPr/>
        </p:nvSpPr>
        <p:spPr>
          <a:xfrm>
            <a:off x="4653781" y="3604394"/>
            <a:ext cx="190150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开展市场调研、竞品分析与渠道对接</a:t>
            </a:r>
            <a:endParaRPr lang="zh-CN" sz="100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8920" y="2333104"/>
            <a:ext cx="836637" cy="836637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718920" y="3333378"/>
            <a:ext cx="190150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设计负责人</a:t>
            </a:r>
            <a:endParaRPr lang="zh-CN" sz="1200" dirty="0"/>
          </a:p>
        </p:txBody>
      </p:sp>
      <p:sp>
        <p:nvSpPr>
          <p:cNvPr id="15" name="Text 9"/>
          <p:cNvSpPr/>
          <p:nvPr/>
        </p:nvSpPr>
        <p:spPr>
          <a:xfrm>
            <a:off x="6718920" y="3604394"/>
            <a:ext cx="190150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负责用户体验设计、视觉呈现、原型制作与路演表达</a:t>
            </a:r>
            <a:endParaRPr lang="zh-CN" sz="10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249338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团队协作工具不是形式，而是创业效率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896070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合适的协作工具能显著减少沟通损耗、避免信息断层、提升迭代速度。工具本身不是目的，建立团队共识与透明协作流程才是核心。</a:t>
            </a:r>
            <a:endParaRPr lang="zh-CN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2252737"/>
            <a:ext cx="327273" cy="32727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014487" y="2252737"/>
            <a:ext cx="209892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项目管理</a:t>
            </a:r>
            <a:endParaRPr lang="zh-CN" sz="1200" dirty="0"/>
          </a:p>
        </p:txBody>
      </p:sp>
      <p:sp>
        <p:nvSpPr>
          <p:cNvPr id="6" name="Text 3"/>
          <p:cNvSpPr/>
          <p:nvPr/>
        </p:nvSpPr>
        <p:spPr>
          <a:xfrm>
            <a:off x="1014487" y="2523753"/>
            <a:ext cx="209892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任务分配、进度跟踪与责任人明确，防止工作断层</a:t>
            </a:r>
            <a:endParaRPr lang="zh-CN" sz="10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77046" y="2252737"/>
            <a:ext cx="327273" cy="32727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767956" y="2252737"/>
            <a:ext cx="209892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设计协作</a:t>
            </a:r>
            <a:endParaRPr lang="zh-CN" sz="1200" dirty="0"/>
          </a:p>
        </p:txBody>
      </p:sp>
      <p:sp>
        <p:nvSpPr>
          <p:cNvPr id="9" name="Text 5"/>
          <p:cNvSpPr/>
          <p:nvPr/>
        </p:nvSpPr>
        <p:spPr>
          <a:xfrm>
            <a:off x="3767956" y="2523753"/>
            <a:ext cx="209892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界面效果图、交互原型与视觉规范统一管理</a:t>
            </a:r>
            <a:endParaRPr lang="zh-CN" sz="10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30516" y="2252737"/>
            <a:ext cx="327273" cy="32727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521425" y="2252737"/>
            <a:ext cx="209899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开发协作</a:t>
            </a:r>
            <a:endParaRPr lang="zh-CN" sz="1200" dirty="0"/>
          </a:p>
        </p:txBody>
      </p:sp>
      <p:sp>
        <p:nvSpPr>
          <p:cNvPr id="12" name="Text 7"/>
          <p:cNvSpPr/>
          <p:nvPr/>
        </p:nvSpPr>
        <p:spPr>
          <a:xfrm>
            <a:off x="6521425" y="2523753"/>
            <a:ext cx="2098997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代码版本管理、问题追踪与接口文档共享</a:t>
            </a:r>
            <a:endParaRPr lang="zh-CN" sz="100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3577" y="3204344"/>
            <a:ext cx="327273" cy="327273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014487" y="3204344"/>
            <a:ext cx="209892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文档协作</a:t>
            </a:r>
            <a:endParaRPr lang="zh-CN" sz="1200" dirty="0"/>
          </a:p>
        </p:txBody>
      </p:sp>
      <p:sp>
        <p:nvSpPr>
          <p:cNvPr id="15" name="Text 9"/>
          <p:cNvSpPr/>
          <p:nvPr/>
        </p:nvSpPr>
        <p:spPr>
          <a:xfrm>
            <a:off x="1014487" y="3475360"/>
            <a:ext cx="209892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BP、调研报告与评审记录的多人实时协作</a:t>
            </a:r>
            <a:endParaRPr lang="zh-CN" sz="1000" dirty="0"/>
          </a:p>
        </p:txBody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277046" y="3204344"/>
            <a:ext cx="327273" cy="327273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3767956" y="3204344"/>
            <a:ext cx="209892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沟通协作</a:t>
            </a:r>
            <a:endParaRPr lang="zh-CN" sz="1200" dirty="0"/>
          </a:p>
        </p:txBody>
      </p:sp>
      <p:sp>
        <p:nvSpPr>
          <p:cNvPr id="18" name="Text 11"/>
          <p:cNvSpPr/>
          <p:nvPr/>
        </p:nvSpPr>
        <p:spPr>
          <a:xfrm>
            <a:off x="3767956" y="3475360"/>
            <a:ext cx="209892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会议纪要、导师反馈与决策记录的结构化存档</a:t>
            </a:r>
            <a:endParaRPr lang="zh-CN" sz="10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464865"/>
            <a:ext cx="4667845" cy="3789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3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AI可以辅助创业全过程</a:t>
            </a:r>
            <a:endParaRPr lang="zh-CN" sz="2350" dirty="0"/>
          </a:p>
        </p:txBody>
      </p:sp>
      <p:sp>
        <p:nvSpPr>
          <p:cNvPr id="4" name="Text 1"/>
          <p:cNvSpPr/>
          <p:nvPr/>
        </p:nvSpPr>
        <p:spPr>
          <a:xfrm>
            <a:off x="523577" y="1034132"/>
            <a:ext cx="4667845" cy="4091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AI工具已经能够在市场调研、产品设计、技术开发和商业文档四个环节提供实质性辅助，帮助小团队以更低成本完成更高质量的工作。但AI是加速器，不是决策者。</a:t>
            </a:r>
            <a:endParaRPr lang="zh-CN" sz="100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577" y="1585913"/>
            <a:ext cx="644277" cy="773162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294656" y="1714723"/>
            <a:ext cx="3896767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AI辅助市场调研</a:t>
            </a:r>
            <a:endParaRPr lang="zh-CN" sz="1150" dirty="0"/>
          </a:p>
        </p:txBody>
      </p:sp>
      <p:sp>
        <p:nvSpPr>
          <p:cNvPr id="7" name="Text 3"/>
          <p:cNvSpPr/>
          <p:nvPr/>
        </p:nvSpPr>
        <p:spPr>
          <a:xfrm>
            <a:off x="1294656" y="1980233"/>
            <a:ext cx="3896767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整理行业资料、分析用户评价与竞品信息</a:t>
            </a:r>
            <a:endParaRPr lang="zh-CN" sz="100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577" y="2359075"/>
            <a:ext cx="644277" cy="773162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1294656" y="2487885"/>
            <a:ext cx="3896767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AI辅助产品设计</a:t>
            </a:r>
            <a:endParaRPr lang="zh-CN" sz="1150" dirty="0"/>
          </a:p>
        </p:txBody>
      </p:sp>
      <p:sp>
        <p:nvSpPr>
          <p:cNvPr id="10" name="Text 5"/>
          <p:cNvSpPr/>
          <p:nvPr/>
        </p:nvSpPr>
        <p:spPr>
          <a:xfrm>
            <a:off x="1294656" y="2753395"/>
            <a:ext cx="3896767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生成用户旅程图、交互概念与设计方案初稿</a:t>
            </a:r>
            <a:endParaRPr lang="zh-CN" sz="100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577" y="3132237"/>
            <a:ext cx="644277" cy="773162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1294656" y="3261047"/>
            <a:ext cx="3896767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AI辅助开发</a:t>
            </a:r>
            <a:endParaRPr lang="zh-CN" sz="1150" dirty="0"/>
          </a:p>
        </p:txBody>
      </p:sp>
      <p:sp>
        <p:nvSpPr>
          <p:cNvPr id="13" name="Text 7"/>
          <p:cNvSpPr/>
          <p:nvPr/>
        </p:nvSpPr>
        <p:spPr>
          <a:xfrm>
            <a:off x="1294656" y="3526557"/>
            <a:ext cx="3896767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辅助代码编写、接口文档生成与测试用例设计</a:t>
            </a:r>
            <a:endParaRPr lang="zh-CN" sz="1000" dirty="0"/>
          </a:p>
        </p:txBody>
      </p:sp>
      <p:pic>
        <p:nvPicPr>
          <p:cNvPr id="14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577" y="3905399"/>
            <a:ext cx="644277" cy="773162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1294656" y="4034210"/>
            <a:ext cx="3896767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AI辅助商业文档</a:t>
            </a:r>
            <a:endParaRPr lang="zh-CN" sz="1150" dirty="0"/>
          </a:p>
        </p:txBody>
      </p:sp>
      <p:sp>
        <p:nvSpPr>
          <p:cNvPr id="16" name="Text 9"/>
          <p:cNvSpPr/>
          <p:nvPr/>
        </p:nvSpPr>
        <p:spPr>
          <a:xfrm>
            <a:off x="1294656" y="4299719"/>
            <a:ext cx="3896767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生成BP初稿、路演脚本与答辩问题预演</a:t>
            </a:r>
            <a:endParaRPr lang="zh-CN" sz="10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64331"/>
            <a:ext cx="8096845" cy="3368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1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AI生成内容必须人工核验</a:t>
            </a:r>
            <a:endParaRPr lang="zh-CN" sz="2100" dirty="0"/>
          </a:p>
        </p:txBody>
      </p:sp>
      <p:sp>
        <p:nvSpPr>
          <p:cNvPr id="3" name="Text 1"/>
          <p:cNvSpPr/>
          <p:nvPr/>
        </p:nvSpPr>
        <p:spPr>
          <a:xfrm>
            <a:off x="523577" y="901601"/>
            <a:ext cx="8554045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AI生成内容存在幻觉风险，尤其是政策数据、医学信息、竞品描述与成本估算。创业团队使用AI工具时必须建立标准的核验流程，确保交付内容真实可信。</a:t>
            </a:r>
            <a:endParaRPr lang="zh-CN" sz="9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94247" y="1186086"/>
            <a:ext cx="4755505" cy="282245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504165" y="3360558"/>
            <a:ext cx="1182128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正式交付</a:t>
            </a:r>
            <a:endParaRPr lang="zh-CN" sz="1350" dirty="0"/>
          </a:p>
        </p:txBody>
      </p:sp>
      <p:sp>
        <p:nvSpPr>
          <p:cNvPr id="6" name="Text 3"/>
          <p:cNvSpPr/>
          <p:nvPr/>
        </p:nvSpPr>
        <p:spPr>
          <a:xfrm>
            <a:off x="4014360" y="3360558"/>
            <a:ext cx="1182128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人工核验</a:t>
            </a:r>
            <a:endParaRPr lang="zh-CN" sz="1350" dirty="0"/>
          </a:p>
        </p:txBody>
      </p:sp>
      <p:sp>
        <p:nvSpPr>
          <p:cNvPr id="7" name="Text 4"/>
          <p:cNvSpPr/>
          <p:nvPr/>
        </p:nvSpPr>
        <p:spPr>
          <a:xfrm>
            <a:off x="2500264" y="3360558"/>
            <a:ext cx="1182128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AI生成</a:t>
            </a:r>
            <a:endParaRPr lang="zh-CN" sz="13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577" y="4121274"/>
            <a:ext cx="2632174" cy="65789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709538" y="4250085"/>
            <a:ext cx="2317403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政策与数据</a:t>
            </a:r>
            <a:endParaRPr lang="zh-CN" sz="1050" dirty="0"/>
          </a:p>
        </p:txBody>
      </p:sp>
      <p:sp>
        <p:nvSpPr>
          <p:cNvPr id="10" name="Text 6"/>
          <p:cNvSpPr/>
          <p:nvPr/>
        </p:nvSpPr>
        <p:spPr>
          <a:xfrm>
            <a:off x="709538" y="4478610"/>
            <a:ext cx="2317403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是否准确？是否有可查来源？</a:t>
            </a:r>
            <a:endParaRPr lang="zh-CN" sz="90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55913" y="4121274"/>
            <a:ext cx="2632174" cy="657895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3441874" y="4250085"/>
            <a:ext cx="2317403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竞品与技术</a:t>
            </a:r>
            <a:endParaRPr lang="zh-CN" sz="1050" dirty="0"/>
          </a:p>
        </p:txBody>
      </p:sp>
      <p:sp>
        <p:nvSpPr>
          <p:cNvPr id="13" name="Text 8"/>
          <p:cNvSpPr/>
          <p:nvPr/>
        </p:nvSpPr>
        <p:spPr>
          <a:xfrm>
            <a:off x="3441874" y="4478610"/>
            <a:ext cx="2317403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竞品是否真实存在？技术是否可实现？</a:t>
            </a:r>
            <a:endParaRPr lang="zh-CN" sz="90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88248" y="4121274"/>
            <a:ext cx="2632174" cy="657895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6174209" y="4250085"/>
            <a:ext cx="2317403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医学与合规内容</a:t>
            </a:r>
            <a:endParaRPr lang="zh-CN" sz="1050" dirty="0"/>
          </a:p>
        </p:txBody>
      </p:sp>
      <p:sp>
        <p:nvSpPr>
          <p:cNvPr id="16" name="Text 10"/>
          <p:cNvSpPr/>
          <p:nvPr/>
        </p:nvSpPr>
        <p:spPr>
          <a:xfrm>
            <a:off x="6174209" y="4478610"/>
            <a:ext cx="2317403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是否越界？是否需要专业人员审核？</a:t>
            </a:r>
            <a:endParaRPr lang="zh-CN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98636"/>
            <a:ext cx="8096845" cy="3669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3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政策为什么会影响养老产品创业？</a:t>
            </a:r>
            <a:endParaRPr lang="zh-CN" sz="2300" dirty="0"/>
          </a:p>
        </p:txBody>
      </p:sp>
      <p:sp>
        <p:nvSpPr>
          <p:cNvPr id="3" name="Text 1"/>
          <p:cNvSpPr/>
          <p:nvPr/>
        </p:nvSpPr>
        <p:spPr>
          <a:xfrm>
            <a:off x="523577" y="1003399"/>
            <a:ext cx="8554045" cy="1949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创业团队不能只看"用户想不想要"——政策环境直接决定产品能否进入市场、能否获得支持、能否被采购方接受。</a:t>
            </a:r>
            <a:endParaRPr lang="zh-CN" sz="950" dirty="0"/>
          </a:p>
        </p:txBody>
      </p:sp>
      <p:sp>
        <p:nvSpPr>
          <p:cNvPr id="4" name="Shape 2"/>
          <p:cNvSpPr/>
          <p:nvPr/>
        </p:nvSpPr>
        <p:spPr>
          <a:xfrm>
            <a:off x="433760" y="1332086"/>
            <a:ext cx="4075881" cy="2795736"/>
          </a:xfrm>
          <a:prstGeom prst="roundRect">
            <a:avLst>
              <a:gd name="adj" fmla="val 3213"/>
            </a:avLst>
          </a:prstGeom>
          <a:solidFill>
            <a:srgbClr val="E851B2">
              <a:alpha val="95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558478" y="1451000"/>
            <a:ext cx="3826446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政策影响六个维度</a:t>
            </a:r>
            <a:endParaRPr lang="zh-CN" sz="1150" dirty="0"/>
          </a:p>
        </p:txBody>
      </p:sp>
      <p:sp>
        <p:nvSpPr>
          <p:cNvPr id="6" name="Text 4"/>
          <p:cNvSpPr/>
          <p:nvPr/>
        </p:nvSpPr>
        <p:spPr>
          <a:xfrm>
            <a:off x="558478" y="1753419"/>
            <a:ext cx="3826446" cy="13777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0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产品是否进入采购目录</a:t>
            </a:r>
            <a:endParaRPr lang="zh-CN" sz="950" dirty="0"/>
          </a:p>
          <a:p>
            <a:pPr algn="l" marL="193040" indent="-193040">
              <a:lnSpc>
                <a:spcPct val="130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服务是否获得补贴</a:t>
            </a:r>
            <a:endParaRPr lang="zh-CN" sz="950" dirty="0"/>
          </a:p>
          <a:p>
            <a:pPr algn="l" marL="193040" indent="-193040">
              <a:lnSpc>
                <a:spcPct val="130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机构是否愿意采购</a:t>
            </a:r>
            <a:endParaRPr lang="zh-CN" sz="950" dirty="0"/>
          </a:p>
          <a:p>
            <a:pPr algn="l" marL="193040" indent="-193040">
              <a:lnSpc>
                <a:spcPct val="130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家庭是否愿意改造</a:t>
            </a:r>
            <a:endParaRPr lang="zh-CN" sz="950" dirty="0"/>
          </a:p>
          <a:p>
            <a:pPr algn="l" marL="193040" indent="-193040">
              <a:lnSpc>
                <a:spcPct val="130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企业是否获得孵化资源</a:t>
            </a:r>
            <a:endParaRPr lang="zh-CN" sz="950" dirty="0"/>
          </a:p>
          <a:p>
            <a:pPr algn="l" marL="193040" indent="-193040">
              <a:lnSpc>
                <a:spcPct val="130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产品是否需要认证或备案</a:t>
            </a:r>
            <a:endParaRPr lang="zh-CN" sz="950" dirty="0"/>
          </a:p>
        </p:txBody>
      </p:sp>
      <p:sp>
        <p:nvSpPr>
          <p:cNvPr id="7" name="Text 5"/>
          <p:cNvSpPr/>
          <p:nvPr/>
        </p:nvSpPr>
        <p:spPr>
          <a:xfrm>
            <a:off x="4728939" y="1451000"/>
            <a:ext cx="3896246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创业团队必须同时看清</a:t>
            </a:r>
            <a:endParaRPr lang="zh-CN" sz="115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75671" y="1772022"/>
            <a:ext cx="187151" cy="187151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5134347" y="1768227"/>
            <a:ext cx="3490838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政策是否支持</a:t>
            </a:r>
            <a:endParaRPr lang="zh-CN" sz="1150" dirty="0"/>
          </a:p>
        </p:txBody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75671" y="2387947"/>
            <a:ext cx="187151" cy="187151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134347" y="2384152"/>
            <a:ext cx="3490838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标准是否允许</a:t>
            </a:r>
            <a:endParaRPr lang="zh-CN" sz="115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75671" y="3003872"/>
            <a:ext cx="187151" cy="187151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5134347" y="3000077"/>
            <a:ext cx="3490838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采购方是否能买</a:t>
            </a:r>
            <a:endParaRPr lang="zh-CN" sz="115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75671" y="3619798"/>
            <a:ext cx="187151" cy="187151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5134347" y="3616003"/>
            <a:ext cx="3490838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服务体系是否能接住</a:t>
            </a:r>
            <a:endParaRPr lang="zh-CN" sz="1150" dirty="0"/>
          </a:p>
        </p:txBody>
      </p:sp>
      <p:sp>
        <p:nvSpPr>
          <p:cNvPr id="16" name="Shape 10"/>
          <p:cNvSpPr/>
          <p:nvPr/>
        </p:nvSpPr>
        <p:spPr>
          <a:xfrm>
            <a:off x="523577" y="4261545"/>
            <a:ext cx="8096845" cy="483245"/>
          </a:xfrm>
          <a:prstGeom prst="roundRect">
            <a:avLst>
              <a:gd name="adj" fmla="val 10845"/>
            </a:avLst>
          </a:prstGeom>
          <a:solidFill>
            <a:srgbClr val="F9D2EB"/>
          </a:solidFill>
          <a:ln/>
        </p:spPr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8295" y="4436864"/>
            <a:ext cx="155897" cy="124718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928911" y="4411638"/>
            <a:ext cx="8023994" cy="1949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zh-CN" altLang="en-US" sz="9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政策→市场→采购→产品落地是养老创业的核心路径，缺少任何一环都可能导致产品无法真正落地。</a:t>
            </a:r>
            <a:endParaRPr lang="zh-CN" sz="95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70508"/>
            <a:ext cx="8096845" cy="258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养老产品创业的合规底线</a:t>
            </a:r>
            <a:endParaRPr lang="zh-CN" sz="1600" dirty="0"/>
          </a:p>
        </p:txBody>
      </p:sp>
      <p:sp>
        <p:nvSpPr>
          <p:cNvPr id="3" name="Text 1"/>
          <p:cNvSpPr/>
          <p:nvPr/>
        </p:nvSpPr>
        <p:spPr>
          <a:xfrm>
            <a:off x="523577" y="747340"/>
            <a:ext cx="8554045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养老产品涉及老人安全、健康数据与AI应用，合规不是创业后期的问题，而是产品定义阶段就必须判断的底线。创业早期的错误方向选择，可能导致后期无法上市或被迫整改。</a:t>
            </a:r>
            <a:endParaRPr lang="zh-CN" sz="6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931366"/>
            <a:ext cx="6553200" cy="3657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577" y="4655418"/>
            <a:ext cx="8554045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创业早期核心判断：产品是否涉及医疗功能？是否采集敏感健康数据？是否需要备案或认证？是否需要专业人员审核？</a:t>
            </a:r>
            <a:endParaRPr lang="zh-CN" sz="65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798537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智能药盒的合规风险在哪里？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445270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智能药盒的功能可以清晰地按风险等级分层管理。低风险功能先行验证，较高风险功能需要建立专业审核机制与用户授权流程，不能混为一谈。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2158603"/>
            <a:ext cx="831875" cy="203597"/>
          </a:xfrm>
          <a:prstGeom prst="roundRect">
            <a:avLst>
              <a:gd name="adj" fmla="val 21605"/>
            </a:avLst>
          </a:prstGeom>
          <a:noFill/>
          <a:ln w="4763">
            <a:solidFill>
              <a:srgbClr val="E851B2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02084" y="2197819"/>
            <a:ext cx="1132061" cy="1251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🟢</a:t>
            </a:r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E851B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低风险功能</a:t>
            </a:r>
            <a:endParaRPr lang="zh-CN" sz="800" dirty="0"/>
          </a:p>
        </p:txBody>
      </p:sp>
      <p:sp>
        <p:nvSpPr>
          <p:cNvPr id="6" name="Text 4"/>
          <p:cNvSpPr/>
          <p:nvPr/>
        </p:nvSpPr>
        <p:spPr>
          <a:xfrm>
            <a:off x="523577" y="2509465"/>
            <a:ext cx="3888730" cy="7197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定时提醒（行为辅助）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分格存储（物理管理）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取药记录（事件记录）</a:t>
            </a:r>
            <a:endParaRPr lang="zh-CN" sz="1000" dirty="0"/>
          </a:p>
        </p:txBody>
      </p:sp>
      <p:sp>
        <p:nvSpPr>
          <p:cNvPr id="7" name="Text 5"/>
          <p:cNvSpPr/>
          <p:nvPr/>
        </p:nvSpPr>
        <p:spPr>
          <a:xfrm>
            <a:off x="523577" y="3346996"/>
            <a:ext cx="434593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以上功能属于生活辅助工具范畴，合规风险较低。</a:t>
            </a:r>
            <a:endParaRPr lang="zh-CN" sz="1000" dirty="0"/>
          </a:p>
        </p:txBody>
      </p:sp>
      <p:sp>
        <p:nvSpPr>
          <p:cNvPr id="8" name="Shape 6"/>
          <p:cNvSpPr/>
          <p:nvPr/>
        </p:nvSpPr>
        <p:spPr>
          <a:xfrm>
            <a:off x="4642172" y="2011338"/>
            <a:ext cx="4077295" cy="1662857"/>
          </a:xfrm>
          <a:prstGeom prst="roundRect">
            <a:avLst>
              <a:gd name="adj" fmla="val 5668"/>
            </a:avLst>
          </a:prstGeom>
          <a:solidFill>
            <a:srgbClr val="FFB6B3">
              <a:alpha val="95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4773067" y="2158603"/>
            <a:ext cx="936575" cy="203597"/>
          </a:xfrm>
          <a:prstGeom prst="roundRect">
            <a:avLst>
              <a:gd name="adj" fmla="val 21605"/>
            </a:avLst>
          </a:prstGeom>
          <a:solidFill>
            <a:srgbClr val="F9D2EB"/>
          </a:solidFill>
          <a:ln/>
        </p:spPr>
      </p:sp>
      <p:sp>
        <p:nvSpPr>
          <p:cNvPr id="10" name="Text 8"/>
          <p:cNvSpPr/>
          <p:nvPr/>
        </p:nvSpPr>
        <p:spPr>
          <a:xfrm>
            <a:off x="4851574" y="2197819"/>
            <a:ext cx="1236762" cy="1251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🔴</a:t>
            </a:r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较高风险功能</a:t>
            </a:r>
            <a:endParaRPr lang="zh-CN" sz="800" dirty="0"/>
          </a:p>
        </p:txBody>
      </p:sp>
      <p:sp>
        <p:nvSpPr>
          <p:cNvPr id="11" name="Text 9"/>
          <p:cNvSpPr/>
          <p:nvPr/>
        </p:nvSpPr>
        <p:spPr>
          <a:xfrm>
            <a:off x="4773067" y="2509465"/>
            <a:ext cx="3815507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用药建议（可能涉及医疗建议）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药物相互作用提醒（需专业审核）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健康干预（需人工确认）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医生处方关联（需医疗资质）</a:t>
            </a:r>
            <a:endParaRPr lang="zh-CN" sz="1000" dirty="0"/>
          </a:p>
        </p:txBody>
      </p:sp>
      <p:sp>
        <p:nvSpPr>
          <p:cNvPr id="12" name="Shape 10"/>
          <p:cNvSpPr/>
          <p:nvPr/>
        </p:nvSpPr>
        <p:spPr>
          <a:xfrm>
            <a:off x="523577" y="3821460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F9D2EB"/>
          </a:solidFill>
          <a:ln/>
        </p:spPr>
      </p:sp>
      <p:pic>
        <p:nvPicPr>
          <p:cNvPr id="1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4472" y="4008537"/>
            <a:ext cx="163637" cy="130894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949003" y="3985022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处理原则：提醒功能与医疗建议严格分开；AI回答必须标注使用边界；涉及用药调整必须转专业人员；敏感数据需单独授权。</a:t>
            </a:r>
            <a:endParaRPr lang="zh-CN" sz="10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68126"/>
            <a:ext cx="8096845" cy="2165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2050陪伴舱的合规风险在哪里？</a:t>
            </a:r>
            <a:endParaRPr lang="zh-CN" sz="1350" dirty="0"/>
          </a:p>
        </p:txBody>
      </p:sp>
      <p:sp>
        <p:nvSpPr>
          <p:cNvPr id="3" name="Text 1"/>
          <p:cNvSpPr/>
          <p:nvPr/>
        </p:nvSpPr>
        <p:spPr>
          <a:xfrm>
            <a:off x="523577" y="667494"/>
            <a:ext cx="8554045" cy="920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陪伴舱作为复杂系统产品，涉及多个合规维度。概念设计阶段就必须厘清每个功能模块的合规边界，避免系统落地时面临不可逾越的法规障碍。</a:t>
            </a:r>
            <a:endParaRPr lang="zh-CN" sz="5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806128"/>
            <a:ext cx="6553200" cy="36576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23577" y="4510311"/>
            <a:ext cx="1993181" cy="264988"/>
          </a:xfrm>
          <a:prstGeom prst="roundRect">
            <a:avLst>
              <a:gd name="adj" fmla="val 1167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01935" y="4588669"/>
            <a:ext cx="1836465" cy="108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概念可以超前</a:t>
            </a:r>
            <a:endParaRPr lang="zh-CN" sz="650" dirty="0"/>
          </a:p>
        </p:txBody>
      </p:sp>
      <p:sp>
        <p:nvSpPr>
          <p:cNvPr id="7" name="Shape 4"/>
          <p:cNvSpPr/>
          <p:nvPr/>
        </p:nvSpPr>
        <p:spPr>
          <a:xfrm>
            <a:off x="2558132" y="4510311"/>
            <a:ext cx="1993181" cy="264988"/>
          </a:xfrm>
          <a:prstGeom prst="roundRect">
            <a:avLst>
              <a:gd name="adj" fmla="val 1167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2636490" y="4588669"/>
            <a:ext cx="1836465" cy="108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安全边界必须清楚</a:t>
            </a:r>
            <a:endParaRPr lang="zh-CN" sz="650" dirty="0"/>
          </a:p>
        </p:txBody>
      </p:sp>
      <p:sp>
        <p:nvSpPr>
          <p:cNvPr id="9" name="Shape 6"/>
          <p:cNvSpPr/>
          <p:nvPr/>
        </p:nvSpPr>
        <p:spPr>
          <a:xfrm>
            <a:off x="4592687" y="4510311"/>
            <a:ext cx="1993181" cy="264988"/>
          </a:xfrm>
          <a:prstGeom prst="roundRect">
            <a:avLst>
              <a:gd name="adj" fmla="val 1167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671045" y="4588669"/>
            <a:ext cx="1836465" cy="108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医疗功能必须谨慎</a:t>
            </a:r>
            <a:endParaRPr lang="zh-CN" sz="650" dirty="0"/>
          </a:p>
        </p:txBody>
      </p:sp>
      <p:sp>
        <p:nvSpPr>
          <p:cNvPr id="11" name="Shape 8"/>
          <p:cNvSpPr/>
          <p:nvPr/>
        </p:nvSpPr>
        <p:spPr>
          <a:xfrm>
            <a:off x="6627242" y="4510311"/>
            <a:ext cx="1993181" cy="264988"/>
          </a:xfrm>
          <a:prstGeom prst="roundRect">
            <a:avLst>
              <a:gd name="adj" fmla="val 1167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705600" y="4588669"/>
            <a:ext cx="1836465" cy="108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数据与责任链必须明确</a:t>
            </a:r>
            <a:endParaRPr lang="zh-CN" sz="65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68275"/>
            <a:ext cx="8096845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两条路径的知识侧重点不同</a:t>
            </a:r>
            <a:endParaRPr lang="zh-CN" sz="1400" dirty="0"/>
          </a:p>
        </p:txBody>
      </p:sp>
      <p:sp>
        <p:nvSpPr>
          <p:cNvPr id="3" name="Text 1"/>
          <p:cNvSpPr/>
          <p:nvPr/>
        </p:nvSpPr>
        <p:spPr>
          <a:xfrm>
            <a:off x="523577" y="689149"/>
            <a:ext cx="8554045" cy="99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6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项目七提供两条并行的创业实践路径，各有侧重但共享底层能力。无论选择哪条路径，市场洞察、用户验证、成本意识、合规意识与路演表达都是必须掌握的核心能力。</a:t>
            </a:r>
            <a:endParaRPr lang="zh-CN" sz="6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840135"/>
            <a:ext cx="6553200" cy="36576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23577" y="4549601"/>
            <a:ext cx="8096845" cy="225623"/>
          </a:xfrm>
          <a:prstGeom prst="roundRect">
            <a:avLst>
              <a:gd name="adj" fmla="val 14469"/>
            </a:avLst>
          </a:prstGeom>
          <a:solidFill>
            <a:srgbClr val="F9D2EB"/>
          </a:solidFill>
          <a:ln/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66" y="4646712"/>
            <a:ext cx="97110" cy="7768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76064" y="4615160"/>
            <a:ext cx="8223870" cy="99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6000"/>
              </a:lnSpc>
              <a:buNone/>
            </a:pPr>
            <a:r>
              <a:rPr lang="zh-CN" altLang="en-US" sz="6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两条路径不是竞争关系，而是不同维度的训练。路径A训练商业落地能力，路径B训练系统概念表达能力，二者结合才构成完整的创业思维。</a:t>
            </a:r>
            <a:endParaRPr lang="zh-CN" sz="6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521866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知识自测：项目团队必须能回答这些问题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168598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以下七个问题覆盖项目七的核心知识点。如果任何一个问题无法清晰回答，说明对应知识模块需要进一步强化。</a:t>
            </a:r>
            <a:endParaRPr lang="zh-CN" sz="1000" dirty="0"/>
          </a:p>
        </p:txBody>
      </p:sp>
      <p:sp>
        <p:nvSpPr>
          <p:cNvPr id="4" name="Text 2"/>
          <p:cNvSpPr/>
          <p:nvPr/>
        </p:nvSpPr>
        <p:spPr>
          <a:xfrm>
            <a:off x="523577" y="1525265"/>
            <a:ext cx="261789" cy="1636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01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523577" y="1733401"/>
            <a:ext cx="2611636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6" name="Text 4"/>
          <p:cNvSpPr/>
          <p:nvPr/>
        </p:nvSpPr>
        <p:spPr>
          <a:xfrm>
            <a:off x="523577" y="1827386"/>
            <a:ext cx="261163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能否用需求×场景矩阵找到机会？</a:t>
            </a:r>
            <a:endParaRPr lang="zh-CN" sz="1200" dirty="0"/>
          </a:p>
        </p:txBody>
      </p:sp>
      <p:sp>
        <p:nvSpPr>
          <p:cNvPr id="7" name="Text 5"/>
          <p:cNvSpPr/>
          <p:nvPr/>
        </p:nvSpPr>
        <p:spPr>
          <a:xfrm>
            <a:off x="523577" y="2098402"/>
            <a:ext cx="261163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四类需求×三类场景=12类创业机会区</a:t>
            </a:r>
            <a:endParaRPr lang="zh-CN" sz="1000" dirty="0"/>
          </a:p>
        </p:txBody>
      </p:sp>
      <p:sp>
        <p:nvSpPr>
          <p:cNvPr id="8" name="Text 6"/>
          <p:cNvSpPr/>
          <p:nvPr/>
        </p:nvSpPr>
        <p:spPr>
          <a:xfrm>
            <a:off x="3266108" y="1525265"/>
            <a:ext cx="261789" cy="1636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02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3266108" y="1733401"/>
            <a:ext cx="2611710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0" name="Text 8"/>
          <p:cNvSpPr/>
          <p:nvPr/>
        </p:nvSpPr>
        <p:spPr>
          <a:xfrm>
            <a:off x="3266108" y="1827386"/>
            <a:ext cx="261171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能否讲清目标用户和核心痛点？</a:t>
            </a:r>
            <a:endParaRPr lang="zh-CN" sz="1200" dirty="0"/>
          </a:p>
        </p:txBody>
      </p:sp>
      <p:sp>
        <p:nvSpPr>
          <p:cNvPr id="11" name="Text 9"/>
          <p:cNvSpPr/>
          <p:nvPr/>
        </p:nvSpPr>
        <p:spPr>
          <a:xfrm>
            <a:off x="3266108" y="2098402"/>
            <a:ext cx="261171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产品定义五要素是否能完整、具体地表达</a:t>
            </a:r>
            <a:endParaRPr lang="zh-CN" sz="1000" dirty="0"/>
          </a:p>
        </p:txBody>
      </p:sp>
      <p:sp>
        <p:nvSpPr>
          <p:cNvPr id="12" name="Text 10"/>
          <p:cNvSpPr/>
          <p:nvPr/>
        </p:nvSpPr>
        <p:spPr>
          <a:xfrm>
            <a:off x="6008712" y="1525265"/>
            <a:ext cx="261789" cy="1636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03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6008712" y="1733401"/>
            <a:ext cx="2611710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4" name="Text 12"/>
          <p:cNvSpPr/>
          <p:nvPr/>
        </p:nvSpPr>
        <p:spPr>
          <a:xfrm>
            <a:off x="6008712" y="1827386"/>
            <a:ext cx="261171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能否画出产品技术架构？</a:t>
            </a:r>
            <a:endParaRPr lang="zh-CN" sz="1200" dirty="0"/>
          </a:p>
        </p:txBody>
      </p:sp>
      <p:sp>
        <p:nvSpPr>
          <p:cNvPr id="15" name="Text 13"/>
          <p:cNvSpPr/>
          <p:nvPr/>
        </p:nvSpPr>
        <p:spPr>
          <a:xfrm>
            <a:off x="6008712" y="2098402"/>
            <a:ext cx="261171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硬件层、软件层、AI层的构成与关系</a:t>
            </a:r>
            <a:endParaRPr lang="zh-CN" sz="1000" dirty="0"/>
          </a:p>
        </p:txBody>
      </p:sp>
      <p:sp>
        <p:nvSpPr>
          <p:cNvPr id="16" name="Text 14"/>
          <p:cNvSpPr/>
          <p:nvPr/>
        </p:nvSpPr>
        <p:spPr>
          <a:xfrm>
            <a:off x="523577" y="2536850"/>
            <a:ext cx="261789" cy="1636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04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523577" y="2744986"/>
            <a:ext cx="2611636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8" name="Text 16"/>
          <p:cNvSpPr/>
          <p:nvPr/>
        </p:nvSpPr>
        <p:spPr>
          <a:xfrm>
            <a:off x="523577" y="2838971"/>
            <a:ext cx="261163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能否定义一个最小MVP？</a:t>
            </a:r>
            <a:endParaRPr lang="zh-CN" sz="1200" dirty="0"/>
          </a:p>
        </p:txBody>
      </p:sp>
      <p:sp>
        <p:nvSpPr>
          <p:cNvPr id="19" name="Text 17"/>
          <p:cNvSpPr/>
          <p:nvPr/>
        </p:nvSpPr>
        <p:spPr>
          <a:xfrm>
            <a:off x="523577" y="3109987"/>
            <a:ext cx="261163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明确验证目标、选择MVP形式、设定验证指标</a:t>
            </a:r>
            <a:endParaRPr lang="zh-CN" sz="1000" dirty="0"/>
          </a:p>
        </p:txBody>
      </p:sp>
      <p:sp>
        <p:nvSpPr>
          <p:cNvPr id="20" name="Text 18"/>
          <p:cNvSpPr/>
          <p:nvPr/>
        </p:nvSpPr>
        <p:spPr>
          <a:xfrm>
            <a:off x="3266108" y="2536850"/>
            <a:ext cx="261789" cy="1636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05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3266108" y="2744986"/>
            <a:ext cx="2611710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2" name="Text 20"/>
          <p:cNvSpPr/>
          <p:nvPr/>
        </p:nvSpPr>
        <p:spPr>
          <a:xfrm>
            <a:off x="3266108" y="2838971"/>
            <a:ext cx="2611710" cy="3850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能否用商业模式画布讲清收入和成本？</a:t>
            </a:r>
            <a:endParaRPr lang="zh-CN" sz="1200" dirty="0"/>
          </a:p>
        </p:txBody>
      </p:sp>
      <p:sp>
        <p:nvSpPr>
          <p:cNvPr id="23" name="Text 21"/>
          <p:cNvSpPr/>
          <p:nvPr/>
        </p:nvSpPr>
        <p:spPr>
          <a:xfrm>
            <a:off x="3266108" y="3302496"/>
            <a:ext cx="261171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九个模块是否自洽，毛利是否成立</a:t>
            </a:r>
            <a:endParaRPr lang="zh-CN" sz="1000" dirty="0"/>
          </a:p>
        </p:txBody>
      </p:sp>
      <p:sp>
        <p:nvSpPr>
          <p:cNvPr id="24" name="Text 22"/>
          <p:cNvSpPr/>
          <p:nvPr/>
        </p:nvSpPr>
        <p:spPr>
          <a:xfrm>
            <a:off x="6008712" y="2536850"/>
            <a:ext cx="261789" cy="1636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06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6008712" y="2744986"/>
            <a:ext cx="2611710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6" name="Text 24"/>
          <p:cNvSpPr/>
          <p:nvPr/>
        </p:nvSpPr>
        <p:spPr>
          <a:xfrm>
            <a:off x="6008712" y="2838971"/>
            <a:ext cx="261171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能否说明合规风险？</a:t>
            </a:r>
            <a:endParaRPr lang="zh-CN" sz="1200" dirty="0"/>
          </a:p>
        </p:txBody>
      </p:sp>
      <p:sp>
        <p:nvSpPr>
          <p:cNvPr id="27" name="Text 25"/>
          <p:cNvSpPr/>
          <p:nvPr/>
        </p:nvSpPr>
        <p:spPr>
          <a:xfrm>
            <a:off x="6008712" y="3109987"/>
            <a:ext cx="261171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产品功能的风险分级与处理原则</a:t>
            </a:r>
            <a:endParaRPr lang="zh-CN" sz="1000" dirty="0"/>
          </a:p>
        </p:txBody>
      </p:sp>
      <p:sp>
        <p:nvSpPr>
          <p:cNvPr id="28" name="Text 26"/>
          <p:cNvSpPr/>
          <p:nvPr/>
        </p:nvSpPr>
        <p:spPr>
          <a:xfrm>
            <a:off x="523577" y="3740944"/>
            <a:ext cx="261789" cy="1636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07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523577" y="3949080"/>
            <a:ext cx="8096845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30" name="Text 28"/>
          <p:cNvSpPr/>
          <p:nvPr/>
        </p:nvSpPr>
        <p:spPr>
          <a:xfrm>
            <a:off x="523577" y="4043065"/>
            <a:ext cx="80968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能否把方案讲给投资人和采购方听懂？</a:t>
            </a:r>
            <a:endParaRPr lang="zh-CN" sz="1200" dirty="0"/>
          </a:p>
        </p:txBody>
      </p:sp>
      <p:sp>
        <p:nvSpPr>
          <p:cNvPr id="31" name="Text 29"/>
          <p:cNvSpPr/>
          <p:nvPr/>
        </p:nvSpPr>
        <p:spPr>
          <a:xfrm>
            <a:off x="523577" y="4314081"/>
            <a:ext cx="80968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路演表达是否清晰、有证据、有逻辑</a:t>
            </a:r>
            <a:endParaRPr lang="zh-CN" sz="10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84944"/>
            <a:ext cx="8096845" cy="3127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9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从知识到实操：下一步进入五阶段SOP</a:t>
            </a:r>
            <a:endParaRPr lang="zh-CN" sz="1950" dirty="0"/>
          </a:p>
        </p:txBody>
      </p:sp>
      <p:sp>
        <p:nvSpPr>
          <p:cNvPr id="3" name="Text 1"/>
          <p:cNvSpPr/>
          <p:nvPr/>
        </p:nvSpPr>
        <p:spPr>
          <a:xfrm>
            <a:off x="523577" y="870496"/>
            <a:ext cx="8554045" cy="1541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1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本讲完成了银发经济创新创业核心知识体系的系统梳理。下一步将进入项目七实操指导阶段，通过五阶段SOP将知识转化为可执行的创业行动。</a:t>
            </a:r>
            <a:endParaRPr lang="zh-CN" sz="8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121866"/>
            <a:ext cx="531763" cy="63817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41735" y="1228204"/>
            <a:ext cx="7478688" cy="1611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📋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调研</a:t>
            </a:r>
            <a:endParaRPr lang="zh-CN" sz="950" dirty="0"/>
          </a:p>
        </p:txBody>
      </p:sp>
      <p:sp>
        <p:nvSpPr>
          <p:cNvPr id="6" name="Text 3"/>
          <p:cNvSpPr/>
          <p:nvPr/>
        </p:nvSpPr>
        <p:spPr>
          <a:xfrm>
            <a:off x="1141735" y="1441177"/>
            <a:ext cx="7478688" cy="1541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1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市场与用户深度调研</a:t>
            </a:r>
            <a:endParaRPr lang="zh-CN" sz="8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577" y="1760041"/>
            <a:ext cx="531763" cy="63817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141735" y="1866379"/>
            <a:ext cx="7478688" cy="1611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🎯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定义</a:t>
            </a:r>
            <a:endParaRPr lang="zh-CN" sz="950" dirty="0"/>
          </a:p>
        </p:txBody>
      </p:sp>
      <p:sp>
        <p:nvSpPr>
          <p:cNvPr id="9" name="Text 5"/>
          <p:cNvSpPr/>
          <p:nvPr/>
        </p:nvSpPr>
        <p:spPr>
          <a:xfrm>
            <a:off x="1141735" y="2079352"/>
            <a:ext cx="7478688" cy="1541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1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产品方向与MVP定义</a:t>
            </a:r>
            <a:endParaRPr lang="zh-CN" sz="8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577" y="2398216"/>
            <a:ext cx="531763" cy="638175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141735" y="2504554"/>
            <a:ext cx="7478688" cy="1611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🔧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深化</a:t>
            </a:r>
            <a:endParaRPr lang="zh-CN" sz="950" dirty="0"/>
          </a:p>
        </p:txBody>
      </p:sp>
      <p:sp>
        <p:nvSpPr>
          <p:cNvPr id="12" name="Text 7"/>
          <p:cNvSpPr/>
          <p:nvPr/>
        </p:nvSpPr>
        <p:spPr>
          <a:xfrm>
            <a:off x="1141735" y="2717527"/>
            <a:ext cx="7478688" cy="1541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1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技术架构与商业模式</a:t>
            </a:r>
            <a:endParaRPr lang="zh-CN" sz="80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577" y="3036391"/>
            <a:ext cx="531763" cy="638175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141735" y="3142729"/>
            <a:ext cx="7478688" cy="1611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✅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验证</a:t>
            </a:r>
            <a:endParaRPr lang="zh-CN" sz="950" dirty="0"/>
          </a:p>
        </p:txBody>
      </p:sp>
      <p:sp>
        <p:nvSpPr>
          <p:cNvPr id="15" name="Text 9"/>
          <p:cNvSpPr/>
          <p:nvPr/>
        </p:nvSpPr>
        <p:spPr>
          <a:xfrm>
            <a:off x="1141735" y="3355702"/>
            <a:ext cx="7478688" cy="1541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1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MVP测试与数据收集</a:t>
            </a:r>
            <a:endParaRPr lang="zh-CN" sz="800" dirty="0"/>
          </a:p>
        </p:txBody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577" y="3674566"/>
            <a:ext cx="531763" cy="638175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1141735" y="3780904"/>
            <a:ext cx="7478688" cy="1611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🎤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路演</a:t>
            </a:r>
            <a:endParaRPr lang="zh-CN" sz="950" dirty="0"/>
          </a:p>
        </p:txBody>
      </p:sp>
      <p:sp>
        <p:nvSpPr>
          <p:cNvPr id="18" name="Text 11"/>
          <p:cNvSpPr/>
          <p:nvPr/>
        </p:nvSpPr>
        <p:spPr>
          <a:xfrm>
            <a:off x="1141735" y="3993877"/>
            <a:ext cx="7478688" cy="1541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1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方案表达与融资准备</a:t>
            </a:r>
            <a:endParaRPr lang="zh-CN" sz="800" dirty="0"/>
          </a:p>
        </p:txBody>
      </p:sp>
      <p:sp>
        <p:nvSpPr>
          <p:cNvPr id="19" name="Text 12"/>
          <p:cNvSpPr/>
          <p:nvPr/>
        </p:nvSpPr>
        <p:spPr>
          <a:xfrm>
            <a:off x="454521" y="4507111"/>
            <a:ext cx="8394502" cy="1541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1000"/>
              </a:lnSpc>
              <a:buNone/>
            </a:pPr>
            <a:r>
              <a:rPr lang="zh-CN" altLang="en-US" sz="800" b="1" dirty="0">
                <a:solidFill>
                  <a:srgbClr val="E851B2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创业不是灵感一闪，而是把趋势、需求、产品、技术、商业和合规一步步验证清楚。</a:t>
            </a:r>
            <a:endParaRPr lang="zh-CN" sz="800" dirty="0"/>
          </a:p>
        </p:txBody>
      </p:sp>
      <p:sp>
        <p:nvSpPr>
          <p:cNvPr id="20" name="Shape 13"/>
          <p:cNvSpPr/>
          <p:nvPr/>
        </p:nvSpPr>
        <p:spPr>
          <a:xfrm>
            <a:off x="523577" y="4409926"/>
            <a:ext cx="14288" cy="348555"/>
          </a:xfrm>
          <a:prstGeom prst="roundRect">
            <a:avLst>
              <a:gd name="adj" fmla="val 49998"/>
            </a:avLst>
          </a:prstGeom>
          <a:solidFill>
            <a:srgbClr val="E851B2"/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70582"/>
            <a:ext cx="80968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银发经济创业要同时判断三个市场</a:t>
            </a:r>
            <a:endParaRPr lang="zh-CN" sz="1200" dirty="0"/>
          </a:p>
        </p:txBody>
      </p:sp>
      <p:sp>
        <p:nvSpPr>
          <p:cNvPr id="3" name="Text 1"/>
          <p:cNvSpPr/>
          <p:nvPr/>
        </p:nvSpPr>
        <p:spPr>
          <a:xfrm>
            <a:off x="523577" y="628501"/>
            <a:ext cx="8554045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市场规模分析是创业融资路演的基础能力。创业团队必须区分理论总量与实际可获量，避免用"大市场"掩盖"小切口"的模糊表达。</a:t>
            </a:r>
            <a:endParaRPr lang="zh-CN" sz="5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743843"/>
            <a:ext cx="6553200" cy="36576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23577" y="4438204"/>
            <a:ext cx="2677120" cy="334714"/>
          </a:xfrm>
          <a:prstGeom prst="roundRect">
            <a:avLst>
              <a:gd name="adj" fmla="val 821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93750" y="4508376"/>
            <a:ext cx="2536775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第一批用户是谁</a:t>
            </a:r>
            <a:endParaRPr lang="zh-CN" sz="600" dirty="0"/>
          </a:p>
        </p:txBody>
      </p:sp>
      <p:sp>
        <p:nvSpPr>
          <p:cNvPr id="7" name="Text 4"/>
          <p:cNvSpPr/>
          <p:nvPr/>
        </p:nvSpPr>
        <p:spPr>
          <a:xfrm>
            <a:off x="593750" y="4624164"/>
            <a:ext cx="2536775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明确最小目标群体，不泛化</a:t>
            </a:r>
            <a:endParaRPr lang="zh-CN" sz="500" dirty="0"/>
          </a:p>
        </p:txBody>
      </p:sp>
      <p:sp>
        <p:nvSpPr>
          <p:cNvPr id="8" name="Shape 5"/>
          <p:cNvSpPr/>
          <p:nvPr/>
        </p:nvSpPr>
        <p:spPr>
          <a:xfrm>
            <a:off x="3233365" y="4438204"/>
            <a:ext cx="2677195" cy="334714"/>
          </a:xfrm>
          <a:prstGeom prst="roundRect">
            <a:avLst>
              <a:gd name="adj" fmla="val 821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3303538" y="4508376"/>
            <a:ext cx="2536850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第一批场景在哪里</a:t>
            </a:r>
            <a:endParaRPr lang="zh-CN" sz="600" dirty="0"/>
          </a:p>
        </p:txBody>
      </p:sp>
      <p:sp>
        <p:nvSpPr>
          <p:cNvPr id="10" name="Text 7"/>
          <p:cNvSpPr/>
          <p:nvPr/>
        </p:nvSpPr>
        <p:spPr>
          <a:xfrm>
            <a:off x="3303538" y="4624164"/>
            <a:ext cx="2536850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锁定可验证的落地场景</a:t>
            </a:r>
            <a:endParaRPr lang="zh-CN" sz="500" dirty="0"/>
          </a:p>
        </p:txBody>
      </p:sp>
      <p:sp>
        <p:nvSpPr>
          <p:cNvPr id="11" name="Shape 8"/>
          <p:cNvSpPr/>
          <p:nvPr/>
        </p:nvSpPr>
        <p:spPr>
          <a:xfrm>
            <a:off x="5943228" y="4438204"/>
            <a:ext cx="2677195" cy="334714"/>
          </a:xfrm>
          <a:prstGeom prst="roundRect">
            <a:avLst>
              <a:gd name="adj" fmla="val 821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013400" y="4508376"/>
            <a:ext cx="2536850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第一批收入怎么来</a:t>
            </a:r>
            <a:endParaRPr lang="zh-CN" sz="600" dirty="0"/>
          </a:p>
        </p:txBody>
      </p:sp>
      <p:sp>
        <p:nvSpPr>
          <p:cNvPr id="13" name="Text 10"/>
          <p:cNvSpPr/>
          <p:nvPr/>
        </p:nvSpPr>
        <p:spPr>
          <a:xfrm>
            <a:off x="6013400" y="4624164"/>
            <a:ext cx="2536850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说清楚谁付钱、怎么付</a:t>
            </a:r>
            <a:endParaRPr lang="zh-CN" sz="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70508"/>
            <a:ext cx="8096845" cy="258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创业机会来自"需求×场景"的交叉点</a:t>
            </a:r>
            <a:endParaRPr lang="zh-CN" sz="1600" dirty="0"/>
          </a:p>
        </p:txBody>
      </p:sp>
      <p:sp>
        <p:nvSpPr>
          <p:cNvPr id="3" name="Text 1"/>
          <p:cNvSpPr/>
          <p:nvPr/>
        </p:nvSpPr>
        <p:spPr>
          <a:xfrm>
            <a:off x="523577" y="747340"/>
            <a:ext cx="8554045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四类核心需求与三类主要场景交叉，形成12类创业机会区。每一个交叉点都是潜在的产品方向，关键在于找到高痛点、可验证的切入口。</a:t>
            </a:r>
            <a:endParaRPr lang="zh-CN" sz="6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931366"/>
            <a:ext cx="6553200" cy="3657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577" y="4655418"/>
            <a:ext cx="8554045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矩阵中每个格子都是一个可探索的创业方向。优先选择高频、高痛、可快速验证的交叉点启动项目。</a:t>
            </a:r>
            <a:endParaRPr lang="zh-CN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59941"/>
            <a:ext cx="80968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机会不是越多越好，要会筛选</a:t>
            </a:r>
            <a:endParaRPr lang="zh-CN" sz="1200" dirty="0"/>
          </a:p>
        </p:txBody>
      </p:sp>
      <p:sp>
        <p:nvSpPr>
          <p:cNvPr id="3" name="Text 1"/>
          <p:cNvSpPr/>
          <p:nvPr/>
        </p:nvSpPr>
        <p:spPr>
          <a:xfrm>
            <a:off x="523577" y="617860"/>
            <a:ext cx="8554045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面对12类机会区，创业团队需要建立评估框架，从四个维度对每个机会方向进行量化判断，优先进入高痛点、高频次、可验证、可落地的赛道。</a:t>
            </a:r>
            <a:endParaRPr lang="zh-CN" sz="5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733202"/>
            <a:ext cx="6553200" cy="36576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23577" y="4427562"/>
            <a:ext cx="4032052" cy="344239"/>
          </a:xfrm>
          <a:prstGeom prst="roundRect">
            <a:avLst>
              <a:gd name="adj" fmla="val 7986"/>
            </a:avLst>
          </a:prstGeom>
          <a:solidFill>
            <a:srgbClr val="FFFFFF">
              <a:alpha val="95000"/>
            </a:srgbClr>
          </a:solidFill>
          <a:ln w="9525">
            <a:solidFill>
              <a:srgbClr val="DFB8D1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98512" y="4502497"/>
            <a:ext cx="3882182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市场容量</a:t>
            </a:r>
            <a:endParaRPr lang="zh-CN" sz="600" dirty="0"/>
          </a:p>
        </p:txBody>
      </p:sp>
      <p:sp>
        <p:nvSpPr>
          <p:cNvPr id="7" name="Text 4"/>
          <p:cNvSpPr/>
          <p:nvPr/>
        </p:nvSpPr>
        <p:spPr>
          <a:xfrm>
            <a:off x="598512" y="4618286"/>
            <a:ext cx="3882182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目标用户数量与付费意愿是否支撑商业模式</a:t>
            </a:r>
            <a:endParaRPr lang="zh-CN" sz="500" dirty="0"/>
          </a:p>
        </p:txBody>
      </p:sp>
      <p:sp>
        <p:nvSpPr>
          <p:cNvPr id="8" name="Shape 5"/>
          <p:cNvSpPr/>
          <p:nvPr/>
        </p:nvSpPr>
        <p:spPr>
          <a:xfrm>
            <a:off x="4588297" y="4427562"/>
            <a:ext cx="4032126" cy="344239"/>
          </a:xfrm>
          <a:prstGeom prst="roundRect">
            <a:avLst>
              <a:gd name="adj" fmla="val 7986"/>
            </a:avLst>
          </a:prstGeom>
          <a:solidFill>
            <a:srgbClr val="FFFFFF">
              <a:alpha val="95000"/>
            </a:srgbClr>
          </a:solidFill>
          <a:ln w="9525">
            <a:solidFill>
              <a:srgbClr val="DFB8D1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663232" y="4502497"/>
            <a:ext cx="3882256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技术可行性</a:t>
            </a:r>
            <a:endParaRPr lang="zh-CN" sz="600" dirty="0"/>
          </a:p>
        </p:txBody>
      </p:sp>
      <p:sp>
        <p:nvSpPr>
          <p:cNvPr id="10" name="Text 7"/>
          <p:cNvSpPr/>
          <p:nvPr/>
        </p:nvSpPr>
        <p:spPr>
          <a:xfrm>
            <a:off x="4663232" y="4618286"/>
            <a:ext cx="3882256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技术成熟度、开发周期与成本是否在团队能力范围内</a:t>
            </a:r>
            <a:endParaRPr lang="zh-CN" sz="500" dirty="0"/>
          </a:p>
        </p:txBody>
      </p:sp>
      <p:sp>
        <p:nvSpPr>
          <p:cNvPr id="11" name="Shape 8"/>
          <p:cNvSpPr/>
          <p:nvPr/>
        </p:nvSpPr>
        <p:spPr>
          <a:xfrm>
            <a:off x="523577" y="4804470"/>
            <a:ext cx="4032052" cy="344239"/>
          </a:xfrm>
          <a:prstGeom prst="roundRect">
            <a:avLst>
              <a:gd name="adj" fmla="val 7986"/>
            </a:avLst>
          </a:prstGeom>
          <a:solidFill>
            <a:srgbClr val="FFFFFF">
              <a:alpha val="95000"/>
            </a:srgbClr>
          </a:solidFill>
          <a:ln w="9525">
            <a:solidFill>
              <a:srgbClr val="DFB8D1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598512" y="4879404"/>
            <a:ext cx="3882182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竞争格局</a:t>
            </a:r>
            <a:endParaRPr lang="zh-CN" sz="600" dirty="0"/>
          </a:p>
        </p:txBody>
      </p:sp>
      <p:sp>
        <p:nvSpPr>
          <p:cNvPr id="13" name="Text 10"/>
          <p:cNvSpPr/>
          <p:nvPr/>
        </p:nvSpPr>
        <p:spPr>
          <a:xfrm>
            <a:off x="598512" y="4995193"/>
            <a:ext cx="3882182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竞品数量与强弱，差异化空间是否存在</a:t>
            </a:r>
            <a:endParaRPr lang="zh-CN" sz="500" dirty="0"/>
          </a:p>
        </p:txBody>
      </p:sp>
      <p:sp>
        <p:nvSpPr>
          <p:cNvPr id="14" name="Shape 11"/>
          <p:cNvSpPr/>
          <p:nvPr/>
        </p:nvSpPr>
        <p:spPr>
          <a:xfrm>
            <a:off x="4588297" y="4804470"/>
            <a:ext cx="4032126" cy="344239"/>
          </a:xfrm>
          <a:prstGeom prst="roundRect">
            <a:avLst>
              <a:gd name="adj" fmla="val 7986"/>
            </a:avLst>
          </a:prstGeom>
          <a:solidFill>
            <a:srgbClr val="FFFFFF">
              <a:alpha val="95000"/>
            </a:srgbClr>
          </a:solidFill>
          <a:ln w="9525">
            <a:solidFill>
              <a:srgbClr val="DFB8D1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663232" y="4879404"/>
            <a:ext cx="3882256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政策契合度</a:t>
            </a:r>
            <a:endParaRPr lang="zh-CN" sz="600" dirty="0"/>
          </a:p>
        </p:txBody>
      </p:sp>
      <p:sp>
        <p:nvSpPr>
          <p:cNvPr id="16" name="Text 13"/>
          <p:cNvSpPr/>
          <p:nvPr/>
        </p:nvSpPr>
        <p:spPr>
          <a:xfrm>
            <a:off x="4663232" y="4995193"/>
            <a:ext cx="3882256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是否符合政策方向与采购逻辑</a:t>
            </a:r>
            <a:endParaRPr lang="zh-CN" sz="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383232"/>
            <a:ext cx="4667845" cy="372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3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智能药盒：小切口创业的典型样板</a:t>
            </a:r>
            <a:endParaRPr lang="zh-CN" sz="2300" dirty="0"/>
          </a:p>
        </p:txBody>
      </p:sp>
      <p:sp>
        <p:nvSpPr>
          <p:cNvPr id="4" name="Text 1"/>
          <p:cNvSpPr/>
          <p:nvPr/>
        </p:nvSpPr>
        <p:spPr>
          <a:xfrm>
            <a:off x="3952577" y="940445"/>
            <a:ext cx="4667845" cy="3993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智能药盒以老年人多药管理为核心痛点切入，连接老人、家属、机构与社区四端，形成完整的用药管理服务闭环。它是养老创业"小切口、大价值"路径的典型代表。</a:t>
            </a:r>
            <a:endParaRPr lang="zh-CN" sz="95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52577" y="1477938"/>
            <a:ext cx="317004" cy="317004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3952577" y="1948458"/>
            <a:ext cx="4667845" cy="1864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痛点具体</a:t>
            </a:r>
            <a:endParaRPr lang="zh-CN" sz="1150" dirty="0"/>
          </a:p>
        </p:txBody>
      </p:sp>
      <p:sp>
        <p:nvSpPr>
          <p:cNvPr id="7" name="Text 3"/>
          <p:cNvSpPr/>
          <p:nvPr/>
        </p:nvSpPr>
        <p:spPr>
          <a:xfrm>
            <a:off x="3952577" y="2208609"/>
            <a:ext cx="4667845" cy="1996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多药管理、漏服错服问题普遍存在</a:t>
            </a:r>
            <a:endParaRPr lang="zh-CN" sz="95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52577" y="2653903"/>
            <a:ext cx="317004" cy="317004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3952577" y="3124423"/>
            <a:ext cx="4667845" cy="1864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MVP容易搭建</a:t>
            </a:r>
            <a:endParaRPr lang="zh-CN" sz="1150" dirty="0"/>
          </a:p>
        </p:txBody>
      </p:sp>
      <p:sp>
        <p:nvSpPr>
          <p:cNvPr id="10" name="Text 5"/>
          <p:cNvSpPr/>
          <p:nvPr/>
        </p:nvSpPr>
        <p:spPr>
          <a:xfrm>
            <a:off x="3952577" y="3384575"/>
            <a:ext cx="4667845" cy="1996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核心功能可分阶段验证，快速迭代</a:t>
            </a:r>
            <a:endParaRPr lang="zh-CN" sz="95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52577" y="3829869"/>
            <a:ext cx="317004" cy="317004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3952577" y="4300389"/>
            <a:ext cx="4667845" cy="1864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商业模式可测试</a:t>
            </a:r>
            <a:endParaRPr lang="zh-CN" sz="1150" dirty="0"/>
          </a:p>
        </p:txBody>
      </p:sp>
      <p:sp>
        <p:nvSpPr>
          <p:cNvPr id="13" name="Text 7"/>
          <p:cNvSpPr/>
          <p:nvPr/>
        </p:nvSpPr>
        <p:spPr>
          <a:xfrm>
            <a:off x="3952577" y="4560540"/>
            <a:ext cx="4667845" cy="1996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硬件+服务组合，多端付费可验证</a:t>
            </a:r>
            <a:endParaRPr lang="zh-CN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527968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智能药盒要解决老人和家属的"双重痛点"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174700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产品定义不能只停留在"提醒吃药"的功能层面。真正的价值是让老人按时、安全、可追踪地完成用药，同时让家属和服务人员能够及时知道异常情况。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429295" y="1740768"/>
            <a:ext cx="4077295" cy="2874764"/>
          </a:xfrm>
          <a:prstGeom prst="roundRect">
            <a:avLst>
              <a:gd name="adj" fmla="val 3279"/>
            </a:avLst>
          </a:prstGeom>
          <a:solidFill>
            <a:srgbClr val="FFB6B3">
              <a:alpha val="95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560189" y="1871663"/>
            <a:ext cx="38155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老人用药三难</a:t>
            </a:r>
            <a:endParaRPr lang="zh-CN" sz="1200" dirty="0"/>
          </a:p>
        </p:txBody>
      </p:sp>
      <p:sp>
        <p:nvSpPr>
          <p:cNvPr id="6" name="Shape 4"/>
          <p:cNvSpPr/>
          <p:nvPr/>
        </p:nvSpPr>
        <p:spPr>
          <a:xfrm>
            <a:off x="560189" y="2211437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15069" y="2243212"/>
            <a:ext cx="184770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985614" y="2256383"/>
            <a:ext cx="339008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记得难</a:t>
            </a:r>
            <a:endParaRPr lang="zh-CN" sz="1200" dirty="0"/>
          </a:p>
        </p:txBody>
      </p:sp>
      <p:sp>
        <p:nvSpPr>
          <p:cNvPr id="9" name="Text 7"/>
          <p:cNvSpPr/>
          <p:nvPr/>
        </p:nvSpPr>
        <p:spPr>
          <a:xfrm>
            <a:off x="985614" y="2579787"/>
            <a:ext cx="339008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多种药物、多个时间点难以记忆</a:t>
            </a:r>
            <a:endParaRPr lang="zh-CN" sz="1000" dirty="0"/>
          </a:p>
        </p:txBody>
      </p:sp>
      <p:sp>
        <p:nvSpPr>
          <p:cNvPr id="10" name="Shape 8"/>
          <p:cNvSpPr/>
          <p:nvPr/>
        </p:nvSpPr>
        <p:spPr>
          <a:xfrm>
            <a:off x="560189" y="3050977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15069" y="3082751"/>
            <a:ext cx="184770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985614" y="3095923"/>
            <a:ext cx="339008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分药难</a:t>
            </a:r>
            <a:endParaRPr lang="zh-CN" sz="1200" dirty="0"/>
          </a:p>
        </p:txBody>
      </p:sp>
      <p:sp>
        <p:nvSpPr>
          <p:cNvPr id="13" name="Text 11"/>
          <p:cNvSpPr/>
          <p:nvPr/>
        </p:nvSpPr>
        <p:spPr>
          <a:xfrm>
            <a:off x="985614" y="3419326"/>
            <a:ext cx="339008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剂量复杂，容易混淆或遗漏</a:t>
            </a:r>
            <a:endParaRPr lang="zh-CN" sz="1000" dirty="0"/>
          </a:p>
        </p:txBody>
      </p:sp>
      <p:sp>
        <p:nvSpPr>
          <p:cNvPr id="14" name="Shape 12"/>
          <p:cNvSpPr/>
          <p:nvPr/>
        </p:nvSpPr>
        <p:spPr>
          <a:xfrm>
            <a:off x="560189" y="3890516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15069" y="3922291"/>
            <a:ext cx="184770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985614" y="3935462"/>
            <a:ext cx="339008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知药难</a:t>
            </a:r>
            <a:endParaRPr lang="zh-CN" sz="1200" dirty="0"/>
          </a:p>
        </p:txBody>
      </p:sp>
      <p:sp>
        <p:nvSpPr>
          <p:cNvPr id="17" name="Text 15"/>
          <p:cNvSpPr/>
          <p:nvPr/>
        </p:nvSpPr>
        <p:spPr>
          <a:xfrm>
            <a:off x="985614" y="4258866"/>
            <a:ext cx="339008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不了解药物作用、禁忌与副作用</a:t>
            </a:r>
            <a:endParaRPr lang="zh-CN" sz="1000" dirty="0"/>
          </a:p>
        </p:txBody>
      </p:sp>
      <p:sp>
        <p:nvSpPr>
          <p:cNvPr id="18" name="Text 16"/>
          <p:cNvSpPr/>
          <p:nvPr/>
        </p:nvSpPr>
        <p:spPr>
          <a:xfrm>
            <a:off x="4736455" y="1871663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家属用药三忧</a:t>
            </a:r>
            <a:endParaRPr lang="zh-CN" sz="1200" dirty="0"/>
          </a:p>
        </p:txBody>
      </p:sp>
      <p:sp>
        <p:nvSpPr>
          <p:cNvPr id="19" name="Shape 17"/>
          <p:cNvSpPr/>
          <p:nvPr/>
        </p:nvSpPr>
        <p:spPr>
          <a:xfrm>
            <a:off x="4736455" y="2211437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791335" y="2243212"/>
            <a:ext cx="184770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1450" dirty="0"/>
          </a:p>
        </p:txBody>
      </p:sp>
      <p:sp>
        <p:nvSpPr>
          <p:cNvPr id="21" name="Text 19"/>
          <p:cNvSpPr/>
          <p:nvPr/>
        </p:nvSpPr>
        <p:spPr>
          <a:xfrm>
            <a:off x="5161880" y="2256383"/>
            <a:ext cx="346330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忧漏服</a:t>
            </a:r>
            <a:endParaRPr lang="zh-CN" sz="1200" dirty="0"/>
          </a:p>
        </p:txBody>
      </p:sp>
      <p:sp>
        <p:nvSpPr>
          <p:cNvPr id="22" name="Text 20"/>
          <p:cNvSpPr/>
          <p:nvPr/>
        </p:nvSpPr>
        <p:spPr>
          <a:xfrm>
            <a:off x="5161880" y="2579787"/>
            <a:ext cx="346330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老人忘记吃药却无法及时得知</a:t>
            </a:r>
            <a:endParaRPr lang="zh-CN" sz="1000" dirty="0"/>
          </a:p>
        </p:txBody>
      </p:sp>
      <p:sp>
        <p:nvSpPr>
          <p:cNvPr id="23" name="Shape 21"/>
          <p:cNvSpPr/>
          <p:nvPr/>
        </p:nvSpPr>
        <p:spPr>
          <a:xfrm>
            <a:off x="4736455" y="3050977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791335" y="3082751"/>
            <a:ext cx="184770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1450" dirty="0"/>
          </a:p>
        </p:txBody>
      </p:sp>
      <p:sp>
        <p:nvSpPr>
          <p:cNvPr id="25" name="Text 23"/>
          <p:cNvSpPr/>
          <p:nvPr/>
        </p:nvSpPr>
        <p:spPr>
          <a:xfrm>
            <a:off x="5161880" y="3095923"/>
            <a:ext cx="346330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忧错服</a:t>
            </a:r>
            <a:endParaRPr lang="zh-CN" sz="1200" dirty="0"/>
          </a:p>
        </p:txBody>
      </p:sp>
      <p:sp>
        <p:nvSpPr>
          <p:cNvPr id="26" name="Text 24"/>
          <p:cNvSpPr/>
          <p:nvPr/>
        </p:nvSpPr>
        <p:spPr>
          <a:xfrm>
            <a:off x="5161880" y="3419326"/>
            <a:ext cx="346330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混淆药物种类或剂量造成风险</a:t>
            </a:r>
            <a:endParaRPr lang="zh-CN" sz="1000" dirty="0"/>
          </a:p>
        </p:txBody>
      </p:sp>
      <p:sp>
        <p:nvSpPr>
          <p:cNvPr id="27" name="Shape 25"/>
          <p:cNvSpPr/>
          <p:nvPr/>
        </p:nvSpPr>
        <p:spPr>
          <a:xfrm>
            <a:off x="4736455" y="3890516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791335" y="3922291"/>
            <a:ext cx="184770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1450" dirty="0"/>
          </a:p>
        </p:txBody>
      </p:sp>
      <p:sp>
        <p:nvSpPr>
          <p:cNvPr id="29" name="Text 27"/>
          <p:cNvSpPr/>
          <p:nvPr/>
        </p:nvSpPr>
        <p:spPr>
          <a:xfrm>
            <a:off x="5161880" y="3935462"/>
            <a:ext cx="346330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忧副作用</a:t>
            </a:r>
            <a:endParaRPr lang="zh-CN" sz="1200" dirty="0"/>
          </a:p>
        </p:txBody>
      </p:sp>
      <p:sp>
        <p:nvSpPr>
          <p:cNvPr id="30" name="Text 28"/>
          <p:cNvSpPr/>
          <p:nvPr/>
        </p:nvSpPr>
        <p:spPr>
          <a:xfrm>
            <a:off x="5161880" y="4258866"/>
            <a:ext cx="346330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不良反应发生时无法第一时间响应</a:t>
            </a:r>
            <a:endParaRPr lang="zh-CN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45</Slides>
  <Notes>45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2026-08-01T10:55:28Z</dcterms:created>
  <dcterms:modified xsi:type="dcterms:W3CDTF">2026-08-01T10:55:28Z</dcterms:modified>
</cp:coreProperties>
</file>