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notesMasterIdLst>
    <p:notesMasterId r:id="rId34"/>
  </p:notesMasterIdLst>
  <p:sldSz cx="9144000" cy="5143500"/>
  <p:notesSz cx="5143500" cy="9144000"/>
  <p:embeddedFontLst>
    <p:embeddedFont>
      <p:font typeface="Noto Serif Black"/>
      <p:regular r:id="rId201314"/>
    </p:embeddedFont>
    <p:embeddedFont>
      <p:font typeface="Noto Serif"/>
      <p:regular r:id="rId201315"/>
    </p:embeddedFont>
    <p:embeddedFont>
      <p:font typeface="Noto Serif SemiBold"/>
      <p:regular r:id="rId201316"/>
    </p:embeddedFont>
    <p:embeddedFont>
      <p:font typeface="Noto Serif Bold"/>
      <p:regular r:id="rId201317"/>
    </p:embeddedFont>
    <p:embeddedFont>
      <p:font typeface="Source Sans 3"/>
      <p:regular r:id="rId201318"/>
    </p:embeddedFont>
    <p:embeddedFont>
      <p:font typeface="Source Sans 3 SemiBold"/>
      <p:regular r:id="rId201319"/>
    </p:embeddedFont>
    <p:embeddedFont>
      <p:font typeface="Source Sans 3 Bold"/>
      <p:regular r:id="rId201320"/>
    </p:embeddedFont>
    <p:embeddedFont>
      <p:font typeface="Source Sans 3 Black"/>
      <p:regular r:id="rId2013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37" Type="http://schemas.openxmlformats.org/officeDocument/2006/relationships/theme" Target="theme/theme1.xml"/><Relationship Id="rId38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jpe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svg"/><Relationship Id="rId3" Type="http://schemas.openxmlformats.org/officeDocument/2006/relationships/image" Target="../media/image-11-3.png"/><Relationship Id="rId4" Type="http://schemas.openxmlformats.org/officeDocument/2006/relationships/image" Target="../media/image-11-4.svg"/><Relationship Id="rId5" Type="http://schemas.openxmlformats.org/officeDocument/2006/relationships/image" Target="../media/image-11-5.png"/><Relationship Id="rId6" Type="http://schemas.openxmlformats.org/officeDocument/2006/relationships/image" Target="../media/image-11-6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svg"/><Relationship Id="rId3" Type="http://schemas.openxmlformats.org/officeDocument/2006/relationships/image" Target="../media/image-15-1.png"/><Relationship Id="rId4" Type="http://schemas.openxmlformats.org/officeDocument/2006/relationships/image" Target="../media/image-15-2.svg"/><Relationship Id="rId5" Type="http://schemas.openxmlformats.org/officeDocument/2006/relationships/image" Target="../media/image-15-1.png"/><Relationship Id="rId6" Type="http://schemas.openxmlformats.org/officeDocument/2006/relationships/image" Target="../media/image-15-2.svg"/><Relationship Id="rId7" Type="http://schemas.openxmlformats.org/officeDocument/2006/relationships/image" Target="../media/image-15-1.png"/><Relationship Id="rId8" Type="http://schemas.openxmlformats.org/officeDocument/2006/relationships/image" Target="../media/image-15-2.svg"/><Relationship Id="rId9" Type="http://schemas.openxmlformats.org/officeDocument/2006/relationships/image" Target="../media/image-15-1.png"/><Relationship Id="rId10" Type="http://schemas.openxmlformats.org/officeDocument/2006/relationships/image" Target="../media/image-15-2.svg"/><Relationship Id="rId11" Type="http://schemas.openxmlformats.org/officeDocument/2006/relationships/image" Target="../media/image-15-1.png"/><Relationship Id="rId12" Type="http://schemas.openxmlformats.org/officeDocument/2006/relationships/image" Target="../media/image-15-2.svg"/><Relationship Id="rId13" Type="http://schemas.openxmlformats.org/officeDocument/2006/relationships/slideLayout" Target="../slideLayouts/slideLayout2.xml"/><Relationship Id="rId1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png"/><Relationship Id="rId3" Type="http://schemas.openxmlformats.org/officeDocument/2006/relationships/image" Target="../media/image-19-3.png"/><Relationship Id="rId4" Type="http://schemas.openxmlformats.org/officeDocument/2006/relationships/image" Target="../media/image-19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image" Target="../media/image-20-2.svg"/><Relationship Id="rId3" Type="http://schemas.openxmlformats.org/officeDocument/2006/relationships/image" Target="../media/image-20-3.png"/><Relationship Id="rId4" Type="http://schemas.openxmlformats.org/officeDocument/2006/relationships/image" Target="../media/image-20-4.svg"/><Relationship Id="rId5" Type="http://schemas.openxmlformats.org/officeDocument/2006/relationships/image" Target="../media/image-20-5.png"/><Relationship Id="rId6" Type="http://schemas.openxmlformats.org/officeDocument/2006/relationships/image" Target="../media/image-20-6.svg"/><Relationship Id="rId7" Type="http://schemas.openxmlformats.org/officeDocument/2006/relationships/image" Target="../media/image-20-7.png"/><Relationship Id="rId8" Type="http://schemas.openxmlformats.org/officeDocument/2006/relationships/image" Target="../media/image-20-8.svg"/><Relationship Id="rId9" Type="http://schemas.openxmlformats.org/officeDocument/2006/relationships/image" Target="../media/image-20-9.png"/><Relationship Id="rId10" Type="http://schemas.openxmlformats.org/officeDocument/2006/relationships/image" Target="../media/image-20-10.sv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image" Target="../media/image-21-2.svg"/><Relationship Id="rId3" Type="http://schemas.openxmlformats.org/officeDocument/2006/relationships/image" Target="../media/image-21-1.png"/><Relationship Id="rId4" Type="http://schemas.openxmlformats.org/officeDocument/2006/relationships/image" Target="../media/image-21-2.svg"/><Relationship Id="rId5" Type="http://schemas.openxmlformats.org/officeDocument/2006/relationships/image" Target="../media/image-21-1.png"/><Relationship Id="rId6" Type="http://schemas.openxmlformats.org/officeDocument/2006/relationships/image" Target="../media/image-21-2.svg"/><Relationship Id="rId7" Type="http://schemas.openxmlformats.org/officeDocument/2006/relationships/image" Target="../media/image-21-1.png"/><Relationship Id="rId8" Type="http://schemas.openxmlformats.org/officeDocument/2006/relationships/image" Target="../media/image-21-2.svg"/><Relationship Id="rId9" Type="http://schemas.openxmlformats.org/officeDocument/2006/relationships/image" Target="../media/image-21-9.pn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image" Target="../media/image-22-2.svg"/><Relationship Id="rId3" Type="http://schemas.openxmlformats.org/officeDocument/2006/relationships/image" Target="../media/image-22-3.png"/><Relationship Id="rId4" Type="http://schemas.openxmlformats.org/officeDocument/2006/relationships/image" Target="../media/image-22-4.svg"/><Relationship Id="rId5" Type="http://schemas.openxmlformats.org/officeDocument/2006/relationships/image" Target="../media/image-22-5.png"/><Relationship Id="rId6" Type="http://schemas.openxmlformats.org/officeDocument/2006/relationships/image" Target="../media/image-22-6.svg"/><Relationship Id="rId7" Type="http://schemas.openxmlformats.org/officeDocument/2006/relationships/image" Target="../media/image-22-7.png"/><Relationship Id="rId8" Type="http://schemas.openxmlformats.org/officeDocument/2006/relationships/image" Target="../media/image-22-8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png"/><Relationship Id="rId2" Type="http://schemas.openxmlformats.org/officeDocument/2006/relationships/image" Target="../media/image-25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png"/><Relationship Id="rId2" Type="http://schemas.openxmlformats.org/officeDocument/2006/relationships/image" Target="../media/image-26-2.png"/><Relationship Id="rId3" Type="http://schemas.openxmlformats.org/officeDocument/2006/relationships/image" Target="../media/image-26-3.svg"/><Relationship Id="rId4" Type="http://schemas.openxmlformats.org/officeDocument/2006/relationships/image" Target="../media/image-26-4.png"/><Relationship Id="rId5" Type="http://schemas.openxmlformats.org/officeDocument/2006/relationships/image" Target="../media/image-26-5.png"/><Relationship Id="rId6" Type="http://schemas.openxmlformats.org/officeDocument/2006/relationships/image" Target="../media/image-26-6.svg"/><Relationship Id="rId7" Type="http://schemas.openxmlformats.org/officeDocument/2006/relationships/image" Target="../media/image-26-7.png"/><Relationship Id="rId8" Type="http://schemas.openxmlformats.org/officeDocument/2006/relationships/image" Target="../media/image-26-8.png"/><Relationship Id="rId9" Type="http://schemas.openxmlformats.org/officeDocument/2006/relationships/image" Target="../media/image-26-9.svg"/><Relationship Id="rId10" Type="http://schemas.openxmlformats.org/officeDocument/2006/relationships/image" Target="../media/image-26-10.png"/><Relationship Id="rId11" Type="http://schemas.openxmlformats.org/officeDocument/2006/relationships/image" Target="../media/image-26-11.png"/><Relationship Id="rId12" Type="http://schemas.openxmlformats.org/officeDocument/2006/relationships/image" Target="../media/image-26-12.svg"/><Relationship Id="rId13" Type="http://schemas.openxmlformats.org/officeDocument/2006/relationships/image" Target="../media/image-26-13.png"/><Relationship Id="rId14" Type="http://schemas.openxmlformats.org/officeDocument/2006/relationships/image" Target="../media/image-26-14.png"/><Relationship Id="rId15" Type="http://schemas.openxmlformats.org/officeDocument/2006/relationships/image" Target="../media/image-26-15.svg"/><Relationship Id="rId16" Type="http://schemas.openxmlformats.org/officeDocument/2006/relationships/image" Target="../media/image-26-16.png"/><Relationship Id="rId17" Type="http://schemas.openxmlformats.org/officeDocument/2006/relationships/image" Target="../media/image-26-17.png"/><Relationship Id="rId18" Type="http://schemas.openxmlformats.org/officeDocument/2006/relationships/image" Target="../media/image-26-18.svg"/><Relationship Id="rId19" Type="http://schemas.openxmlformats.org/officeDocument/2006/relationships/slideLayout" Target="../slideLayouts/slideLayout2.xml"/><Relationship Id="rId20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png"/><Relationship Id="rId2" Type="http://schemas.openxmlformats.org/officeDocument/2006/relationships/image" Target="../media/image-27-2.svg"/><Relationship Id="rId3" Type="http://schemas.openxmlformats.org/officeDocument/2006/relationships/image" Target="../media/image-27-3.png"/><Relationship Id="rId4" Type="http://schemas.openxmlformats.org/officeDocument/2006/relationships/image" Target="../media/image-27-4.svg"/><Relationship Id="rId5" Type="http://schemas.openxmlformats.org/officeDocument/2006/relationships/image" Target="../media/image-27-5.png"/><Relationship Id="rId6" Type="http://schemas.openxmlformats.org/officeDocument/2006/relationships/image" Target="../media/image-27-6.svg"/><Relationship Id="rId7" Type="http://schemas.openxmlformats.org/officeDocument/2006/relationships/image" Target="../media/image-27-7.png"/><Relationship Id="rId8" Type="http://schemas.openxmlformats.org/officeDocument/2006/relationships/image" Target="../media/image-27-8.svg"/><Relationship Id="rId9" Type="http://schemas.openxmlformats.org/officeDocument/2006/relationships/image" Target="../media/image-27-9.png"/><Relationship Id="rId10" Type="http://schemas.openxmlformats.org/officeDocument/2006/relationships/image" Target="../media/image-27-10.sv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svg"/><Relationship Id="rId3" Type="http://schemas.openxmlformats.org/officeDocument/2006/relationships/image" Target="../media/image-4-3.png"/><Relationship Id="rId4" Type="http://schemas.openxmlformats.org/officeDocument/2006/relationships/image" Target="../media/image-4-4.sv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svg"/><Relationship Id="rId3" Type="http://schemas.openxmlformats.org/officeDocument/2006/relationships/image" Target="../media/image-5-3.png"/><Relationship Id="rId4" Type="http://schemas.openxmlformats.org/officeDocument/2006/relationships/image" Target="../media/image-5-4.svg"/><Relationship Id="rId5" Type="http://schemas.openxmlformats.org/officeDocument/2006/relationships/image" Target="../media/image-5-5.png"/><Relationship Id="rId6" Type="http://schemas.openxmlformats.org/officeDocument/2006/relationships/image" Target="../media/image-5-6.svg"/><Relationship Id="rId7" Type="http://schemas.openxmlformats.org/officeDocument/2006/relationships/image" Target="../media/image-5-7.png"/><Relationship Id="rId8" Type="http://schemas.openxmlformats.org/officeDocument/2006/relationships/image" Target="../media/image-5-8.svg"/><Relationship Id="rId9" Type="http://schemas.openxmlformats.org/officeDocument/2006/relationships/image" Target="../media/image-5-9.png"/><Relationship Id="rId10" Type="http://schemas.openxmlformats.org/officeDocument/2006/relationships/image" Target="../media/image-5-10.svg"/><Relationship Id="rId11" Type="http://schemas.openxmlformats.org/officeDocument/2006/relationships/image" Target="../media/image-5-11.png"/><Relationship Id="rId12" Type="http://schemas.openxmlformats.org/officeDocument/2006/relationships/image" Target="../media/image-5-12.svg"/><Relationship Id="rId13" Type="http://schemas.openxmlformats.org/officeDocument/2006/relationships/slideLayout" Target="../slideLayouts/slideLayout2.xml"/><Relationship Id="rId1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svg"/><Relationship Id="rId3" Type="http://schemas.openxmlformats.org/officeDocument/2006/relationships/image" Target="../media/image-6-1.png"/><Relationship Id="rId4" Type="http://schemas.openxmlformats.org/officeDocument/2006/relationships/image" Target="../media/image-6-2.svg"/><Relationship Id="rId5" Type="http://schemas.openxmlformats.org/officeDocument/2006/relationships/image" Target="../media/image-6-1.png"/><Relationship Id="rId6" Type="http://schemas.openxmlformats.org/officeDocument/2006/relationships/image" Target="../media/image-6-2.svg"/><Relationship Id="rId7" Type="http://schemas.openxmlformats.org/officeDocument/2006/relationships/image" Target="../media/image-6-1.png"/><Relationship Id="rId8" Type="http://schemas.openxmlformats.org/officeDocument/2006/relationships/image" Target="../media/image-6-2.svg"/><Relationship Id="rId9" Type="http://schemas.openxmlformats.org/officeDocument/2006/relationships/image" Target="../media/image-6-1.png"/><Relationship Id="rId10" Type="http://schemas.openxmlformats.org/officeDocument/2006/relationships/image" Target="../media/image-6-2.svg"/><Relationship Id="rId11" Type="http://schemas.openxmlformats.org/officeDocument/2006/relationships/image" Target="../media/image-6-1.png"/><Relationship Id="rId12" Type="http://schemas.openxmlformats.org/officeDocument/2006/relationships/image" Target="../media/image-6-2.svg"/><Relationship Id="rId13" Type="http://schemas.openxmlformats.org/officeDocument/2006/relationships/slideLayout" Target="../slideLayouts/slideLayout2.xml"/><Relationship Id="rId1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svg"/><Relationship Id="rId3" Type="http://schemas.openxmlformats.org/officeDocument/2006/relationships/image" Target="../media/image-7-1.png"/><Relationship Id="rId4" Type="http://schemas.openxmlformats.org/officeDocument/2006/relationships/image" Target="../media/image-7-2.svg"/><Relationship Id="rId5" Type="http://schemas.openxmlformats.org/officeDocument/2006/relationships/image" Target="../media/image-7-1.png"/><Relationship Id="rId6" Type="http://schemas.openxmlformats.org/officeDocument/2006/relationships/image" Target="../media/image-7-2.svg"/><Relationship Id="rId7" Type="http://schemas.openxmlformats.org/officeDocument/2006/relationships/image" Target="../media/image-7-1.png"/><Relationship Id="rId8" Type="http://schemas.openxmlformats.org/officeDocument/2006/relationships/image" Target="../media/image-7-2.svg"/><Relationship Id="rId9" Type="http://schemas.openxmlformats.org/officeDocument/2006/relationships/image" Target="../media/image-7-1.png"/><Relationship Id="rId10" Type="http://schemas.openxmlformats.org/officeDocument/2006/relationships/image" Target="../media/image-7-2.svg"/><Relationship Id="rId11" Type="http://schemas.openxmlformats.org/officeDocument/2006/relationships/image" Target="../media/image-7-1.png"/><Relationship Id="rId12" Type="http://schemas.openxmlformats.org/officeDocument/2006/relationships/image" Target="../media/image-7-2.svg"/><Relationship Id="rId13" Type="http://schemas.openxmlformats.org/officeDocument/2006/relationships/slideLayout" Target="../slideLayouts/slideLayout2.xml"/><Relationship Id="rId1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1810866"/>
            <a:ext cx="4667845" cy="769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银发经济创新创业项目交付评价与能力成长</a:t>
            </a:r>
            <a:endParaRPr lang="zh-CN" sz="2400" dirty="0"/>
          </a:p>
        </p:txBody>
      </p:sp>
      <p:sp>
        <p:nvSpPr>
          <p:cNvPr id="4" name="Text 1"/>
          <p:cNvSpPr/>
          <p:nvPr/>
        </p:nvSpPr>
        <p:spPr>
          <a:xfrm>
            <a:off x="3723977" y="2777058"/>
            <a:ext cx="5125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双交付评价、三次验收、课证融通与全课程收官</a:t>
            </a:r>
            <a:endParaRPr lang="zh-CN" sz="1000" dirty="0"/>
          </a:p>
        </p:txBody>
      </p:sp>
      <p:sp>
        <p:nvSpPr>
          <p:cNvPr id="5" name="Shape 2"/>
          <p:cNvSpPr/>
          <p:nvPr/>
        </p:nvSpPr>
        <p:spPr>
          <a:xfrm>
            <a:off x="3952577" y="3133725"/>
            <a:ext cx="1308720" cy="198834"/>
          </a:xfrm>
          <a:prstGeom prst="roundRect">
            <a:avLst>
              <a:gd name="adj" fmla="val 22122"/>
            </a:avLst>
          </a:prstGeom>
          <a:solidFill>
            <a:srgbClr val="F9D2EB"/>
          </a:solidFill>
          <a:ln/>
        </p:spPr>
      </p:sp>
      <p:sp>
        <p:nvSpPr>
          <p:cNvPr id="6" name="Text 3"/>
          <p:cNvSpPr/>
          <p:nvPr/>
        </p:nvSpPr>
        <p:spPr>
          <a:xfrm>
            <a:off x="4031084" y="3172941"/>
            <a:ext cx="1608906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项目七｜成果验收与评价</a:t>
            </a:r>
            <a:endParaRPr lang="zh-CN" sz="800" dirty="0"/>
          </a:p>
        </p:txBody>
      </p:sp>
      <p:sp>
        <p:nvSpPr>
          <p:cNvPr id="7" name="Shape 4"/>
          <p:cNvSpPr/>
          <p:nvPr/>
        </p:nvSpPr>
        <p:spPr>
          <a:xfrm>
            <a:off x="5326707" y="3133725"/>
            <a:ext cx="2146325" cy="198834"/>
          </a:xfrm>
          <a:prstGeom prst="roundRect">
            <a:avLst>
              <a:gd name="adj" fmla="val 22122"/>
            </a:avLst>
          </a:prstGeom>
          <a:noFill/>
          <a:ln w="4763">
            <a:solidFill>
              <a:srgbClr val="E851B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05214" y="3172941"/>
            <a:ext cx="2446511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E851B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《人工智能养老产品系统设计与工程交付》</a:t>
            </a:r>
            <a:endParaRPr lang="zh-CN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97818"/>
            <a:ext cx="8096845" cy="3669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3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成果五：商业计划书或概念设计报告如何评价？</a:t>
            </a:r>
            <a:endParaRPr lang="zh-CN" sz="2300" dirty="0"/>
          </a:p>
        </p:txBody>
      </p:sp>
      <p:sp>
        <p:nvSpPr>
          <p:cNvPr id="3" name="Text 1"/>
          <p:cNvSpPr/>
          <p:nvPr/>
        </p:nvSpPr>
        <p:spPr>
          <a:xfrm>
            <a:off x="523577" y="1002581"/>
            <a:ext cx="8554045" cy="194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商业计划书（BP）或概念设计报告是将前四项成果系统整合的综合文档。评价重点在于结构完整、逻辑清晰、数据充分，而非页面美观。</a:t>
            </a:r>
            <a:endParaRPr lang="zh-CN" sz="950" dirty="0"/>
          </a:p>
        </p:txBody>
      </p:sp>
      <p:sp>
        <p:nvSpPr>
          <p:cNvPr id="4" name="Shape 2"/>
          <p:cNvSpPr/>
          <p:nvPr/>
        </p:nvSpPr>
        <p:spPr>
          <a:xfrm>
            <a:off x="523577" y="1331268"/>
            <a:ext cx="280690" cy="280690"/>
          </a:xfrm>
          <a:prstGeom prst="roundRect">
            <a:avLst>
              <a:gd name="adj" fmla="val 1867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75853" y="1361554"/>
            <a:ext cx="176138" cy="22011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923181" y="1374130"/>
            <a:ext cx="7697242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结构完整性</a:t>
            </a:r>
            <a:endParaRPr lang="zh-CN" sz="1150" dirty="0"/>
          </a:p>
        </p:txBody>
      </p:sp>
      <p:sp>
        <p:nvSpPr>
          <p:cNvPr id="7" name="Text 5"/>
          <p:cNvSpPr/>
          <p:nvPr/>
        </p:nvSpPr>
        <p:spPr>
          <a:xfrm>
            <a:off x="923181" y="1628924"/>
            <a:ext cx="7697242" cy="194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摘要、市场、产品、商业模式、执行计划、财务预测、风险分析各部分是否齐全</a:t>
            </a:r>
            <a:endParaRPr lang="zh-CN" sz="950" dirty="0"/>
          </a:p>
        </p:txBody>
      </p:sp>
      <p:sp>
        <p:nvSpPr>
          <p:cNvPr id="8" name="Shape 6"/>
          <p:cNvSpPr/>
          <p:nvPr/>
        </p:nvSpPr>
        <p:spPr>
          <a:xfrm>
            <a:off x="523577" y="2061716"/>
            <a:ext cx="280690" cy="280690"/>
          </a:xfrm>
          <a:prstGeom prst="roundRect">
            <a:avLst>
              <a:gd name="adj" fmla="val 1867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75853" y="2092003"/>
            <a:ext cx="176138" cy="22011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923181" y="2104579"/>
            <a:ext cx="7697242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逻辑主线清晰度</a:t>
            </a:r>
            <a:endParaRPr lang="zh-CN" sz="1150" dirty="0"/>
          </a:p>
        </p:txBody>
      </p:sp>
      <p:sp>
        <p:nvSpPr>
          <p:cNvPr id="11" name="Text 9"/>
          <p:cNvSpPr/>
          <p:nvPr/>
        </p:nvSpPr>
        <p:spPr>
          <a:xfrm>
            <a:off x="923181" y="2359372"/>
            <a:ext cx="7697242" cy="194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从问题发现到解决方案到商业验证，叙事逻辑是否一以贯之</a:t>
            </a:r>
            <a:endParaRPr lang="zh-CN" sz="950" dirty="0"/>
          </a:p>
        </p:txBody>
      </p:sp>
      <p:sp>
        <p:nvSpPr>
          <p:cNvPr id="12" name="Shape 10"/>
          <p:cNvSpPr/>
          <p:nvPr/>
        </p:nvSpPr>
        <p:spPr>
          <a:xfrm>
            <a:off x="523577" y="2792164"/>
            <a:ext cx="280690" cy="280690"/>
          </a:xfrm>
          <a:prstGeom prst="roundRect">
            <a:avLst>
              <a:gd name="adj" fmla="val 1867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75853" y="2822451"/>
            <a:ext cx="176138" cy="22011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923181" y="2835027"/>
            <a:ext cx="7697242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数据支撑充分度</a:t>
            </a:r>
            <a:endParaRPr lang="zh-CN" sz="1150" dirty="0"/>
          </a:p>
        </p:txBody>
      </p:sp>
      <p:sp>
        <p:nvSpPr>
          <p:cNvPr id="15" name="Text 13"/>
          <p:cNvSpPr/>
          <p:nvPr/>
        </p:nvSpPr>
        <p:spPr>
          <a:xfrm>
            <a:off x="923181" y="3089821"/>
            <a:ext cx="7697242" cy="194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关键论断是否有数据背书，来源是否可追溯</a:t>
            </a:r>
            <a:endParaRPr lang="zh-CN" sz="950" dirty="0"/>
          </a:p>
        </p:txBody>
      </p:sp>
      <p:sp>
        <p:nvSpPr>
          <p:cNvPr id="16" name="Shape 14"/>
          <p:cNvSpPr/>
          <p:nvPr/>
        </p:nvSpPr>
        <p:spPr>
          <a:xfrm>
            <a:off x="523577" y="3522613"/>
            <a:ext cx="280690" cy="280690"/>
          </a:xfrm>
          <a:prstGeom prst="roundRect">
            <a:avLst>
              <a:gd name="adj" fmla="val 1867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75853" y="3552899"/>
            <a:ext cx="176138" cy="22011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923181" y="3565475"/>
            <a:ext cx="7697242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风险与对策明确性</a:t>
            </a:r>
            <a:endParaRPr lang="zh-CN" sz="1150" dirty="0"/>
          </a:p>
        </p:txBody>
      </p:sp>
      <p:sp>
        <p:nvSpPr>
          <p:cNvPr id="19" name="Text 17"/>
          <p:cNvSpPr/>
          <p:nvPr/>
        </p:nvSpPr>
        <p:spPr>
          <a:xfrm>
            <a:off x="923181" y="3820269"/>
            <a:ext cx="7697242" cy="194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主要风险是否识别，应对策略是否具体可行</a:t>
            </a:r>
            <a:endParaRPr lang="zh-CN" sz="950" dirty="0"/>
          </a:p>
        </p:txBody>
      </p:sp>
      <p:sp>
        <p:nvSpPr>
          <p:cNvPr id="20" name="Shape 18"/>
          <p:cNvSpPr/>
          <p:nvPr/>
        </p:nvSpPr>
        <p:spPr>
          <a:xfrm>
            <a:off x="523577" y="4253061"/>
            <a:ext cx="280690" cy="280690"/>
          </a:xfrm>
          <a:prstGeom prst="roundRect">
            <a:avLst>
              <a:gd name="adj" fmla="val 1867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75853" y="4283348"/>
            <a:ext cx="176138" cy="22011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5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923181" y="4295924"/>
            <a:ext cx="7697242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版式专业性</a:t>
            </a:r>
            <a:endParaRPr lang="zh-CN" sz="1150" dirty="0"/>
          </a:p>
        </p:txBody>
      </p:sp>
      <p:sp>
        <p:nvSpPr>
          <p:cNvPr id="23" name="Text 21"/>
          <p:cNvSpPr/>
          <p:nvPr/>
        </p:nvSpPr>
        <p:spPr>
          <a:xfrm>
            <a:off x="923181" y="4550718"/>
            <a:ext cx="7697242" cy="194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排版整洁、图表清晰、字体统一、引用规范</a:t>
            </a:r>
            <a:endParaRPr lang="zh-CN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218381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成果六：创业路演PPT与展示如何评价？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865114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路演是创业方案面向评审的最终呈现。评价不只看PPT视觉效果，更看内容精简度、故事线完整性与答辩应对能力。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2221781"/>
            <a:ext cx="8096845" cy="1703338"/>
          </a:xfrm>
          <a:prstGeom prst="roundRect">
            <a:avLst>
              <a:gd name="adj" fmla="val 322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28340" y="2226543"/>
            <a:ext cx="2695724" cy="951607"/>
          </a:xfrm>
          <a:custGeom>
            <a:avLst/>
            <a:gdLst/>
            <a:ahLst/>
            <a:cxnLst/>
            <a:rect l="l" t="t" r="r" b="b"/>
            <a:pathLst>
              <a:path w="2695724" h="951607">
                <a:moveTo>
                  <a:pt x="45819" y="0"/>
                </a:moveTo>
                <a:lnTo>
                  <a:pt x="2695724" y="0"/>
                </a:lnTo>
                <a:lnTo>
                  <a:pt x="2695724" y="951607"/>
                </a:lnTo>
                <a:lnTo>
                  <a:pt x="0" y="951607"/>
                </a:lnTo>
                <a:lnTo>
                  <a:pt x="0" y="45819"/>
                </a:lnTo>
                <a:arcTo hR="45819" wR="45819" stAng="10800000" swAng="5400000"/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6" name="Text 4"/>
          <p:cNvSpPr/>
          <p:nvPr/>
        </p:nvSpPr>
        <p:spPr>
          <a:xfrm>
            <a:off x="659234" y="2357438"/>
            <a:ext cx="223755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PPT视觉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659234" y="2628454"/>
            <a:ext cx="2237556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视觉专业，信息密度合理，不过度堆砌文字</a:t>
            </a:r>
            <a:endParaRPr lang="zh-CN" sz="1000" dirty="0"/>
          </a:p>
        </p:txBody>
      </p:sp>
      <p:sp>
        <p:nvSpPr>
          <p:cNvPr id="8" name="Shape 6"/>
          <p:cNvSpPr/>
          <p:nvPr/>
        </p:nvSpPr>
        <p:spPr>
          <a:xfrm>
            <a:off x="3224064" y="2226543"/>
            <a:ext cx="2695798" cy="951607"/>
          </a:xfrm>
          <a:prstGeom prst="rect">
            <a:avLst/>
          </a:prstGeom>
          <a:solidFill>
            <a:srgbClr val="F9D2EB"/>
          </a:solidFill>
          <a:ln/>
        </p:spPr>
      </p:sp>
      <p:sp>
        <p:nvSpPr>
          <p:cNvPr id="9" name="Shape 7"/>
          <p:cNvSpPr/>
          <p:nvPr/>
        </p:nvSpPr>
        <p:spPr>
          <a:xfrm>
            <a:off x="3224064" y="2226543"/>
            <a:ext cx="14288" cy="951607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0" name="Text 8"/>
          <p:cNvSpPr/>
          <p:nvPr/>
        </p:nvSpPr>
        <p:spPr>
          <a:xfrm>
            <a:off x="3551337" y="2357438"/>
            <a:ext cx="204125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故事线</a:t>
            </a:r>
            <a:endParaRPr lang="zh-CN" sz="1200" dirty="0"/>
          </a:p>
        </p:txBody>
      </p:sp>
      <p:sp>
        <p:nvSpPr>
          <p:cNvPr id="11" name="Text 9"/>
          <p:cNvSpPr/>
          <p:nvPr/>
        </p:nvSpPr>
        <p:spPr>
          <a:xfrm>
            <a:off x="3551337" y="2628454"/>
            <a:ext cx="2041252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从痛点到方案到验证，叙事流畅完整</a:t>
            </a:r>
            <a:endParaRPr lang="zh-CN" sz="1000" dirty="0"/>
          </a:p>
        </p:txBody>
      </p:sp>
      <p:sp>
        <p:nvSpPr>
          <p:cNvPr id="12" name="Shape 10"/>
          <p:cNvSpPr/>
          <p:nvPr/>
        </p:nvSpPr>
        <p:spPr>
          <a:xfrm>
            <a:off x="3060427" y="2538710"/>
            <a:ext cx="327273" cy="327273"/>
          </a:xfrm>
          <a:prstGeom prst="roundRect">
            <a:avLst>
              <a:gd name="adj" fmla="val 16800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pic>
        <p:nvPicPr>
          <p:cNvPr id="1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2208" y="2620491"/>
            <a:ext cx="163637" cy="163637"/>
          </a:xfrm>
          <a:prstGeom prst="rect">
            <a:avLst/>
          </a:prstGeom>
        </p:spPr>
      </p:pic>
      <p:sp>
        <p:nvSpPr>
          <p:cNvPr id="14" name="Shape 11"/>
          <p:cNvSpPr/>
          <p:nvPr/>
        </p:nvSpPr>
        <p:spPr>
          <a:xfrm>
            <a:off x="5919862" y="2226543"/>
            <a:ext cx="2695798" cy="951607"/>
          </a:xfrm>
          <a:custGeom>
            <a:avLst/>
            <a:gdLst/>
            <a:ahLst/>
            <a:cxnLst/>
            <a:rect l="l" t="t" r="r" b="b"/>
            <a:pathLst>
              <a:path w="2695798" h="951607">
                <a:moveTo>
                  <a:pt x="0" y="0"/>
                </a:moveTo>
                <a:lnTo>
                  <a:pt x="2649979" y="0"/>
                </a:lnTo>
                <a:arcTo hR="45819" wR="45819" stAng="16200000" swAng="5400000"/>
                <a:lnTo>
                  <a:pt x="2695798" y="951607"/>
                </a:lnTo>
                <a:lnTo>
                  <a:pt x="0" y="951607"/>
                </a:lnTo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15" name="Shape 12"/>
          <p:cNvSpPr/>
          <p:nvPr/>
        </p:nvSpPr>
        <p:spPr>
          <a:xfrm>
            <a:off x="5919862" y="2226543"/>
            <a:ext cx="14288" cy="951607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6" name="Text 13"/>
          <p:cNvSpPr/>
          <p:nvPr/>
        </p:nvSpPr>
        <p:spPr>
          <a:xfrm>
            <a:off x="6247135" y="2357438"/>
            <a:ext cx="223763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时间控制</a:t>
            </a:r>
            <a:endParaRPr lang="zh-CN" sz="1200" dirty="0"/>
          </a:p>
        </p:txBody>
      </p:sp>
      <p:sp>
        <p:nvSpPr>
          <p:cNvPr id="17" name="Text 14"/>
          <p:cNvSpPr/>
          <p:nvPr/>
        </p:nvSpPr>
        <p:spPr>
          <a:xfrm>
            <a:off x="6247135" y="2628454"/>
            <a:ext cx="223763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在规定时间内完成演示，节奏把控得当</a:t>
            </a:r>
            <a:endParaRPr lang="zh-CN" sz="1000" dirty="0"/>
          </a:p>
        </p:txBody>
      </p:sp>
      <p:sp>
        <p:nvSpPr>
          <p:cNvPr id="18" name="Shape 15"/>
          <p:cNvSpPr/>
          <p:nvPr/>
        </p:nvSpPr>
        <p:spPr>
          <a:xfrm>
            <a:off x="5756225" y="2538710"/>
            <a:ext cx="327273" cy="327273"/>
          </a:xfrm>
          <a:prstGeom prst="roundRect">
            <a:avLst>
              <a:gd name="adj" fmla="val 16800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pic>
        <p:nvPicPr>
          <p:cNvPr id="19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38006" y="2620491"/>
            <a:ext cx="163637" cy="163637"/>
          </a:xfrm>
          <a:prstGeom prst="rect">
            <a:avLst/>
          </a:prstGeom>
        </p:spPr>
      </p:pic>
      <p:sp>
        <p:nvSpPr>
          <p:cNvPr id="20" name="Shape 16"/>
          <p:cNvSpPr/>
          <p:nvPr/>
        </p:nvSpPr>
        <p:spPr>
          <a:xfrm>
            <a:off x="528340" y="3178150"/>
            <a:ext cx="4043660" cy="742206"/>
          </a:xfrm>
          <a:custGeom>
            <a:avLst/>
            <a:gdLst/>
            <a:ahLst/>
            <a:cxnLst/>
            <a:rect l="l" t="t" r="r" b="b"/>
            <a:pathLst>
              <a:path w="4043660" h="742206">
                <a:moveTo>
                  <a:pt x="0" y="0"/>
                </a:moveTo>
                <a:lnTo>
                  <a:pt x="4043660" y="0"/>
                </a:lnTo>
                <a:lnTo>
                  <a:pt x="4043660" y="742206"/>
                </a:lnTo>
                <a:lnTo>
                  <a:pt x="45819" y="742206"/>
                </a:lnTo>
                <a:arcTo hR="45819" wR="45819" stAng="5400000" swAng="5400000"/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21" name="Shape 17"/>
          <p:cNvSpPr/>
          <p:nvPr/>
        </p:nvSpPr>
        <p:spPr>
          <a:xfrm>
            <a:off x="528340" y="3178150"/>
            <a:ext cx="4043660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2" name="Text 18"/>
          <p:cNvSpPr/>
          <p:nvPr/>
        </p:nvSpPr>
        <p:spPr>
          <a:xfrm>
            <a:off x="659234" y="3309045"/>
            <a:ext cx="358549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团队配合</a:t>
            </a:r>
            <a:endParaRPr lang="zh-CN" sz="1200" dirty="0"/>
          </a:p>
        </p:txBody>
      </p:sp>
      <p:sp>
        <p:nvSpPr>
          <p:cNvPr id="23" name="Text 19"/>
          <p:cNvSpPr/>
          <p:nvPr/>
        </p:nvSpPr>
        <p:spPr>
          <a:xfrm>
            <a:off x="659234" y="3580061"/>
            <a:ext cx="358549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分工明确，衔接自然，配合默契</a:t>
            </a:r>
            <a:endParaRPr lang="zh-CN" sz="1000" dirty="0"/>
          </a:p>
        </p:txBody>
      </p:sp>
      <p:sp>
        <p:nvSpPr>
          <p:cNvPr id="24" name="Shape 20"/>
          <p:cNvSpPr/>
          <p:nvPr/>
        </p:nvSpPr>
        <p:spPr>
          <a:xfrm>
            <a:off x="4572000" y="3178150"/>
            <a:ext cx="4043660" cy="742206"/>
          </a:xfrm>
          <a:custGeom>
            <a:avLst/>
            <a:gdLst/>
            <a:ahLst/>
            <a:cxnLst/>
            <a:rect l="l" t="t" r="r" b="b"/>
            <a:pathLst>
              <a:path w="4043660" h="742206">
                <a:moveTo>
                  <a:pt x="0" y="0"/>
                </a:moveTo>
                <a:lnTo>
                  <a:pt x="4043660" y="0"/>
                </a:lnTo>
                <a:lnTo>
                  <a:pt x="4043660" y="696387"/>
                </a:lnTo>
                <a:arcTo hR="45819" wR="45819" stAng="0" swAng="5400000"/>
                <a:lnTo>
                  <a:pt x="0" y="742206"/>
                </a:lnTo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25" name="Shape 21"/>
          <p:cNvSpPr/>
          <p:nvPr/>
        </p:nvSpPr>
        <p:spPr>
          <a:xfrm>
            <a:off x="4572000" y="3178150"/>
            <a:ext cx="14288" cy="742206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6" name="Shape 22"/>
          <p:cNvSpPr/>
          <p:nvPr/>
        </p:nvSpPr>
        <p:spPr>
          <a:xfrm>
            <a:off x="4572000" y="3178150"/>
            <a:ext cx="4043660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7" name="Text 23"/>
          <p:cNvSpPr/>
          <p:nvPr/>
        </p:nvSpPr>
        <p:spPr>
          <a:xfrm>
            <a:off x="4899273" y="3309045"/>
            <a:ext cx="358549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答辩应对</a:t>
            </a:r>
            <a:endParaRPr lang="zh-CN" sz="1200" dirty="0"/>
          </a:p>
        </p:txBody>
      </p:sp>
      <p:sp>
        <p:nvSpPr>
          <p:cNvPr id="28" name="Text 24"/>
          <p:cNvSpPr/>
          <p:nvPr/>
        </p:nvSpPr>
        <p:spPr>
          <a:xfrm>
            <a:off x="4899273" y="3580061"/>
            <a:ext cx="358549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能有理有据地回应评审问题，不回避质疑</a:t>
            </a:r>
            <a:endParaRPr lang="zh-CN" sz="1000" dirty="0"/>
          </a:p>
        </p:txBody>
      </p:sp>
      <p:sp>
        <p:nvSpPr>
          <p:cNvPr id="29" name="Shape 25"/>
          <p:cNvSpPr/>
          <p:nvPr/>
        </p:nvSpPr>
        <p:spPr>
          <a:xfrm>
            <a:off x="4408363" y="3385617"/>
            <a:ext cx="327273" cy="327273"/>
          </a:xfrm>
          <a:prstGeom prst="roundRect">
            <a:avLst>
              <a:gd name="adj" fmla="val 16800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pic>
        <p:nvPicPr>
          <p:cNvPr id="3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90145" y="3467398"/>
            <a:ext cx="163637" cy="16363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732086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三次验收制：把风险拦在每个阶段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378818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本项目设置三次阶段性验收，形成质量门控机制。每次验收不通过，项目不得进入下一阶段，确保创业质量从起点开始严格把控。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735485"/>
            <a:ext cx="2698924" cy="52357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54472" y="2389956"/>
            <a:ext cx="243713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第一次验收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654472" y="2660972"/>
            <a:ext cx="243713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方向是否成立？</a:t>
            </a:r>
            <a:endParaRPr lang="zh-CN" sz="1000" dirty="0"/>
          </a:p>
        </p:txBody>
      </p:sp>
      <p:sp>
        <p:nvSpPr>
          <p:cNvPr id="7" name="Text 4"/>
          <p:cNvSpPr/>
          <p:nvPr/>
        </p:nvSpPr>
        <p:spPr>
          <a:xfrm>
            <a:off x="654472" y="2948880"/>
            <a:ext cx="2437135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调研报告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产品定义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MVP方案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商业画布初稿</a:t>
            </a:r>
            <a:endParaRPr lang="zh-CN" sz="10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2501" y="1735485"/>
            <a:ext cx="2698924" cy="523577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353395" y="2389956"/>
            <a:ext cx="243713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第二次验收</a:t>
            </a:r>
            <a:endParaRPr lang="zh-CN" sz="1200" dirty="0"/>
          </a:p>
        </p:txBody>
      </p:sp>
      <p:sp>
        <p:nvSpPr>
          <p:cNvPr id="10" name="Text 6"/>
          <p:cNvSpPr/>
          <p:nvPr/>
        </p:nvSpPr>
        <p:spPr>
          <a:xfrm>
            <a:off x="3353395" y="2660972"/>
            <a:ext cx="243713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方案是否专业？</a:t>
            </a:r>
            <a:endParaRPr lang="zh-CN" sz="1000" dirty="0"/>
          </a:p>
        </p:txBody>
      </p:sp>
      <p:sp>
        <p:nvSpPr>
          <p:cNvPr id="11" name="Text 7"/>
          <p:cNvSpPr/>
          <p:nvPr/>
        </p:nvSpPr>
        <p:spPr>
          <a:xfrm>
            <a:off x="3353395" y="2948880"/>
            <a:ext cx="2437135" cy="7197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产品方案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技术架构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原型或效果图</a:t>
            </a:r>
            <a:endParaRPr lang="zh-CN" sz="100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1425" y="1735485"/>
            <a:ext cx="2698924" cy="523577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6052319" y="2389956"/>
            <a:ext cx="243713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第三次验收</a:t>
            </a:r>
            <a:endParaRPr lang="zh-CN" sz="1200" dirty="0"/>
          </a:p>
        </p:txBody>
      </p:sp>
      <p:sp>
        <p:nvSpPr>
          <p:cNvPr id="14" name="Text 9"/>
          <p:cNvSpPr/>
          <p:nvPr/>
        </p:nvSpPr>
        <p:spPr>
          <a:xfrm>
            <a:off x="6052319" y="2660972"/>
            <a:ext cx="243713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能否完成路演？</a:t>
            </a:r>
            <a:endParaRPr lang="zh-CN" sz="1000" dirty="0"/>
          </a:p>
        </p:txBody>
      </p:sp>
      <p:sp>
        <p:nvSpPr>
          <p:cNvPr id="15" name="Text 10"/>
          <p:cNvSpPr/>
          <p:nvPr/>
        </p:nvSpPr>
        <p:spPr>
          <a:xfrm>
            <a:off x="6052319" y="2948880"/>
            <a:ext cx="2437135" cy="7197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全部交付物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创业路演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现场答辩</a:t>
            </a:r>
            <a:endParaRPr lang="zh-CN" sz="1000" dirty="0"/>
          </a:p>
        </p:txBody>
      </p:sp>
      <p:sp>
        <p:nvSpPr>
          <p:cNvPr id="16" name="Text 11"/>
          <p:cNvSpPr/>
          <p:nvPr/>
        </p:nvSpPr>
        <p:spPr>
          <a:xfrm>
            <a:off x="523577" y="4201939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三次质量门将整个项目周期分为三个可控阶段，帮助课程指导者和项目团队及时发现并修正问题，而不是等到最后才发现致命缺陷。</a:t>
            </a:r>
            <a:endParaRPr lang="zh-CN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768697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第一次验收：方向是否成立？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415430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第一次验收是整个项目最关键的节点——如果方向不成立，后续所有工作都将浪费。验收重点聚焦于市场机会的真实性与产品定义的精准性。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1772096"/>
            <a:ext cx="3982938" cy="780306"/>
          </a:xfrm>
          <a:prstGeom prst="roundRect">
            <a:avLst>
              <a:gd name="adj" fmla="val 7046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68759" y="1917278"/>
            <a:ext cx="3692575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市场方向</a:t>
            </a:r>
            <a:endParaRPr lang="zh-CN" sz="1200" dirty="0"/>
          </a:p>
        </p:txBody>
      </p:sp>
      <p:sp>
        <p:nvSpPr>
          <p:cNvPr id="6" name="Text 4"/>
          <p:cNvSpPr/>
          <p:nvPr/>
        </p:nvSpPr>
        <p:spPr>
          <a:xfrm>
            <a:off x="668759" y="2197819"/>
            <a:ext cx="36925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银发经济细分方向是否清楚，市场规模是否可支撑</a:t>
            </a:r>
            <a:endParaRPr lang="zh-CN" sz="1000" dirty="0"/>
          </a:p>
        </p:txBody>
      </p:sp>
      <p:sp>
        <p:nvSpPr>
          <p:cNvPr id="7" name="Shape 5"/>
          <p:cNvSpPr/>
          <p:nvPr/>
        </p:nvSpPr>
        <p:spPr>
          <a:xfrm>
            <a:off x="4637410" y="1772096"/>
            <a:ext cx="3983013" cy="780306"/>
          </a:xfrm>
          <a:prstGeom prst="roundRect">
            <a:avLst>
              <a:gd name="adj" fmla="val 7046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82592" y="1917278"/>
            <a:ext cx="3692649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用户痛点</a:t>
            </a:r>
            <a:endParaRPr lang="zh-CN" sz="1200" dirty="0"/>
          </a:p>
        </p:txBody>
      </p:sp>
      <p:sp>
        <p:nvSpPr>
          <p:cNvPr id="9" name="Text 7"/>
          <p:cNvSpPr/>
          <p:nvPr/>
        </p:nvSpPr>
        <p:spPr>
          <a:xfrm>
            <a:off x="4782592" y="2197819"/>
            <a:ext cx="369264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用户痛点是否经过真实访谈验证，非主观猜测</a:t>
            </a:r>
            <a:endParaRPr lang="zh-CN" sz="1000" dirty="0"/>
          </a:p>
        </p:txBody>
      </p:sp>
      <p:sp>
        <p:nvSpPr>
          <p:cNvPr id="10" name="Shape 8"/>
          <p:cNvSpPr/>
          <p:nvPr/>
        </p:nvSpPr>
        <p:spPr>
          <a:xfrm>
            <a:off x="523577" y="2683297"/>
            <a:ext cx="3982938" cy="780306"/>
          </a:xfrm>
          <a:prstGeom prst="roundRect">
            <a:avLst>
              <a:gd name="adj" fmla="val 7046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68759" y="2828479"/>
            <a:ext cx="3692575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竞品分析</a:t>
            </a:r>
            <a:endParaRPr lang="zh-CN" sz="1200" dirty="0"/>
          </a:p>
        </p:txBody>
      </p:sp>
      <p:sp>
        <p:nvSpPr>
          <p:cNvPr id="12" name="Text 10"/>
          <p:cNvSpPr/>
          <p:nvPr/>
        </p:nvSpPr>
        <p:spPr>
          <a:xfrm>
            <a:off x="668759" y="3109020"/>
            <a:ext cx="36925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竞品是否充分分析，差异化机会是否清楚</a:t>
            </a:r>
            <a:endParaRPr lang="zh-CN" sz="1000" dirty="0"/>
          </a:p>
        </p:txBody>
      </p:sp>
      <p:sp>
        <p:nvSpPr>
          <p:cNvPr id="13" name="Shape 11"/>
          <p:cNvSpPr/>
          <p:nvPr/>
        </p:nvSpPr>
        <p:spPr>
          <a:xfrm>
            <a:off x="4637410" y="2683297"/>
            <a:ext cx="3983013" cy="780306"/>
          </a:xfrm>
          <a:prstGeom prst="roundRect">
            <a:avLst>
              <a:gd name="adj" fmla="val 7046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82592" y="2828479"/>
            <a:ext cx="3692649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产品定义</a:t>
            </a:r>
            <a:endParaRPr lang="zh-CN" sz="1200" dirty="0"/>
          </a:p>
        </p:txBody>
      </p:sp>
      <p:sp>
        <p:nvSpPr>
          <p:cNvPr id="15" name="Text 13"/>
          <p:cNvSpPr/>
          <p:nvPr/>
        </p:nvSpPr>
        <p:spPr>
          <a:xfrm>
            <a:off x="4782592" y="3109020"/>
            <a:ext cx="369264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目标用户、核心痛点、价值主张是否三者一致</a:t>
            </a:r>
            <a:endParaRPr lang="zh-CN" sz="1000" dirty="0"/>
          </a:p>
        </p:txBody>
      </p:sp>
      <p:sp>
        <p:nvSpPr>
          <p:cNvPr id="16" name="Shape 14"/>
          <p:cNvSpPr/>
          <p:nvPr/>
        </p:nvSpPr>
        <p:spPr>
          <a:xfrm>
            <a:off x="523577" y="3594497"/>
            <a:ext cx="3982938" cy="780306"/>
          </a:xfrm>
          <a:prstGeom prst="roundRect">
            <a:avLst>
              <a:gd name="adj" fmla="val 7046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68759" y="3739679"/>
            <a:ext cx="3692575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MVP方案</a:t>
            </a:r>
            <a:endParaRPr lang="zh-CN" sz="1200" dirty="0"/>
          </a:p>
        </p:txBody>
      </p:sp>
      <p:sp>
        <p:nvSpPr>
          <p:cNvPr id="18" name="Text 16"/>
          <p:cNvSpPr/>
          <p:nvPr/>
        </p:nvSpPr>
        <p:spPr>
          <a:xfrm>
            <a:off x="668759" y="4020220"/>
            <a:ext cx="36925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MVP是否最小可行，是否明确排除了不必要功能</a:t>
            </a:r>
            <a:endParaRPr lang="zh-CN" sz="1000" dirty="0"/>
          </a:p>
        </p:txBody>
      </p:sp>
      <p:sp>
        <p:nvSpPr>
          <p:cNvPr id="19" name="Shape 17"/>
          <p:cNvSpPr/>
          <p:nvPr/>
        </p:nvSpPr>
        <p:spPr>
          <a:xfrm>
            <a:off x="4637410" y="3594497"/>
            <a:ext cx="3983013" cy="780306"/>
          </a:xfrm>
          <a:prstGeom prst="roundRect">
            <a:avLst>
              <a:gd name="adj" fmla="val 7046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782592" y="3739679"/>
            <a:ext cx="3692649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商业画布</a:t>
            </a:r>
            <a:endParaRPr lang="zh-CN" sz="1200" dirty="0"/>
          </a:p>
        </p:txBody>
      </p:sp>
      <p:sp>
        <p:nvSpPr>
          <p:cNvPr id="21" name="Text 19"/>
          <p:cNvSpPr/>
          <p:nvPr/>
        </p:nvSpPr>
        <p:spPr>
          <a:xfrm>
            <a:off x="4782592" y="4020220"/>
            <a:ext cx="369264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九个模块是否基本填写，整体逻辑是否自洽</a:t>
            </a:r>
            <a:endParaRPr lang="zh-CN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513383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第二次验收：方案是否专业？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160115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第二次验收聚焦于产品方案的专业性与技术可行性。此阶段需要提交可演示的原型或专业概念效果图，验证团队从"想法"到"方案"的转化能力。</a:t>
            </a:r>
            <a:endParaRPr lang="zh-CN" sz="1000" dirty="0"/>
          </a:p>
        </p:txBody>
      </p:sp>
      <p:sp>
        <p:nvSpPr>
          <p:cNvPr id="4" name="Text 2"/>
          <p:cNvSpPr/>
          <p:nvPr/>
        </p:nvSpPr>
        <p:spPr>
          <a:xfrm>
            <a:off x="523577" y="1726183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01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23577" y="1934319"/>
            <a:ext cx="3982938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6" name="Text 4"/>
          <p:cNvSpPr/>
          <p:nvPr/>
        </p:nvSpPr>
        <p:spPr>
          <a:xfrm>
            <a:off x="523577" y="2028304"/>
            <a:ext cx="398293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功能规格完整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523577" y="2299320"/>
            <a:ext cx="3982938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核心功能列表清楚，每个功能有明确的用户价值描述</a:t>
            </a:r>
            <a:endParaRPr lang="zh-CN" sz="1000" dirty="0"/>
          </a:p>
        </p:txBody>
      </p:sp>
      <p:sp>
        <p:nvSpPr>
          <p:cNvPr id="8" name="Text 6"/>
          <p:cNvSpPr/>
          <p:nvPr/>
        </p:nvSpPr>
        <p:spPr>
          <a:xfrm>
            <a:off x="4637410" y="1726183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02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637410" y="1934319"/>
            <a:ext cx="3983013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0" name="Text 8"/>
          <p:cNvSpPr/>
          <p:nvPr/>
        </p:nvSpPr>
        <p:spPr>
          <a:xfrm>
            <a:off x="4637410" y="2028304"/>
            <a:ext cx="398301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技术架构清楚</a:t>
            </a:r>
            <a:endParaRPr lang="zh-CN" sz="1200" dirty="0"/>
          </a:p>
        </p:txBody>
      </p:sp>
      <p:sp>
        <p:nvSpPr>
          <p:cNvPr id="11" name="Text 9"/>
          <p:cNvSpPr/>
          <p:nvPr/>
        </p:nvSpPr>
        <p:spPr>
          <a:xfrm>
            <a:off x="4637410" y="2299320"/>
            <a:ext cx="398301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系统架构图完整，模块划分合理，接口关系明确</a:t>
            </a:r>
            <a:endParaRPr lang="zh-CN" sz="1000" dirty="0"/>
          </a:p>
        </p:txBody>
      </p:sp>
      <p:sp>
        <p:nvSpPr>
          <p:cNvPr id="12" name="Text 10"/>
          <p:cNvSpPr/>
          <p:nvPr/>
        </p:nvSpPr>
        <p:spPr>
          <a:xfrm>
            <a:off x="523577" y="2737768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03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523577" y="2945904"/>
            <a:ext cx="3982938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4" name="Text 12"/>
          <p:cNvSpPr/>
          <p:nvPr/>
        </p:nvSpPr>
        <p:spPr>
          <a:xfrm>
            <a:off x="523577" y="3039889"/>
            <a:ext cx="398293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技术选型有依据</a:t>
            </a:r>
            <a:endParaRPr lang="zh-CN" sz="1200" dirty="0"/>
          </a:p>
        </p:txBody>
      </p:sp>
      <p:sp>
        <p:nvSpPr>
          <p:cNvPr id="15" name="Text 13"/>
          <p:cNvSpPr/>
          <p:nvPr/>
        </p:nvSpPr>
        <p:spPr>
          <a:xfrm>
            <a:off x="523577" y="3310905"/>
            <a:ext cx="3982938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技术栈选择有理由，与项目规模和团队能力匹配</a:t>
            </a:r>
            <a:endParaRPr lang="zh-CN" sz="1000" dirty="0"/>
          </a:p>
        </p:txBody>
      </p:sp>
      <p:sp>
        <p:nvSpPr>
          <p:cNvPr id="16" name="Text 14"/>
          <p:cNvSpPr/>
          <p:nvPr/>
        </p:nvSpPr>
        <p:spPr>
          <a:xfrm>
            <a:off x="4637410" y="2737768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04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637410" y="2945904"/>
            <a:ext cx="3983013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8" name="Text 16"/>
          <p:cNvSpPr/>
          <p:nvPr/>
        </p:nvSpPr>
        <p:spPr>
          <a:xfrm>
            <a:off x="4637410" y="3039889"/>
            <a:ext cx="398301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原型可演示</a:t>
            </a:r>
            <a:endParaRPr lang="zh-CN" sz="1200" dirty="0"/>
          </a:p>
        </p:txBody>
      </p:sp>
      <p:sp>
        <p:nvSpPr>
          <p:cNvPr id="19" name="Text 17"/>
          <p:cNvSpPr/>
          <p:nvPr/>
        </p:nvSpPr>
        <p:spPr>
          <a:xfrm>
            <a:off x="4637410" y="3310905"/>
            <a:ext cx="398301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能够演示核心用户流程，交互逻辑清楚</a:t>
            </a:r>
            <a:endParaRPr lang="zh-CN" sz="1000" dirty="0"/>
          </a:p>
        </p:txBody>
      </p:sp>
      <p:sp>
        <p:nvSpPr>
          <p:cNvPr id="20" name="Text 18"/>
          <p:cNvSpPr/>
          <p:nvPr/>
        </p:nvSpPr>
        <p:spPr>
          <a:xfrm>
            <a:off x="523577" y="3749353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05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523577" y="3957489"/>
            <a:ext cx="3982938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2" name="Text 20"/>
          <p:cNvSpPr/>
          <p:nvPr/>
        </p:nvSpPr>
        <p:spPr>
          <a:xfrm>
            <a:off x="523577" y="4051474"/>
            <a:ext cx="398293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概念图专业</a:t>
            </a:r>
            <a:endParaRPr lang="zh-CN" sz="1200" dirty="0"/>
          </a:p>
        </p:txBody>
      </p:sp>
      <p:sp>
        <p:nvSpPr>
          <p:cNvPr id="23" name="Text 21"/>
          <p:cNvSpPr/>
          <p:nvPr/>
        </p:nvSpPr>
        <p:spPr>
          <a:xfrm>
            <a:off x="523577" y="4322490"/>
            <a:ext cx="3982938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设计表达专业，适老化设计细节清楚呈现</a:t>
            </a:r>
            <a:endParaRPr lang="zh-CN" sz="1000" dirty="0"/>
          </a:p>
        </p:txBody>
      </p:sp>
      <p:sp>
        <p:nvSpPr>
          <p:cNvPr id="24" name="Text 22"/>
          <p:cNvSpPr/>
          <p:nvPr/>
        </p:nvSpPr>
        <p:spPr>
          <a:xfrm>
            <a:off x="4637410" y="3749353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06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4637410" y="3957489"/>
            <a:ext cx="3983013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6" name="Text 24"/>
          <p:cNvSpPr/>
          <p:nvPr/>
        </p:nvSpPr>
        <p:spPr>
          <a:xfrm>
            <a:off x="4637410" y="4051474"/>
            <a:ext cx="398301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品牌视觉统一</a:t>
            </a:r>
            <a:endParaRPr lang="zh-CN" sz="1200" dirty="0"/>
          </a:p>
        </p:txBody>
      </p:sp>
      <p:sp>
        <p:nvSpPr>
          <p:cNvPr id="27" name="Text 25"/>
          <p:cNvSpPr/>
          <p:nvPr/>
        </p:nvSpPr>
        <p:spPr>
          <a:xfrm>
            <a:off x="4637410" y="4322490"/>
            <a:ext cx="398301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色彩、字体、图标风格统一，品牌感一致</a:t>
            </a:r>
            <a:endParaRPr lang="zh-CN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797272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第三次验收：能否完成创业路演？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444005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第三次验收是全课程的终极节点。项目团队需要以完整创业者的姿态面对评审，证明整个创业方案的完整性、可行性与团队执行力。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800671"/>
            <a:ext cx="3982938" cy="76125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59234" y="1936328"/>
            <a:ext cx="3711625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📋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成果完整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659234" y="2216869"/>
            <a:ext cx="371162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六项核心交付物全部提交，无缺漏</a:t>
            </a:r>
            <a:endParaRPr lang="zh-CN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37410" y="1800671"/>
            <a:ext cx="3983013" cy="76125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773067" y="1936328"/>
            <a:ext cx="3711699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💡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商业逻辑</a:t>
            </a:r>
            <a:endParaRPr lang="zh-CN" sz="1200" dirty="0"/>
          </a:p>
        </p:txBody>
      </p:sp>
      <p:sp>
        <p:nvSpPr>
          <p:cNvPr id="9" name="Text 5"/>
          <p:cNvSpPr/>
          <p:nvPr/>
        </p:nvSpPr>
        <p:spPr>
          <a:xfrm>
            <a:off x="4773067" y="2216869"/>
            <a:ext cx="37116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能流畅讲述从用户痛点到商业可持续的完整逻辑</a:t>
            </a:r>
            <a:endParaRPr lang="zh-CN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2692822"/>
            <a:ext cx="3982938" cy="761256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59234" y="2828479"/>
            <a:ext cx="3711625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📊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验证记录</a:t>
            </a:r>
            <a:endParaRPr lang="zh-CN" sz="1200" dirty="0"/>
          </a:p>
        </p:txBody>
      </p:sp>
      <p:sp>
        <p:nvSpPr>
          <p:cNvPr id="12" name="Text 7"/>
          <p:cNvSpPr/>
          <p:nvPr/>
        </p:nvSpPr>
        <p:spPr>
          <a:xfrm>
            <a:off x="659234" y="3109020"/>
            <a:ext cx="371162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市场验证、用户访谈、MVP测试记录真实可信</a:t>
            </a:r>
            <a:endParaRPr lang="zh-CN" sz="10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37410" y="2692822"/>
            <a:ext cx="3983013" cy="761256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4773067" y="2828479"/>
            <a:ext cx="3711699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⚠️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风险应对</a:t>
            </a:r>
            <a:endParaRPr lang="zh-CN" sz="1200" dirty="0"/>
          </a:p>
        </p:txBody>
      </p:sp>
      <p:sp>
        <p:nvSpPr>
          <p:cNvPr id="15" name="Text 9"/>
          <p:cNvSpPr/>
          <p:nvPr/>
        </p:nvSpPr>
        <p:spPr>
          <a:xfrm>
            <a:off x="4773067" y="3109020"/>
            <a:ext cx="37116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主要风险已识别，应对策略具体清楚</a:t>
            </a:r>
            <a:endParaRPr lang="zh-CN" sz="100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3577" y="3584972"/>
            <a:ext cx="3982938" cy="761256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659234" y="3720629"/>
            <a:ext cx="3711625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🎤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表达成熟</a:t>
            </a:r>
            <a:endParaRPr lang="zh-CN" sz="1200" dirty="0"/>
          </a:p>
        </p:txBody>
      </p:sp>
      <p:sp>
        <p:nvSpPr>
          <p:cNvPr id="18" name="Text 11"/>
          <p:cNvSpPr/>
          <p:nvPr/>
        </p:nvSpPr>
        <p:spPr>
          <a:xfrm>
            <a:off x="659234" y="4001170"/>
            <a:ext cx="371162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团队分工展示自然，表达自信流畅</a:t>
            </a:r>
            <a:endParaRPr lang="zh-CN" sz="1000" dirty="0"/>
          </a:p>
        </p:txBody>
      </p:sp>
      <p:pic>
        <p:nvPicPr>
          <p:cNvPr id="19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637410" y="3584972"/>
            <a:ext cx="3983013" cy="761256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4773067" y="3720629"/>
            <a:ext cx="3711699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🔍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答辩回应</a:t>
            </a:r>
            <a:endParaRPr lang="zh-CN" sz="1200" dirty="0"/>
          </a:p>
        </p:txBody>
      </p:sp>
      <p:sp>
        <p:nvSpPr>
          <p:cNvPr id="21" name="Text 13"/>
          <p:cNvSpPr/>
          <p:nvPr/>
        </p:nvSpPr>
        <p:spPr>
          <a:xfrm>
            <a:off x="4773067" y="4001170"/>
            <a:ext cx="37116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能够有理有据地回应评审提出的质疑和追问</a:t>
            </a:r>
            <a:endParaRPr lang="zh-CN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59941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验收不通过，必须进入整改闭环</a:t>
            </a:r>
            <a:endParaRPr lang="zh-CN" sz="1200" dirty="0"/>
          </a:p>
        </p:txBody>
      </p:sp>
      <p:sp>
        <p:nvSpPr>
          <p:cNvPr id="3" name="Text 1"/>
          <p:cNvSpPr/>
          <p:nvPr/>
        </p:nvSpPr>
        <p:spPr>
          <a:xfrm>
            <a:off x="523577" y="617860"/>
            <a:ext cx="855404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验收不通过不是终点，而是进入结构化整改流程的起点。整改必须针对真实问题，不允许表面修改、隐藏缺陷或补造材料。</a:t>
            </a:r>
            <a:endParaRPr lang="zh-CN" sz="5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8318" y="733202"/>
            <a:ext cx="7967365" cy="450867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572524" y="1298819"/>
            <a:ext cx="1714496" cy="2141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发现问题</a:t>
            </a:r>
            <a:endParaRPr lang="zh-CN" sz="1350" dirty="0"/>
          </a:p>
        </p:txBody>
      </p:sp>
      <p:sp>
        <p:nvSpPr>
          <p:cNvPr id="6" name="Text 3"/>
          <p:cNvSpPr/>
          <p:nvPr/>
        </p:nvSpPr>
        <p:spPr>
          <a:xfrm>
            <a:off x="5572524" y="1577778"/>
            <a:ext cx="2793394" cy="1366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78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记录验收不通过的具体项。</a:t>
            </a:r>
            <a:endParaRPr lang="zh-CN" sz="1100" dirty="0"/>
          </a:p>
        </p:txBody>
      </p:sp>
      <p:sp>
        <p:nvSpPr>
          <p:cNvPr id="7" name="Text 4"/>
          <p:cNvSpPr/>
          <p:nvPr/>
        </p:nvSpPr>
        <p:spPr>
          <a:xfrm>
            <a:off x="1856854" y="2188327"/>
            <a:ext cx="1714497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形成清单</a:t>
            </a:r>
            <a:endParaRPr lang="zh-CN" sz="1350" dirty="0"/>
          </a:p>
        </p:txBody>
      </p:sp>
      <p:sp>
        <p:nvSpPr>
          <p:cNvPr id="8" name="Text 5"/>
          <p:cNvSpPr/>
          <p:nvPr/>
        </p:nvSpPr>
        <p:spPr>
          <a:xfrm>
            <a:off x="777956" y="2467287"/>
            <a:ext cx="2793395" cy="1366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78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整理整改项并明确修复要求。</a:t>
            </a:r>
            <a:endParaRPr lang="zh-CN" sz="1100" dirty="0"/>
          </a:p>
        </p:txBody>
      </p:sp>
      <p:sp>
        <p:nvSpPr>
          <p:cNvPr id="9" name="Text 6"/>
          <p:cNvSpPr/>
          <p:nvPr/>
        </p:nvSpPr>
        <p:spPr>
          <a:xfrm>
            <a:off x="5572524" y="3080114"/>
            <a:ext cx="1714496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明确责任</a:t>
            </a:r>
            <a:endParaRPr lang="zh-CN" sz="1350" dirty="0"/>
          </a:p>
        </p:txBody>
      </p:sp>
      <p:sp>
        <p:nvSpPr>
          <p:cNvPr id="10" name="Text 7"/>
          <p:cNvSpPr/>
          <p:nvPr/>
        </p:nvSpPr>
        <p:spPr>
          <a:xfrm>
            <a:off x="5572524" y="3359073"/>
            <a:ext cx="2793394" cy="1366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78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指定责任人和协同团队。</a:t>
            </a:r>
            <a:endParaRPr lang="zh-CN" sz="1100" dirty="0"/>
          </a:p>
        </p:txBody>
      </p:sp>
      <p:sp>
        <p:nvSpPr>
          <p:cNvPr id="11" name="Text 8"/>
          <p:cNvSpPr/>
          <p:nvPr/>
        </p:nvSpPr>
        <p:spPr>
          <a:xfrm>
            <a:off x="1858119" y="3970761"/>
            <a:ext cx="1714496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限期整改</a:t>
            </a:r>
            <a:endParaRPr lang="zh-CN" sz="1350" dirty="0"/>
          </a:p>
        </p:txBody>
      </p:sp>
      <p:sp>
        <p:nvSpPr>
          <p:cNvPr id="12" name="Text 9"/>
          <p:cNvSpPr/>
          <p:nvPr/>
        </p:nvSpPr>
        <p:spPr>
          <a:xfrm>
            <a:off x="779221" y="4249721"/>
            <a:ext cx="2793394" cy="1366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78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设定完成时限并跟踪进度。</a:t>
            </a:r>
            <a:endParaRPr lang="zh-CN" sz="1100" dirty="0"/>
          </a:p>
        </p:txBody>
      </p:sp>
      <p:sp>
        <p:nvSpPr>
          <p:cNvPr id="13" name="Shape 10"/>
          <p:cNvSpPr/>
          <p:nvPr/>
        </p:nvSpPr>
        <p:spPr>
          <a:xfrm>
            <a:off x="476399" y="5278636"/>
            <a:ext cx="4062933" cy="526182"/>
          </a:xfrm>
          <a:prstGeom prst="roundRect">
            <a:avLst>
              <a:gd name="adj" fmla="val 8957"/>
            </a:avLst>
          </a:prstGeom>
          <a:solidFill>
            <a:srgbClr val="FFB6B3">
              <a:alpha val="95000"/>
            </a:srgbClr>
          </a:solidFill>
          <a:ln/>
        </p:spPr>
      </p:sp>
      <p:sp>
        <p:nvSpPr>
          <p:cNvPr id="14" name="Text 11"/>
          <p:cNvSpPr/>
          <p:nvPr/>
        </p:nvSpPr>
        <p:spPr>
          <a:xfrm>
            <a:off x="541809" y="5311304"/>
            <a:ext cx="3932113" cy="1009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❌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整改禁止行为</a:t>
            </a:r>
            <a:endParaRPr lang="zh-CN" sz="600" dirty="0"/>
          </a:p>
        </p:txBody>
      </p:sp>
      <p:sp>
        <p:nvSpPr>
          <p:cNvPr id="15" name="Text 12"/>
          <p:cNvSpPr/>
          <p:nvPr/>
        </p:nvSpPr>
        <p:spPr>
          <a:xfrm>
            <a:off x="541809" y="5444951"/>
            <a:ext cx="3932113" cy="3484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只改PPT，不改底层逻辑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隐藏失败项目或验证负结果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事后补造调研数据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让AI替代团队原创判断</a:t>
            </a:r>
            <a:endParaRPr lang="zh-CN" sz="500" dirty="0"/>
          </a:p>
        </p:txBody>
      </p:sp>
      <p:sp>
        <p:nvSpPr>
          <p:cNvPr id="16" name="Text 13"/>
          <p:cNvSpPr/>
          <p:nvPr/>
        </p:nvSpPr>
        <p:spPr>
          <a:xfrm>
            <a:off x="4656609" y="5311304"/>
            <a:ext cx="3968576" cy="1009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整改正确做法</a:t>
            </a:r>
            <a:endParaRPr lang="zh-CN" sz="600" dirty="0"/>
          </a:p>
        </p:txBody>
      </p:sp>
      <p:sp>
        <p:nvSpPr>
          <p:cNvPr id="17" name="Text 14"/>
          <p:cNvSpPr/>
          <p:nvPr/>
        </p:nvSpPr>
        <p:spPr>
          <a:xfrm>
            <a:off x="4656609" y="5444951"/>
            <a:ext cx="3968576" cy="3484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针对评审意见逐条回应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补充真实用户验证记录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重新裁剪MVP范围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完善商业模式内在逻辑</a:t>
            </a:r>
            <a:endParaRPr lang="zh-CN" sz="5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820862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学术诚信与AI使用声明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467594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所有交付物需要在提交时附上原创声明，明确说明哪些内容由团队独立完成，哪些环节使用了AI辅助工具，以及AI生成内容是否经过人工核验。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2033662"/>
            <a:ext cx="8096845" cy="2288977"/>
          </a:xfrm>
          <a:prstGeom prst="roundRect">
            <a:avLst>
              <a:gd name="adj" fmla="val 2402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23577" y="2416746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523577" y="2797448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523577" y="3178150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523577" y="3558853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523577" y="3939555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3224436" y="2033662"/>
            <a:ext cx="8182" cy="2288977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5919639" y="2033662"/>
            <a:ext cx="8182" cy="2288977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529233" y="2038424"/>
            <a:ext cx="2695203" cy="378321"/>
          </a:xfrm>
          <a:custGeom>
            <a:avLst/>
            <a:gdLst/>
            <a:ahLst/>
            <a:cxnLst/>
            <a:rect l="l" t="t" r="r" b="b"/>
            <a:pathLst>
              <a:path w="2695203" h="378321">
                <a:moveTo>
                  <a:pt x="45819" y="0"/>
                </a:moveTo>
                <a:lnTo>
                  <a:pt x="2695203" y="0"/>
                </a:lnTo>
                <a:lnTo>
                  <a:pt x="2695203" y="378321"/>
                </a:lnTo>
                <a:lnTo>
                  <a:pt x="0" y="378321"/>
                </a:lnTo>
                <a:lnTo>
                  <a:pt x="0" y="45819"/>
                </a:lnTo>
                <a:arcTo hR="45819" wR="45819" stAng="10800000" swAng="5400000"/>
                <a:close/>
              </a:path>
            </a:pathLst>
          </a:custGeom>
          <a:solidFill>
            <a:srgbClr val="E851B2"/>
          </a:solidFill>
          <a:ln/>
        </p:spPr>
      </p:sp>
      <p:sp>
        <p:nvSpPr>
          <p:cNvPr id="13" name="Text 11"/>
          <p:cNvSpPr/>
          <p:nvPr/>
        </p:nvSpPr>
        <p:spPr>
          <a:xfrm>
            <a:off x="660127" y="2121694"/>
            <a:ext cx="288823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声明维度</a:t>
            </a:r>
            <a:endParaRPr lang="zh-CN" sz="1000" dirty="0"/>
          </a:p>
        </p:txBody>
      </p:sp>
      <p:sp>
        <p:nvSpPr>
          <p:cNvPr id="14" name="Shape 12"/>
          <p:cNvSpPr/>
          <p:nvPr/>
        </p:nvSpPr>
        <p:spPr>
          <a:xfrm>
            <a:off x="3224436" y="2038424"/>
            <a:ext cx="2695203" cy="378321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5" name="Text 13"/>
          <p:cNvSpPr/>
          <p:nvPr/>
        </p:nvSpPr>
        <p:spPr>
          <a:xfrm>
            <a:off x="3357711" y="2121694"/>
            <a:ext cx="288585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要求说明</a:t>
            </a:r>
            <a:endParaRPr lang="zh-CN" sz="1000" dirty="0"/>
          </a:p>
        </p:txBody>
      </p:sp>
      <p:sp>
        <p:nvSpPr>
          <p:cNvPr id="16" name="Shape 14"/>
          <p:cNvSpPr/>
          <p:nvPr/>
        </p:nvSpPr>
        <p:spPr>
          <a:xfrm>
            <a:off x="5919639" y="2038424"/>
            <a:ext cx="2695203" cy="378321"/>
          </a:xfrm>
          <a:custGeom>
            <a:avLst/>
            <a:gdLst/>
            <a:ahLst/>
            <a:cxnLst/>
            <a:rect l="l" t="t" r="r" b="b"/>
            <a:pathLst>
              <a:path w="2695203" h="378321">
                <a:moveTo>
                  <a:pt x="0" y="0"/>
                </a:moveTo>
                <a:lnTo>
                  <a:pt x="2649384" y="0"/>
                </a:lnTo>
                <a:arcTo hR="45819" wR="45819" stAng="16200000" swAng="5400000"/>
                <a:lnTo>
                  <a:pt x="2695203" y="378321"/>
                </a:lnTo>
                <a:lnTo>
                  <a:pt x="0" y="378321"/>
                </a:lnTo>
                <a:lnTo>
                  <a:pt x="0" y="0"/>
                </a:lnTo>
                <a:close/>
              </a:path>
            </a:pathLst>
          </a:custGeom>
          <a:solidFill>
            <a:srgbClr val="E851B2"/>
          </a:solidFill>
          <a:ln/>
        </p:spPr>
      </p:sp>
      <p:sp>
        <p:nvSpPr>
          <p:cNvPr id="17" name="Text 15"/>
          <p:cNvSpPr/>
          <p:nvPr/>
        </p:nvSpPr>
        <p:spPr>
          <a:xfrm>
            <a:off x="6052914" y="2121694"/>
            <a:ext cx="288823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检查标准</a:t>
            </a:r>
            <a:endParaRPr lang="zh-CN" sz="1000" dirty="0"/>
          </a:p>
        </p:txBody>
      </p:sp>
      <p:sp>
        <p:nvSpPr>
          <p:cNvPr id="18" name="Text 16"/>
          <p:cNvSpPr/>
          <p:nvPr/>
        </p:nvSpPr>
        <p:spPr>
          <a:xfrm>
            <a:off x="660127" y="2502396"/>
            <a:ext cx="288823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团队独立完成内容</a:t>
            </a:r>
            <a:endParaRPr lang="zh-CN" sz="1000" dirty="0"/>
          </a:p>
        </p:txBody>
      </p:sp>
      <p:sp>
        <p:nvSpPr>
          <p:cNvPr id="19" name="Text 17"/>
          <p:cNvSpPr/>
          <p:nvPr/>
        </p:nvSpPr>
        <p:spPr>
          <a:xfrm>
            <a:off x="3357711" y="2502396"/>
            <a:ext cx="288585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明确标注哪些章节、图表由团队原创</a:t>
            </a:r>
            <a:endParaRPr lang="zh-CN" sz="1000" dirty="0"/>
          </a:p>
        </p:txBody>
      </p:sp>
      <p:sp>
        <p:nvSpPr>
          <p:cNvPr id="20" name="Text 18"/>
          <p:cNvSpPr/>
          <p:nvPr/>
        </p:nvSpPr>
        <p:spPr>
          <a:xfrm>
            <a:off x="6052914" y="2502396"/>
            <a:ext cx="288823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可溯源至工作页和过程记录</a:t>
            </a:r>
            <a:endParaRPr lang="zh-CN" sz="1000" dirty="0"/>
          </a:p>
        </p:txBody>
      </p:sp>
      <p:sp>
        <p:nvSpPr>
          <p:cNvPr id="21" name="Text 19"/>
          <p:cNvSpPr/>
          <p:nvPr/>
        </p:nvSpPr>
        <p:spPr>
          <a:xfrm>
            <a:off x="660127" y="2883098"/>
            <a:ext cx="288823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AI辅助使用说明</a:t>
            </a:r>
            <a:endParaRPr lang="zh-CN" sz="1000" dirty="0"/>
          </a:p>
        </p:txBody>
      </p:sp>
      <p:sp>
        <p:nvSpPr>
          <p:cNvPr id="22" name="Text 20"/>
          <p:cNvSpPr/>
          <p:nvPr/>
        </p:nvSpPr>
        <p:spPr>
          <a:xfrm>
            <a:off x="3357711" y="2883098"/>
            <a:ext cx="288585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说明使用了哪些AI工具、用于什么环节</a:t>
            </a:r>
            <a:endParaRPr lang="zh-CN" sz="1000" dirty="0"/>
          </a:p>
        </p:txBody>
      </p:sp>
      <p:sp>
        <p:nvSpPr>
          <p:cNvPr id="23" name="Text 21"/>
          <p:cNvSpPr/>
          <p:nvPr/>
        </p:nvSpPr>
        <p:spPr>
          <a:xfrm>
            <a:off x="6052914" y="2883098"/>
            <a:ext cx="288823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工具名称、使用目的清楚</a:t>
            </a:r>
            <a:endParaRPr lang="zh-CN" sz="1000" dirty="0"/>
          </a:p>
        </p:txBody>
      </p:sp>
      <p:sp>
        <p:nvSpPr>
          <p:cNvPr id="24" name="Text 22"/>
          <p:cNvSpPr/>
          <p:nvPr/>
        </p:nvSpPr>
        <p:spPr>
          <a:xfrm>
            <a:off x="660127" y="3263801"/>
            <a:ext cx="288823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事实核验声明</a:t>
            </a:r>
            <a:endParaRPr lang="zh-CN" sz="1000" dirty="0"/>
          </a:p>
        </p:txBody>
      </p:sp>
      <p:sp>
        <p:nvSpPr>
          <p:cNvPr id="25" name="Text 23"/>
          <p:cNvSpPr/>
          <p:nvPr/>
        </p:nvSpPr>
        <p:spPr>
          <a:xfrm>
            <a:off x="3357711" y="3263801"/>
            <a:ext cx="288585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AI生成的数据和事实已经人工核验</a:t>
            </a:r>
            <a:endParaRPr lang="zh-CN" sz="1000" dirty="0"/>
          </a:p>
        </p:txBody>
      </p:sp>
      <p:sp>
        <p:nvSpPr>
          <p:cNvPr id="26" name="Text 24"/>
          <p:cNvSpPr/>
          <p:nvPr/>
        </p:nvSpPr>
        <p:spPr>
          <a:xfrm>
            <a:off x="6052914" y="3263801"/>
            <a:ext cx="288823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核验记录可提交</a:t>
            </a:r>
            <a:endParaRPr lang="zh-CN" sz="1000" dirty="0"/>
          </a:p>
        </p:txBody>
      </p:sp>
      <p:sp>
        <p:nvSpPr>
          <p:cNvPr id="27" name="Text 25"/>
          <p:cNvSpPr/>
          <p:nvPr/>
        </p:nvSpPr>
        <p:spPr>
          <a:xfrm>
            <a:off x="660127" y="3644503"/>
            <a:ext cx="288823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引用来源注明</a:t>
            </a:r>
            <a:endParaRPr lang="zh-CN" sz="1000" dirty="0"/>
          </a:p>
        </p:txBody>
      </p:sp>
      <p:sp>
        <p:nvSpPr>
          <p:cNvPr id="28" name="Text 26"/>
          <p:cNvSpPr/>
          <p:nvPr/>
        </p:nvSpPr>
        <p:spPr>
          <a:xfrm>
            <a:off x="3357711" y="3644503"/>
            <a:ext cx="288585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所有引用数据、图片、文字注明来源</a:t>
            </a:r>
            <a:endParaRPr lang="zh-CN" sz="1000" dirty="0"/>
          </a:p>
        </p:txBody>
      </p:sp>
      <p:sp>
        <p:nvSpPr>
          <p:cNvPr id="29" name="Text 27"/>
          <p:cNvSpPr/>
          <p:nvPr/>
        </p:nvSpPr>
        <p:spPr>
          <a:xfrm>
            <a:off x="6052914" y="3644503"/>
            <a:ext cx="288823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格式规范，来源可查</a:t>
            </a:r>
            <a:endParaRPr lang="zh-CN" sz="1000" dirty="0"/>
          </a:p>
        </p:txBody>
      </p:sp>
      <p:sp>
        <p:nvSpPr>
          <p:cNvPr id="30" name="Text 28"/>
          <p:cNvSpPr/>
          <p:nvPr/>
        </p:nvSpPr>
        <p:spPr>
          <a:xfrm>
            <a:off x="660127" y="4025205"/>
            <a:ext cx="288823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原创性声明</a:t>
            </a:r>
            <a:endParaRPr lang="zh-CN" sz="1000" dirty="0"/>
          </a:p>
        </p:txBody>
      </p:sp>
      <p:sp>
        <p:nvSpPr>
          <p:cNvPr id="31" name="Text 29"/>
          <p:cNvSpPr/>
          <p:nvPr/>
        </p:nvSpPr>
        <p:spPr>
          <a:xfrm>
            <a:off x="3357711" y="4025205"/>
            <a:ext cx="288585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声明不存在抄袭、代做等学术不诚信行为</a:t>
            </a:r>
            <a:endParaRPr lang="zh-CN" sz="1000" dirty="0"/>
          </a:p>
        </p:txBody>
      </p:sp>
      <p:sp>
        <p:nvSpPr>
          <p:cNvPr id="32" name="Text 30"/>
          <p:cNvSpPr/>
          <p:nvPr/>
        </p:nvSpPr>
        <p:spPr>
          <a:xfrm>
            <a:off x="6052914" y="4025205"/>
            <a:ext cx="288823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全员签署，不可缺漏</a:t>
            </a:r>
            <a:endParaRPr lang="zh-CN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0508"/>
            <a:ext cx="8096845" cy="258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人才交付：看见创业能力的真实成长</a:t>
            </a:r>
            <a:endParaRPr lang="zh-CN" sz="1600" dirty="0"/>
          </a:p>
        </p:txBody>
      </p:sp>
      <p:sp>
        <p:nvSpPr>
          <p:cNvPr id="3" name="Text 1"/>
          <p:cNvSpPr/>
          <p:nvPr/>
        </p:nvSpPr>
        <p:spPr>
          <a:xfrm>
            <a:off x="523577" y="747340"/>
            <a:ext cx="8554045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人才交付评价关注的是学习者在整个项目过程中形成的综合能力。这七个维度共同构成银发经济创业人才的核心能力画像。</a:t>
            </a:r>
            <a:endParaRPr lang="zh-CN" sz="6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931366"/>
            <a:ext cx="6553200" cy="3657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4655418"/>
            <a:ext cx="8554045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七项能力相互支撑，共同构成银发经济创新创业学习者的综合素养画像。</a:t>
            </a:r>
            <a:endParaRPr lang="zh-CN" sz="6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515740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创新思维如何评价？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2162473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创新思维不是"有创意"，而是能够在银发经济领域发现非显而易见的机会，并提出有差异化竞争力的解决方案。评价聚焦于可见的创新证据。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2519139"/>
            <a:ext cx="418281" cy="41828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05495" y="2519139"/>
            <a:ext cx="131951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发现非显见需求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1105495" y="2790155"/>
            <a:ext cx="1319510" cy="8376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超越"老人需要陪伴"等常识性判断，挖掘到具体细分场景中的真实痛点</a:t>
            </a:r>
            <a:endParaRPr lang="zh-CN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8642" y="2519139"/>
            <a:ext cx="418281" cy="41828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170560" y="2519139"/>
            <a:ext cx="131958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差异化方案能力</a:t>
            </a:r>
            <a:endParaRPr lang="zh-CN" sz="1200" dirty="0"/>
          </a:p>
        </p:txBody>
      </p:sp>
      <p:sp>
        <p:nvSpPr>
          <p:cNvPr id="9" name="Text 5"/>
          <p:cNvSpPr/>
          <p:nvPr/>
        </p:nvSpPr>
        <p:spPr>
          <a:xfrm>
            <a:off x="3170560" y="2790155"/>
            <a:ext cx="1319585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在竞品分析基础上，提出有明确差异化的产品方向，而非简单模仿</a:t>
            </a:r>
            <a:endParaRPr lang="zh-CN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3781" y="2519139"/>
            <a:ext cx="418281" cy="418281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235699" y="2519139"/>
            <a:ext cx="131958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能力迁移与整合</a:t>
            </a:r>
            <a:endParaRPr lang="zh-CN" sz="1200" dirty="0"/>
          </a:p>
        </p:txBody>
      </p:sp>
      <p:sp>
        <p:nvSpPr>
          <p:cNvPr id="12" name="Text 7"/>
          <p:cNvSpPr/>
          <p:nvPr/>
        </p:nvSpPr>
        <p:spPr>
          <a:xfrm>
            <a:off x="5235699" y="2790155"/>
            <a:ext cx="1319585" cy="8376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能将前六个项目积累的产业认知、用户调研、产品设计等能力迁移应用到创业方案中</a:t>
            </a:r>
            <a:endParaRPr lang="zh-CN" sz="10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8920" y="2519139"/>
            <a:ext cx="418281" cy="41828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7300838" y="2519139"/>
            <a:ext cx="131958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创新点可申请保护</a:t>
            </a:r>
            <a:endParaRPr lang="zh-CN" sz="1200" dirty="0"/>
          </a:p>
        </p:txBody>
      </p:sp>
      <p:sp>
        <p:nvSpPr>
          <p:cNvPr id="15" name="Text 9"/>
          <p:cNvSpPr/>
          <p:nvPr/>
        </p:nvSpPr>
        <p:spPr>
          <a:xfrm>
            <a:off x="7300838" y="2790155"/>
            <a:ext cx="1319585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项目中存在可申请专利、软著或外观设计保护的创新点</a:t>
            </a:r>
            <a:endParaRPr lang="zh-CN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692572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成果评价不是终点，而是创业项目的最后一次验证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339304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项目七的评价不只是给分——它是对整个创业旅程的系统性回答。每一份交付物，每一次汇报，都在验证一个核心问题：这个创业方案是否真实、完整、可持续？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1905372"/>
            <a:ext cx="3982938" cy="761256"/>
          </a:xfrm>
          <a:prstGeom prst="roundRect">
            <a:avLst>
              <a:gd name="adj" fmla="val 722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9234" y="2041029"/>
            <a:ext cx="3711625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🎯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机会</a:t>
            </a:r>
            <a:endParaRPr lang="zh-CN" sz="1200" dirty="0"/>
          </a:p>
        </p:txBody>
      </p:sp>
      <p:sp>
        <p:nvSpPr>
          <p:cNvPr id="6" name="Text 4"/>
          <p:cNvSpPr/>
          <p:nvPr/>
        </p:nvSpPr>
        <p:spPr>
          <a:xfrm>
            <a:off x="659234" y="2321570"/>
            <a:ext cx="371162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创业机会是否真实存在于银发市场？</a:t>
            </a:r>
            <a:endParaRPr lang="zh-CN" sz="1000" dirty="0"/>
          </a:p>
        </p:txBody>
      </p:sp>
      <p:sp>
        <p:nvSpPr>
          <p:cNvPr id="7" name="Shape 5"/>
          <p:cNvSpPr/>
          <p:nvPr/>
        </p:nvSpPr>
        <p:spPr>
          <a:xfrm>
            <a:off x="4637410" y="1905372"/>
            <a:ext cx="3983013" cy="761256"/>
          </a:xfrm>
          <a:prstGeom prst="roundRect">
            <a:avLst>
              <a:gd name="adj" fmla="val 722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73067" y="2041029"/>
            <a:ext cx="3711699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📦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产品</a:t>
            </a:r>
            <a:endParaRPr lang="zh-CN" sz="1200" dirty="0"/>
          </a:p>
        </p:txBody>
      </p:sp>
      <p:sp>
        <p:nvSpPr>
          <p:cNvPr id="9" name="Text 7"/>
          <p:cNvSpPr/>
          <p:nvPr/>
        </p:nvSpPr>
        <p:spPr>
          <a:xfrm>
            <a:off x="4773067" y="2321570"/>
            <a:ext cx="37116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产品定义是否清楚、差异化是否成立？</a:t>
            </a:r>
            <a:endParaRPr lang="zh-CN" sz="1000" dirty="0"/>
          </a:p>
        </p:txBody>
      </p:sp>
      <p:sp>
        <p:nvSpPr>
          <p:cNvPr id="10" name="Shape 8"/>
          <p:cNvSpPr/>
          <p:nvPr/>
        </p:nvSpPr>
        <p:spPr>
          <a:xfrm>
            <a:off x="523577" y="2797522"/>
            <a:ext cx="3982938" cy="761256"/>
          </a:xfrm>
          <a:prstGeom prst="roundRect">
            <a:avLst>
              <a:gd name="adj" fmla="val 722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9234" y="2933179"/>
            <a:ext cx="3711625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🔬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验证</a:t>
            </a:r>
            <a:endParaRPr lang="zh-CN" sz="1200" dirty="0"/>
          </a:p>
        </p:txBody>
      </p:sp>
      <p:sp>
        <p:nvSpPr>
          <p:cNvPr id="12" name="Text 10"/>
          <p:cNvSpPr/>
          <p:nvPr/>
        </p:nvSpPr>
        <p:spPr>
          <a:xfrm>
            <a:off x="659234" y="3213720"/>
            <a:ext cx="371162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MVP是否足够小且可验证？</a:t>
            </a:r>
            <a:endParaRPr lang="zh-CN" sz="1000" dirty="0"/>
          </a:p>
        </p:txBody>
      </p:sp>
      <p:sp>
        <p:nvSpPr>
          <p:cNvPr id="13" name="Shape 11"/>
          <p:cNvSpPr/>
          <p:nvPr/>
        </p:nvSpPr>
        <p:spPr>
          <a:xfrm>
            <a:off x="4637410" y="2797522"/>
            <a:ext cx="3983013" cy="761256"/>
          </a:xfrm>
          <a:prstGeom prst="roundRect">
            <a:avLst>
              <a:gd name="adj" fmla="val 722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73067" y="2933179"/>
            <a:ext cx="3711699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💼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商业</a:t>
            </a:r>
            <a:endParaRPr lang="zh-CN" sz="1200" dirty="0"/>
          </a:p>
        </p:txBody>
      </p:sp>
      <p:sp>
        <p:nvSpPr>
          <p:cNvPr id="15" name="Text 13"/>
          <p:cNvSpPr/>
          <p:nvPr/>
        </p:nvSpPr>
        <p:spPr>
          <a:xfrm>
            <a:off x="4773067" y="3213720"/>
            <a:ext cx="37116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商业模式是否内部自洽？</a:t>
            </a:r>
            <a:endParaRPr lang="zh-CN" sz="1000" dirty="0"/>
          </a:p>
        </p:txBody>
      </p:sp>
      <p:sp>
        <p:nvSpPr>
          <p:cNvPr id="16" name="Shape 14"/>
          <p:cNvSpPr/>
          <p:nvPr/>
        </p:nvSpPr>
        <p:spPr>
          <a:xfrm>
            <a:off x="523577" y="3689672"/>
            <a:ext cx="3982938" cy="761256"/>
          </a:xfrm>
          <a:prstGeom prst="roundRect">
            <a:avLst>
              <a:gd name="adj" fmla="val 722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9234" y="3825329"/>
            <a:ext cx="3711625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🌱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成长</a:t>
            </a:r>
            <a:endParaRPr lang="zh-CN" sz="1200" dirty="0"/>
          </a:p>
        </p:txBody>
      </p:sp>
      <p:sp>
        <p:nvSpPr>
          <p:cNvPr id="18" name="Text 16"/>
          <p:cNvSpPr/>
          <p:nvPr/>
        </p:nvSpPr>
        <p:spPr>
          <a:xfrm>
            <a:off x="659234" y="4105870"/>
            <a:ext cx="371162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团队能力成长是否可见？</a:t>
            </a:r>
            <a:endParaRPr lang="zh-CN" sz="1000" dirty="0"/>
          </a:p>
        </p:txBody>
      </p:sp>
      <p:sp>
        <p:nvSpPr>
          <p:cNvPr id="19" name="Shape 17"/>
          <p:cNvSpPr/>
          <p:nvPr/>
        </p:nvSpPr>
        <p:spPr>
          <a:xfrm>
            <a:off x="4637410" y="3689672"/>
            <a:ext cx="3983013" cy="761256"/>
          </a:xfrm>
          <a:prstGeom prst="roundRect">
            <a:avLst>
              <a:gd name="adj" fmla="val 722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773067" y="3825329"/>
            <a:ext cx="3711699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🎤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路演</a:t>
            </a:r>
            <a:endParaRPr lang="zh-CN" sz="1200" dirty="0"/>
          </a:p>
        </p:txBody>
      </p:sp>
      <p:sp>
        <p:nvSpPr>
          <p:cNvPr id="21" name="Text 19"/>
          <p:cNvSpPr/>
          <p:nvPr/>
        </p:nvSpPr>
        <p:spPr>
          <a:xfrm>
            <a:off x="4773067" y="4105870"/>
            <a:ext cx="37116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现场表达是否具有说服力？</a:t>
            </a:r>
            <a:endParaRPr lang="zh-CN" sz="1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87176"/>
            <a:ext cx="8096845" cy="3188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创业精神如何评价？</a:t>
            </a:r>
            <a:endParaRPr lang="zh-CN" sz="2000" dirty="0"/>
          </a:p>
        </p:txBody>
      </p:sp>
      <p:sp>
        <p:nvSpPr>
          <p:cNvPr id="3" name="Text 1"/>
          <p:cNvSpPr/>
          <p:nvPr/>
        </p:nvSpPr>
        <p:spPr>
          <a:xfrm>
            <a:off x="523577" y="885527"/>
            <a:ext cx="8554045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创业精神体现在面对困难时的应对方式，而不是顺利时的态度。评价重点在于学习者遇到挫折、收到负面反馈时的真实反应与行动。</a:t>
            </a:r>
            <a:endParaRPr lang="zh-CN" sz="850" dirty="0"/>
          </a:p>
        </p:txBody>
      </p:sp>
      <p:sp>
        <p:nvSpPr>
          <p:cNvPr id="4" name="Shape 2"/>
          <p:cNvSpPr/>
          <p:nvPr/>
        </p:nvSpPr>
        <p:spPr>
          <a:xfrm>
            <a:off x="631999" y="1307604"/>
            <a:ext cx="108347" cy="487784"/>
          </a:xfrm>
          <a:prstGeom prst="roundRect">
            <a:avLst>
              <a:gd name="adj" fmla="val 42025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23577" y="1236464"/>
            <a:ext cx="325189" cy="325189"/>
          </a:xfrm>
          <a:prstGeom prst="ellipse">
            <a:avLst/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04838" y="1317799"/>
            <a:ext cx="162595" cy="16259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38510" y="1253356"/>
            <a:ext cx="7681913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敢于选择有挑战的方向</a:t>
            </a:r>
            <a:endParaRPr lang="zh-CN" sz="1000" dirty="0"/>
          </a:p>
        </p:txBody>
      </p:sp>
      <p:sp>
        <p:nvSpPr>
          <p:cNvPr id="8" name="Text 5"/>
          <p:cNvSpPr/>
          <p:nvPr/>
        </p:nvSpPr>
        <p:spPr>
          <a:xfrm>
            <a:off x="938510" y="1466552"/>
            <a:ext cx="7681913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不选择最简单、最安全的题目，愿意挑战真实市场难题</a:t>
            </a:r>
            <a:endParaRPr lang="zh-CN" sz="850" dirty="0"/>
          </a:p>
        </p:txBody>
      </p:sp>
      <p:sp>
        <p:nvSpPr>
          <p:cNvPr id="9" name="Shape 6"/>
          <p:cNvSpPr/>
          <p:nvPr/>
        </p:nvSpPr>
        <p:spPr>
          <a:xfrm>
            <a:off x="794593" y="2047801"/>
            <a:ext cx="108347" cy="487784"/>
          </a:xfrm>
          <a:prstGeom prst="roundRect">
            <a:avLst>
              <a:gd name="adj" fmla="val 42025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86172" y="1976661"/>
            <a:ext cx="325189" cy="325189"/>
          </a:xfrm>
          <a:prstGeom prst="ellipse">
            <a:avLst/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7432" y="2057995"/>
            <a:ext cx="162595" cy="16259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101105" y="1993553"/>
            <a:ext cx="7519318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遇到问题不轻易放弃</a:t>
            </a:r>
            <a:endParaRPr lang="zh-CN" sz="1000" dirty="0"/>
          </a:p>
        </p:txBody>
      </p:sp>
      <p:sp>
        <p:nvSpPr>
          <p:cNvPr id="13" name="Text 9"/>
          <p:cNvSpPr/>
          <p:nvPr/>
        </p:nvSpPr>
        <p:spPr>
          <a:xfrm>
            <a:off x="1101105" y="2206749"/>
            <a:ext cx="7519318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调研不理想时重做，产品方向不对时重新定义，而非回避问题</a:t>
            </a:r>
            <a:endParaRPr lang="zh-CN" sz="850" dirty="0"/>
          </a:p>
        </p:txBody>
      </p:sp>
      <p:sp>
        <p:nvSpPr>
          <p:cNvPr id="14" name="Shape 10"/>
          <p:cNvSpPr/>
          <p:nvPr/>
        </p:nvSpPr>
        <p:spPr>
          <a:xfrm>
            <a:off x="957188" y="2787997"/>
            <a:ext cx="108347" cy="487784"/>
          </a:xfrm>
          <a:prstGeom prst="roundRect">
            <a:avLst>
              <a:gd name="adj" fmla="val 42025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848767" y="2716857"/>
            <a:ext cx="325189" cy="325189"/>
          </a:xfrm>
          <a:prstGeom prst="ellipse">
            <a:avLst/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0027" y="2798192"/>
            <a:ext cx="162595" cy="16259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263700" y="2733749"/>
            <a:ext cx="7356723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能够快速迭代</a:t>
            </a:r>
            <a:endParaRPr lang="zh-CN" sz="1000" dirty="0"/>
          </a:p>
        </p:txBody>
      </p:sp>
      <p:sp>
        <p:nvSpPr>
          <p:cNvPr id="18" name="Text 13"/>
          <p:cNvSpPr/>
          <p:nvPr/>
        </p:nvSpPr>
        <p:spPr>
          <a:xfrm>
            <a:off x="1263700" y="2946946"/>
            <a:ext cx="7356723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在有限时间内完成多轮调整，每次迭代有明确改进方向</a:t>
            </a:r>
            <a:endParaRPr lang="zh-CN" sz="850" dirty="0"/>
          </a:p>
        </p:txBody>
      </p:sp>
      <p:sp>
        <p:nvSpPr>
          <p:cNvPr id="19" name="Shape 14"/>
          <p:cNvSpPr/>
          <p:nvPr/>
        </p:nvSpPr>
        <p:spPr>
          <a:xfrm>
            <a:off x="1119783" y="3528194"/>
            <a:ext cx="108347" cy="487784"/>
          </a:xfrm>
          <a:prstGeom prst="roundRect">
            <a:avLst>
              <a:gd name="adj" fmla="val 42025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1011362" y="3457054"/>
            <a:ext cx="325189" cy="325189"/>
          </a:xfrm>
          <a:prstGeom prst="ellipse">
            <a:avLst/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92622" y="3538389"/>
            <a:ext cx="162595" cy="162595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426294" y="3473946"/>
            <a:ext cx="7194128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按节点完成任务</a:t>
            </a:r>
            <a:endParaRPr lang="zh-CN" sz="1000" dirty="0"/>
          </a:p>
        </p:txBody>
      </p:sp>
      <p:sp>
        <p:nvSpPr>
          <p:cNvPr id="23" name="Text 17"/>
          <p:cNvSpPr/>
          <p:nvPr/>
        </p:nvSpPr>
        <p:spPr>
          <a:xfrm>
            <a:off x="1426294" y="3687142"/>
            <a:ext cx="7194128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每次验收前完成承诺交付物，不拖延、不缺漏</a:t>
            </a:r>
            <a:endParaRPr lang="zh-CN" sz="850" dirty="0"/>
          </a:p>
        </p:txBody>
      </p:sp>
      <p:sp>
        <p:nvSpPr>
          <p:cNvPr id="24" name="Shape 18"/>
          <p:cNvSpPr/>
          <p:nvPr/>
        </p:nvSpPr>
        <p:spPr>
          <a:xfrm>
            <a:off x="957188" y="4268391"/>
            <a:ext cx="108347" cy="487784"/>
          </a:xfrm>
          <a:prstGeom prst="roundRect">
            <a:avLst>
              <a:gd name="adj" fmla="val 42025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5" name="Shape 19"/>
          <p:cNvSpPr/>
          <p:nvPr/>
        </p:nvSpPr>
        <p:spPr>
          <a:xfrm>
            <a:off x="848767" y="4197251"/>
            <a:ext cx="325189" cy="325189"/>
          </a:xfrm>
          <a:prstGeom prst="ellipse">
            <a:avLst/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26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30027" y="4278585"/>
            <a:ext cx="162595" cy="162595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1263700" y="4214143"/>
            <a:ext cx="7356723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接受并响应反馈</a:t>
            </a:r>
            <a:endParaRPr lang="zh-CN" sz="1000" dirty="0"/>
          </a:p>
        </p:txBody>
      </p:sp>
      <p:sp>
        <p:nvSpPr>
          <p:cNvPr id="28" name="Text 21"/>
          <p:cNvSpPr/>
          <p:nvPr/>
        </p:nvSpPr>
        <p:spPr>
          <a:xfrm>
            <a:off x="1263700" y="4427339"/>
            <a:ext cx="7356723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主动收集导师和评审反馈，能够理性接受批评并转化为改进行动</a:t>
            </a:r>
            <a:endParaRPr lang="zh-CN" sz="8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99678"/>
            <a:ext cx="8096845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团队协作如何评价？</a:t>
            </a:r>
            <a:endParaRPr lang="zh-CN" sz="2150" dirty="0"/>
          </a:p>
        </p:txBody>
      </p:sp>
      <p:sp>
        <p:nvSpPr>
          <p:cNvPr id="3" name="Text 1"/>
          <p:cNvSpPr/>
          <p:nvPr/>
        </p:nvSpPr>
        <p:spPr>
          <a:xfrm>
            <a:off x="523577" y="963513"/>
            <a:ext cx="8554045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团队协作评价需要有过程证据支撑，而非仅凭印象打分。评价者通过多维度证据判断团队的真实协作状态，重点识别"搭便车"和"一人包办"两类问题。</a:t>
            </a:r>
            <a:endParaRPr lang="zh-CN" sz="9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386185"/>
            <a:ext cx="4322936" cy="7285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83791" y="1639267"/>
            <a:ext cx="177924" cy="22242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1119857" y="1519089"/>
            <a:ext cx="3593753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角色分工明确</a:t>
            </a:r>
            <a:endParaRPr lang="zh-CN" sz="1050" dirty="0"/>
          </a:p>
        </p:txBody>
      </p:sp>
      <p:sp>
        <p:nvSpPr>
          <p:cNvPr id="7" name="Text 4"/>
          <p:cNvSpPr/>
          <p:nvPr/>
        </p:nvSpPr>
        <p:spPr>
          <a:xfrm>
            <a:off x="1119857" y="1801044"/>
            <a:ext cx="3593753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每个成员有明确的项目角色和责任范围，分工写入项目记录</a:t>
            </a:r>
            <a:endParaRPr lang="zh-CN" sz="9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3577" y="2222227"/>
            <a:ext cx="4322936" cy="72858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83791" y="2475309"/>
            <a:ext cx="177924" cy="22242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1119857" y="2355131"/>
            <a:ext cx="3593753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沟通顺畅及时</a:t>
            </a:r>
            <a:endParaRPr lang="zh-CN" sz="1050" dirty="0"/>
          </a:p>
        </p:txBody>
      </p:sp>
      <p:sp>
        <p:nvSpPr>
          <p:cNvPr id="11" name="Text 7"/>
          <p:cNvSpPr/>
          <p:nvPr/>
        </p:nvSpPr>
        <p:spPr>
          <a:xfrm>
            <a:off x="1119857" y="2637086"/>
            <a:ext cx="3593753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任务交接按时完成，信息流转无明显断点</a:t>
            </a:r>
            <a:endParaRPr lang="zh-CN" sz="90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3058269"/>
            <a:ext cx="4322936" cy="72858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683791" y="3311351"/>
            <a:ext cx="177924" cy="22242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400" dirty="0"/>
          </a:p>
        </p:txBody>
      </p:sp>
      <p:sp>
        <p:nvSpPr>
          <p:cNvPr id="14" name="Text 9"/>
          <p:cNvSpPr/>
          <p:nvPr/>
        </p:nvSpPr>
        <p:spPr>
          <a:xfrm>
            <a:off x="1119857" y="3191173"/>
            <a:ext cx="3593753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互相补位能力</a:t>
            </a:r>
            <a:endParaRPr lang="zh-CN" sz="1050" dirty="0"/>
          </a:p>
        </p:txBody>
      </p:sp>
      <p:sp>
        <p:nvSpPr>
          <p:cNvPr id="15" name="Text 10"/>
          <p:cNvSpPr/>
          <p:nvPr/>
        </p:nvSpPr>
        <p:spPr>
          <a:xfrm>
            <a:off x="1119857" y="3473128"/>
            <a:ext cx="3593753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某成员遇到困难时，其他成员能够主动支援</a:t>
            </a:r>
            <a:endParaRPr lang="zh-CN" sz="900" dirty="0"/>
          </a:p>
        </p:txBody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3577" y="3894311"/>
            <a:ext cx="4322936" cy="728588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683791" y="4147393"/>
            <a:ext cx="177924" cy="22242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</a:t>
            </a:r>
            <a:endParaRPr lang="en-US" sz="1400" dirty="0"/>
          </a:p>
        </p:txBody>
      </p:sp>
      <p:sp>
        <p:nvSpPr>
          <p:cNvPr id="18" name="Text 12"/>
          <p:cNvSpPr/>
          <p:nvPr/>
        </p:nvSpPr>
        <p:spPr>
          <a:xfrm>
            <a:off x="1119857" y="4027215"/>
            <a:ext cx="3593753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协作记录完整</a:t>
            </a:r>
            <a:endParaRPr lang="zh-CN" sz="1050" dirty="0"/>
          </a:p>
        </p:txBody>
      </p:sp>
      <p:sp>
        <p:nvSpPr>
          <p:cNvPr id="19" name="Text 13"/>
          <p:cNvSpPr/>
          <p:nvPr/>
        </p:nvSpPr>
        <p:spPr>
          <a:xfrm>
            <a:off x="1119857" y="4309170"/>
            <a:ext cx="3593753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工作页、会议记录、任务分配单等过程证据齐全</a:t>
            </a:r>
            <a:endParaRPr lang="zh-CN" sz="900" dirty="0"/>
          </a:p>
        </p:txBody>
      </p:sp>
      <p:sp>
        <p:nvSpPr>
          <p:cNvPr id="20" name="Shape 14"/>
          <p:cNvSpPr/>
          <p:nvPr/>
        </p:nvSpPr>
        <p:spPr>
          <a:xfrm>
            <a:off x="5140747" y="1386185"/>
            <a:ext cx="3484364" cy="980777"/>
          </a:xfrm>
          <a:prstGeom prst="roundRect">
            <a:avLst>
              <a:gd name="adj" fmla="val 5080"/>
            </a:avLst>
          </a:prstGeom>
          <a:solidFill>
            <a:srgbClr val="FCF2B5"/>
          </a:solidFill>
          <a:ln/>
        </p:spPr>
      </p:sp>
      <p:pic>
        <p:nvPicPr>
          <p:cNvPr id="21" name="Image 4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59363" y="1554435"/>
            <a:ext cx="148233" cy="118616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5526212" y="1512540"/>
            <a:ext cx="2980283" cy="7280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⚠️</a:t>
            </a:r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识别风险 搭便车：成员贡献极少但共享成果 一人包办：核心成员独自完成所有工作，其他成员无实质参与 以上两种情况均需通过个人贡献度系数调节，确保评价公平。</a:t>
            </a:r>
            <a:endParaRPr lang="zh-CN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967829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沟通表达如何评价？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614562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沟通表达能力是创业者的核心竞争力之一。评价涵盖路演演示、答辩应对、日常汇报与文档写作四个维度，综合判断学习者的表达成熟度。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971229"/>
            <a:ext cx="327273" cy="32727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2462138"/>
            <a:ext cx="396656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路演结构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523577" y="2733154"/>
            <a:ext cx="396656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路演有清楚的故事线，从问题到方案到验证，逻辑递进自然</a:t>
            </a:r>
            <a:endParaRPr lang="zh-CN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53781" y="1971229"/>
            <a:ext cx="327273" cy="32727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653781" y="2462138"/>
            <a:ext cx="396664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讲述流畅度</a:t>
            </a:r>
            <a:endParaRPr lang="zh-CN" sz="1200" dirty="0"/>
          </a:p>
        </p:txBody>
      </p:sp>
      <p:sp>
        <p:nvSpPr>
          <p:cNvPr id="9" name="Text 5"/>
          <p:cNvSpPr/>
          <p:nvPr/>
        </p:nvSpPr>
        <p:spPr>
          <a:xfrm>
            <a:off x="4653781" y="2733154"/>
            <a:ext cx="396664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表达自信流畅，不过度依赖PPT文字，能脱稿讲核心要点</a:t>
            </a:r>
            <a:endParaRPr lang="zh-CN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3204344"/>
            <a:ext cx="327273" cy="32727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23577" y="3695254"/>
            <a:ext cx="396656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答辩逻辑</a:t>
            </a:r>
            <a:endParaRPr lang="zh-CN" sz="1200" dirty="0"/>
          </a:p>
        </p:txBody>
      </p:sp>
      <p:sp>
        <p:nvSpPr>
          <p:cNvPr id="12" name="Text 7"/>
          <p:cNvSpPr/>
          <p:nvPr/>
        </p:nvSpPr>
        <p:spPr>
          <a:xfrm>
            <a:off x="523577" y="3966270"/>
            <a:ext cx="396656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能够有逻辑地回应评审质疑，不回避追问，有理有据</a:t>
            </a:r>
            <a:endParaRPr lang="zh-CN" sz="10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53781" y="3204344"/>
            <a:ext cx="327273" cy="327273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4653781" y="3695254"/>
            <a:ext cx="396664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文档专业度</a:t>
            </a:r>
            <a:endParaRPr lang="zh-CN" sz="1200" dirty="0"/>
          </a:p>
        </p:txBody>
      </p:sp>
      <p:sp>
        <p:nvSpPr>
          <p:cNvPr id="15" name="Text 9"/>
          <p:cNvSpPr/>
          <p:nvPr/>
        </p:nvSpPr>
        <p:spPr>
          <a:xfrm>
            <a:off x="4653781" y="3966270"/>
            <a:ext cx="396664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书面文档表达清楚，图表能帮助理解而非增加混乱</a:t>
            </a:r>
            <a:endParaRPr lang="zh-CN" sz="1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4034"/>
            <a:ext cx="8096845" cy="3188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商业意识如何评价？</a:t>
            </a:r>
            <a:endParaRPr lang="zh-CN" sz="2000" dirty="0"/>
          </a:p>
        </p:txBody>
      </p:sp>
      <p:sp>
        <p:nvSpPr>
          <p:cNvPr id="3" name="Text 1"/>
          <p:cNvSpPr/>
          <p:nvPr/>
        </p:nvSpPr>
        <p:spPr>
          <a:xfrm>
            <a:off x="523577" y="862385"/>
            <a:ext cx="8554045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商业意识是区分"设计作业"与"创业方案"的关键指标。真正的创业方案必须关注成本、收入、竞争与可持续性，而不只是讲产品功能有多好。</a:t>
            </a:r>
            <a:endParaRPr lang="zh-CN" sz="8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121866"/>
            <a:ext cx="6553200" cy="36576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715938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个人贡献度：防止搭便车，也防止一人包办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362670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个人贡献度调节系数通过多维度证据综合评定，确保团队中每个成员的真实贡献得到公平评价，让真实成长可见、让责任无处遁形。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429295" y="1719337"/>
            <a:ext cx="4077295" cy="2708151"/>
          </a:xfrm>
          <a:prstGeom prst="roundRect">
            <a:avLst>
              <a:gd name="adj" fmla="val 3480"/>
            </a:avLst>
          </a:prstGeom>
          <a:solidFill>
            <a:srgbClr val="E851B2">
              <a:alpha val="9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60189" y="1850231"/>
            <a:ext cx="3815507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📊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贡献度来源维度</a:t>
            </a:r>
            <a:endParaRPr lang="zh-CN" sz="1200" dirty="0"/>
          </a:p>
        </p:txBody>
      </p:sp>
      <p:sp>
        <p:nvSpPr>
          <p:cNvPr id="6" name="Text 4"/>
          <p:cNvSpPr/>
          <p:nvPr/>
        </p:nvSpPr>
        <p:spPr>
          <a:xfrm>
            <a:off x="560189" y="2183160"/>
            <a:ext cx="3815507" cy="14852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组长评价：对成员工作质量的观察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组员互评：同伴之间的真实感受反馈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导师观察：过程中的客观行为记录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工作页证据：任务完成的直接文字证明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阶段汇报表现：每次验收的参与深度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交付物署名记录：具体成果的归属说明</a:t>
            </a:r>
            <a:endParaRPr lang="zh-CN" sz="1000" dirty="0"/>
          </a:p>
        </p:txBody>
      </p:sp>
      <p:sp>
        <p:nvSpPr>
          <p:cNvPr id="7" name="Text 5"/>
          <p:cNvSpPr/>
          <p:nvPr/>
        </p:nvSpPr>
        <p:spPr>
          <a:xfrm>
            <a:off x="4736455" y="1850231"/>
            <a:ext cx="3888730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🎯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调节系数的作用</a:t>
            </a:r>
            <a:endParaRPr lang="zh-CN" sz="1200" dirty="0"/>
          </a:p>
        </p:txBody>
      </p:sp>
      <p:sp>
        <p:nvSpPr>
          <p:cNvPr id="8" name="Text 6"/>
          <p:cNvSpPr/>
          <p:nvPr/>
        </p:nvSpPr>
        <p:spPr>
          <a:xfrm>
            <a:off x="4736455" y="2183160"/>
            <a:ext cx="3888730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让真实贡献可见，高贡献者获得应有认可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让每个人在项目中都需要真实成长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防止搭便车者享受团队成果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防止核心成员因包办而过度负担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促进健康的团队分工文化</a:t>
            </a:r>
            <a:endParaRPr lang="zh-CN" sz="1000" dirty="0"/>
          </a:p>
        </p:txBody>
      </p:sp>
      <p:sp>
        <p:nvSpPr>
          <p:cNvPr id="9" name="Shape 7"/>
          <p:cNvSpPr/>
          <p:nvPr/>
        </p:nvSpPr>
        <p:spPr>
          <a:xfrm>
            <a:off x="4736455" y="3560490"/>
            <a:ext cx="3888730" cy="719733"/>
          </a:xfrm>
          <a:prstGeom prst="roundRect">
            <a:avLst>
              <a:gd name="adj" fmla="val 7639"/>
            </a:avLst>
          </a:prstGeom>
          <a:solidFill>
            <a:srgbClr val="F9D2EB"/>
          </a:solidFill>
          <a:ln/>
        </p:spPr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67349" y="3752329"/>
            <a:ext cx="163637" cy="130894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161880" y="3710955"/>
            <a:ext cx="3332411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系数范围建议在0.8～1.2之间，避免过度惩罚或过度奖励单一成员。</a:t>
            </a:r>
            <a:endParaRPr lang="zh-CN" sz="1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59941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课证融通：把项目成果转化为能力证明</a:t>
            </a:r>
            <a:endParaRPr lang="zh-CN" sz="1200" dirty="0"/>
          </a:p>
        </p:txBody>
      </p:sp>
      <p:sp>
        <p:nvSpPr>
          <p:cNvPr id="3" name="Text 1"/>
          <p:cNvSpPr/>
          <p:nvPr/>
        </p:nvSpPr>
        <p:spPr>
          <a:xfrm>
            <a:off x="523577" y="617860"/>
            <a:ext cx="855404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项目七的优秀成果可以整理为多种形式的能力证明材料，作为学习者未来求职、升学或创业的重要支撑。以下成果均可转化为可展示的能力证明。</a:t>
            </a:r>
            <a:endParaRPr lang="zh-CN" sz="5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6915" y="733202"/>
            <a:ext cx="8030096" cy="346278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97235" y="3546017"/>
            <a:ext cx="1714487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作品集呈现</a:t>
            </a:r>
            <a:endParaRPr lang="zh-CN" sz="1350" dirty="0"/>
          </a:p>
        </p:txBody>
      </p:sp>
      <p:sp>
        <p:nvSpPr>
          <p:cNvPr id="6" name="Text 3"/>
          <p:cNvSpPr/>
          <p:nvPr/>
        </p:nvSpPr>
        <p:spPr>
          <a:xfrm>
            <a:off x="1097235" y="2744439"/>
            <a:ext cx="1714487" cy="214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能力证明材料</a:t>
            </a:r>
            <a:endParaRPr lang="zh-CN" sz="1350" dirty="0"/>
          </a:p>
        </p:txBody>
      </p:sp>
      <p:sp>
        <p:nvSpPr>
          <p:cNvPr id="7" name="Text 4"/>
          <p:cNvSpPr/>
          <p:nvPr/>
        </p:nvSpPr>
        <p:spPr>
          <a:xfrm>
            <a:off x="1097235" y="1950957"/>
            <a:ext cx="1714487" cy="214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筛选优化</a:t>
            </a:r>
            <a:endParaRPr lang="zh-CN" sz="1350" dirty="0"/>
          </a:p>
        </p:txBody>
      </p:sp>
      <p:sp>
        <p:nvSpPr>
          <p:cNvPr id="8" name="Text 5"/>
          <p:cNvSpPr/>
          <p:nvPr/>
        </p:nvSpPr>
        <p:spPr>
          <a:xfrm>
            <a:off x="1097235" y="1149378"/>
            <a:ext cx="1714487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成果包整理</a:t>
            </a:r>
            <a:endParaRPr lang="zh-CN" sz="1350" dirty="0"/>
          </a:p>
        </p:txBody>
      </p:sp>
      <p:sp>
        <p:nvSpPr>
          <p:cNvPr id="9" name="Shape 6"/>
          <p:cNvSpPr/>
          <p:nvPr/>
        </p:nvSpPr>
        <p:spPr>
          <a:xfrm>
            <a:off x="523577" y="4232746"/>
            <a:ext cx="1999655" cy="339477"/>
          </a:xfrm>
          <a:prstGeom prst="roundRect">
            <a:avLst>
              <a:gd name="adj" fmla="val 809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93750" y="4302919"/>
            <a:ext cx="1859310" cy="1009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🤖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AI应用记录</a:t>
            </a:r>
            <a:endParaRPr lang="zh-CN" sz="600" dirty="0"/>
          </a:p>
        </p:txBody>
      </p:sp>
      <p:sp>
        <p:nvSpPr>
          <p:cNvPr id="11" name="Text 8"/>
          <p:cNvSpPr/>
          <p:nvPr/>
        </p:nvSpPr>
        <p:spPr>
          <a:xfrm>
            <a:off x="593750" y="4423470"/>
            <a:ext cx="1859310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大模型应用设计说明与实际使用记录</a:t>
            </a:r>
            <a:endParaRPr lang="zh-CN" sz="500" dirty="0"/>
          </a:p>
        </p:txBody>
      </p:sp>
      <p:sp>
        <p:nvSpPr>
          <p:cNvPr id="12" name="Shape 9"/>
          <p:cNvSpPr/>
          <p:nvPr/>
        </p:nvSpPr>
        <p:spPr>
          <a:xfrm>
            <a:off x="2555900" y="4232746"/>
            <a:ext cx="1999729" cy="339477"/>
          </a:xfrm>
          <a:prstGeom prst="roundRect">
            <a:avLst>
              <a:gd name="adj" fmla="val 809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2626072" y="4302919"/>
            <a:ext cx="1859384" cy="1009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🖥️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产品原型</a:t>
            </a:r>
            <a:endParaRPr lang="zh-CN" sz="600" dirty="0"/>
          </a:p>
        </p:txBody>
      </p:sp>
      <p:sp>
        <p:nvSpPr>
          <p:cNvPr id="14" name="Text 11"/>
          <p:cNvSpPr/>
          <p:nvPr/>
        </p:nvSpPr>
        <p:spPr>
          <a:xfrm>
            <a:off x="2626072" y="4423470"/>
            <a:ext cx="1859384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可演示的交互原型或专业概念效果图</a:t>
            </a:r>
            <a:endParaRPr lang="zh-CN" sz="500" dirty="0"/>
          </a:p>
        </p:txBody>
      </p:sp>
      <p:sp>
        <p:nvSpPr>
          <p:cNvPr id="15" name="Shape 12"/>
          <p:cNvSpPr/>
          <p:nvPr/>
        </p:nvSpPr>
        <p:spPr>
          <a:xfrm>
            <a:off x="4588297" y="4232746"/>
            <a:ext cx="1999729" cy="339477"/>
          </a:xfrm>
          <a:prstGeom prst="roundRect">
            <a:avLst>
              <a:gd name="adj" fmla="val 809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658469" y="4302919"/>
            <a:ext cx="1859384" cy="1009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📄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商业计划书</a:t>
            </a:r>
            <a:endParaRPr lang="zh-CN" sz="600" dirty="0"/>
          </a:p>
        </p:txBody>
      </p:sp>
      <p:sp>
        <p:nvSpPr>
          <p:cNvPr id="17" name="Text 14"/>
          <p:cNvSpPr/>
          <p:nvPr/>
        </p:nvSpPr>
        <p:spPr>
          <a:xfrm>
            <a:off x="4658469" y="4423470"/>
            <a:ext cx="1859384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完整BP文档，体现商业逻辑与数据分析能力</a:t>
            </a:r>
            <a:endParaRPr lang="zh-CN" sz="500" dirty="0"/>
          </a:p>
        </p:txBody>
      </p:sp>
      <p:sp>
        <p:nvSpPr>
          <p:cNvPr id="18" name="Shape 15"/>
          <p:cNvSpPr/>
          <p:nvPr/>
        </p:nvSpPr>
        <p:spPr>
          <a:xfrm>
            <a:off x="6620694" y="4232746"/>
            <a:ext cx="1999729" cy="339477"/>
          </a:xfrm>
          <a:prstGeom prst="roundRect">
            <a:avLst>
              <a:gd name="adj" fmla="val 809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690866" y="4302919"/>
            <a:ext cx="1859384" cy="1009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📊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数据可视化</a:t>
            </a:r>
            <a:endParaRPr lang="zh-CN" sz="600" dirty="0"/>
          </a:p>
        </p:txBody>
      </p:sp>
      <p:sp>
        <p:nvSpPr>
          <p:cNvPr id="20" name="Text 17"/>
          <p:cNvSpPr/>
          <p:nvPr/>
        </p:nvSpPr>
        <p:spPr>
          <a:xfrm>
            <a:off x="6690866" y="4423470"/>
            <a:ext cx="1859384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用户旅程图、技术架构图等专业图表</a:t>
            </a:r>
            <a:endParaRPr lang="zh-CN" sz="500" dirty="0"/>
          </a:p>
        </p:txBody>
      </p:sp>
      <p:sp>
        <p:nvSpPr>
          <p:cNvPr id="21" name="Shape 18"/>
          <p:cNvSpPr/>
          <p:nvPr/>
        </p:nvSpPr>
        <p:spPr>
          <a:xfrm>
            <a:off x="523577" y="4608984"/>
            <a:ext cx="8096845" cy="181496"/>
          </a:xfrm>
          <a:prstGeom prst="roundRect">
            <a:avLst>
              <a:gd name="adj" fmla="val 15147"/>
            </a:avLst>
          </a:prstGeom>
          <a:solidFill>
            <a:srgbClr val="F9D2EB"/>
          </a:solidFill>
          <a:ln/>
        </p:spPr>
      </p:sp>
      <p:pic>
        <p:nvPicPr>
          <p:cNvPr id="2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987" y="4690690"/>
            <a:ext cx="81781" cy="65410"/>
          </a:xfrm>
          <a:prstGeom prst="rect">
            <a:avLst/>
          </a:prstGeom>
        </p:spPr>
      </p:pic>
      <p:sp>
        <p:nvSpPr>
          <p:cNvPr id="23" name="Text 19"/>
          <p:cNvSpPr/>
          <p:nvPr/>
        </p:nvSpPr>
        <p:spPr>
          <a:xfrm>
            <a:off x="736178" y="4657948"/>
            <a:ext cx="8276034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建议使用"能力证明材料"或"作品集材料"等表述，避免直接承诺具体证书获取结果。</a:t>
            </a:r>
            <a:endParaRPr lang="zh-CN" sz="5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653132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项目七在全课程中的位置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299865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项目七是整套课程的综合收官项目，它不是新增的独立内容，而是将前六个项目积累的全部能力统一调动、综合运用的最终实战场景。</a:t>
            </a:r>
            <a:endParaRPr lang="zh-CN" sz="1000" dirty="0"/>
          </a:p>
        </p:txBody>
      </p:sp>
      <p:sp>
        <p:nvSpPr>
          <p:cNvPr id="4" name="Text 2"/>
          <p:cNvSpPr/>
          <p:nvPr/>
        </p:nvSpPr>
        <p:spPr>
          <a:xfrm>
            <a:off x="523577" y="1823145"/>
            <a:ext cx="250061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产业认知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523577" y="2094161"/>
            <a:ext cx="250061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项目一：养老产业结构与市场机会</a:t>
            </a:r>
            <a:endParaRPr lang="zh-CN" sz="10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55082" y="1656531"/>
            <a:ext cx="2833836" cy="2833836"/>
          </a:xfrm>
          <a:prstGeom prst="rect">
            <a:avLst/>
          </a:prstGeom>
        </p:spPr>
      </p:pic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78101" y="2116559"/>
            <a:ext cx="195858" cy="19585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119812" y="1823145"/>
            <a:ext cx="250061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智能产品</a:t>
            </a:r>
            <a:endParaRPr lang="zh-CN" sz="1200" dirty="0"/>
          </a:p>
        </p:txBody>
      </p:sp>
      <p:sp>
        <p:nvSpPr>
          <p:cNvPr id="9" name="Text 5"/>
          <p:cNvSpPr/>
          <p:nvPr/>
        </p:nvSpPr>
        <p:spPr>
          <a:xfrm>
            <a:off x="6119812" y="2094161"/>
            <a:ext cx="250061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项目二三：智能养老与健康监测产品</a:t>
            </a:r>
            <a:endParaRPr lang="zh-CN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5082" y="1656531"/>
            <a:ext cx="2833836" cy="2833836"/>
          </a:xfrm>
          <a:prstGeom prst="rect">
            <a:avLst/>
          </a:prstGeom>
        </p:spPr>
      </p:pic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69966" y="2116559"/>
            <a:ext cx="195858" cy="195858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250707" y="2833167"/>
            <a:ext cx="236971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机构系统</a:t>
            </a:r>
            <a:endParaRPr lang="zh-CN" sz="1200" dirty="0"/>
          </a:p>
        </p:txBody>
      </p:sp>
      <p:sp>
        <p:nvSpPr>
          <p:cNvPr id="13" name="Text 7"/>
          <p:cNvSpPr/>
          <p:nvPr/>
        </p:nvSpPr>
        <p:spPr>
          <a:xfrm>
            <a:off x="6250707" y="3104183"/>
            <a:ext cx="236971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项目四：机构养老管理系统设计</a:t>
            </a:r>
            <a:endParaRPr lang="zh-CN" sz="1000" dirty="0"/>
          </a:p>
        </p:txBody>
      </p:sp>
      <p:pic>
        <p:nvPicPr>
          <p:cNvPr id="14" name="Image 4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55082" y="1656531"/>
            <a:ext cx="2833836" cy="2833836"/>
          </a:xfrm>
          <a:prstGeom prst="rect">
            <a:avLst/>
          </a:prstGeom>
        </p:spPr>
      </p:pic>
      <p:pic>
        <p:nvPicPr>
          <p:cNvPr id="15" name="Image 5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465862" y="2975521"/>
            <a:ext cx="195858" cy="195858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6119812" y="3843263"/>
            <a:ext cx="250061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情感交互</a:t>
            </a:r>
            <a:endParaRPr lang="zh-CN" sz="1200" dirty="0"/>
          </a:p>
        </p:txBody>
      </p:sp>
      <p:sp>
        <p:nvSpPr>
          <p:cNvPr id="17" name="Text 9"/>
          <p:cNvSpPr/>
          <p:nvPr/>
        </p:nvSpPr>
        <p:spPr>
          <a:xfrm>
            <a:off x="6119812" y="4114279"/>
            <a:ext cx="250061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项目五：情感陪伴与交互体验设计</a:t>
            </a:r>
            <a:endParaRPr lang="zh-CN" sz="1000" dirty="0"/>
          </a:p>
        </p:txBody>
      </p:sp>
      <p:pic>
        <p:nvPicPr>
          <p:cNvPr id="18" name="Image 6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55082" y="1656531"/>
            <a:ext cx="2833836" cy="2833836"/>
          </a:xfrm>
          <a:prstGeom prst="rect">
            <a:avLst/>
          </a:prstGeom>
        </p:spPr>
      </p:pic>
      <p:pic>
        <p:nvPicPr>
          <p:cNvPr id="19" name="Image 7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969966" y="3834408"/>
            <a:ext cx="195858" cy="195858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523577" y="3843263"/>
            <a:ext cx="250061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居家生态</a:t>
            </a:r>
            <a:endParaRPr lang="zh-CN" sz="1200" dirty="0"/>
          </a:p>
        </p:txBody>
      </p:sp>
      <p:sp>
        <p:nvSpPr>
          <p:cNvPr id="21" name="Text 11"/>
          <p:cNvSpPr/>
          <p:nvPr/>
        </p:nvSpPr>
        <p:spPr>
          <a:xfrm>
            <a:off x="523577" y="4114279"/>
            <a:ext cx="250061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项目六：县域平台与居家养老生态</a:t>
            </a:r>
            <a:endParaRPr lang="zh-CN" sz="1000" dirty="0"/>
          </a:p>
        </p:txBody>
      </p:sp>
      <p:pic>
        <p:nvPicPr>
          <p:cNvPr id="22" name="Image 8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55082" y="1656531"/>
            <a:ext cx="2833836" cy="2833836"/>
          </a:xfrm>
          <a:prstGeom prst="rect">
            <a:avLst/>
          </a:prstGeom>
        </p:spPr>
      </p:pic>
      <p:pic>
        <p:nvPicPr>
          <p:cNvPr id="23" name="Image 9" descr="preencoded.png">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978101" y="3834408"/>
            <a:ext cx="195858" cy="195858"/>
          </a:xfrm>
          <a:prstGeom prst="rect">
            <a:avLst/>
          </a:prstGeom>
        </p:spPr>
      </p:pic>
      <p:sp>
        <p:nvSpPr>
          <p:cNvPr id="24" name="Text 12"/>
          <p:cNvSpPr/>
          <p:nvPr/>
        </p:nvSpPr>
        <p:spPr>
          <a:xfrm>
            <a:off x="523577" y="2833167"/>
            <a:ext cx="236971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创新创业</a:t>
            </a:r>
            <a:endParaRPr lang="zh-CN" sz="1200" dirty="0"/>
          </a:p>
        </p:txBody>
      </p:sp>
      <p:sp>
        <p:nvSpPr>
          <p:cNvPr id="25" name="Text 13"/>
          <p:cNvSpPr/>
          <p:nvPr/>
        </p:nvSpPr>
        <p:spPr>
          <a:xfrm>
            <a:off x="523577" y="3104183"/>
            <a:ext cx="236971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项目七：综合创业方案与路演评审</a:t>
            </a:r>
            <a:endParaRPr lang="zh-CN" sz="1000" dirty="0"/>
          </a:p>
        </p:txBody>
      </p:sp>
      <p:pic>
        <p:nvPicPr>
          <p:cNvPr id="26" name="Image 10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155082" y="1656531"/>
            <a:ext cx="2833836" cy="2833836"/>
          </a:xfrm>
          <a:prstGeom prst="rect">
            <a:avLst/>
          </a:prstGeom>
        </p:spPr>
      </p:pic>
      <p:pic>
        <p:nvPicPr>
          <p:cNvPr id="27" name="Image 11" descr="preencoded.png">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482206" y="2975521"/>
            <a:ext cx="195858" cy="195858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7800"/>
            <a:ext cx="8096845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从认知到创新：七个项目形成能力闭环</a:t>
            </a:r>
            <a:endParaRPr lang="zh-CN" sz="2150" dirty="0"/>
          </a:p>
        </p:txBody>
      </p:sp>
      <p:sp>
        <p:nvSpPr>
          <p:cNvPr id="3" name="Text 1"/>
          <p:cNvSpPr/>
          <p:nvPr/>
        </p:nvSpPr>
        <p:spPr>
          <a:xfrm>
            <a:off x="523577" y="941636"/>
            <a:ext cx="8554045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七个项目构成一条从认知到实践、从单品到系统、从设计到创业的完整能力递进路径，每个项目都为下一个项目奠定基础。</a:t>
            </a:r>
            <a:endParaRPr lang="zh-CN" sz="900" dirty="0"/>
          </a:p>
        </p:txBody>
      </p:sp>
      <p:sp>
        <p:nvSpPr>
          <p:cNvPr id="4" name="Shape 2"/>
          <p:cNvSpPr/>
          <p:nvPr/>
        </p:nvSpPr>
        <p:spPr>
          <a:xfrm>
            <a:off x="523577" y="1243385"/>
            <a:ext cx="809625" cy="657002"/>
          </a:xfrm>
          <a:prstGeom prst="roundRect">
            <a:avLst>
              <a:gd name="adj" fmla="val 758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44972" y="1488430"/>
            <a:ext cx="166762" cy="16676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451818" y="1362001"/>
            <a:ext cx="7049988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认知层</a:t>
            </a:r>
            <a:endParaRPr lang="zh-CN" sz="1050" dirty="0"/>
          </a:p>
        </p:txBody>
      </p:sp>
      <p:sp>
        <p:nvSpPr>
          <p:cNvPr id="7" name="Text 4"/>
          <p:cNvSpPr/>
          <p:nvPr/>
        </p:nvSpPr>
        <p:spPr>
          <a:xfrm>
            <a:off x="1451818" y="1600944"/>
            <a:ext cx="7049988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理解银发经济产业结构、用户群体特征与市场机会分布</a:t>
            </a:r>
            <a:endParaRPr lang="zh-CN" sz="900" dirty="0"/>
          </a:p>
        </p:txBody>
      </p:sp>
      <p:sp>
        <p:nvSpPr>
          <p:cNvPr id="8" name="Shape 5"/>
          <p:cNvSpPr/>
          <p:nvPr/>
        </p:nvSpPr>
        <p:spPr>
          <a:xfrm>
            <a:off x="1392510" y="1894433"/>
            <a:ext cx="7168604" cy="7144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9" name="Shape 6"/>
          <p:cNvSpPr/>
          <p:nvPr/>
        </p:nvSpPr>
        <p:spPr>
          <a:xfrm>
            <a:off x="523577" y="1959694"/>
            <a:ext cx="1619324" cy="657002"/>
          </a:xfrm>
          <a:prstGeom prst="roundRect">
            <a:avLst>
              <a:gd name="adj" fmla="val 758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49859" y="2204740"/>
            <a:ext cx="166762" cy="16676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2261518" y="2078310"/>
            <a:ext cx="6240289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方法层</a:t>
            </a:r>
            <a:endParaRPr lang="zh-CN" sz="1050" dirty="0"/>
          </a:p>
        </p:txBody>
      </p:sp>
      <p:sp>
        <p:nvSpPr>
          <p:cNvPr id="12" name="Text 8"/>
          <p:cNvSpPr/>
          <p:nvPr/>
        </p:nvSpPr>
        <p:spPr>
          <a:xfrm>
            <a:off x="2261518" y="2317254"/>
            <a:ext cx="6240289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掌握用户调研、需求分析、竞品研究等设计研究方法</a:t>
            </a:r>
            <a:endParaRPr lang="zh-CN" sz="900" dirty="0"/>
          </a:p>
        </p:txBody>
      </p:sp>
      <p:sp>
        <p:nvSpPr>
          <p:cNvPr id="13" name="Shape 9"/>
          <p:cNvSpPr/>
          <p:nvPr/>
        </p:nvSpPr>
        <p:spPr>
          <a:xfrm>
            <a:off x="2202210" y="2610743"/>
            <a:ext cx="6358905" cy="7144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4" name="Shape 10"/>
          <p:cNvSpPr/>
          <p:nvPr/>
        </p:nvSpPr>
        <p:spPr>
          <a:xfrm>
            <a:off x="523577" y="2676004"/>
            <a:ext cx="2429024" cy="657002"/>
          </a:xfrm>
          <a:prstGeom prst="roundRect">
            <a:avLst>
              <a:gd name="adj" fmla="val 758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54671" y="2921050"/>
            <a:ext cx="166762" cy="166762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3071217" y="2794620"/>
            <a:ext cx="5430589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单品层</a:t>
            </a:r>
            <a:endParaRPr lang="zh-CN" sz="1050" dirty="0"/>
          </a:p>
        </p:txBody>
      </p:sp>
      <p:sp>
        <p:nvSpPr>
          <p:cNvPr id="17" name="Text 12"/>
          <p:cNvSpPr/>
          <p:nvPr/>
        </p:nvSpPr>
        <p:spPr>
          <a:xfrm>
            <a:off x="3071217" y="3033564"/>
            <a:ext cx="5430589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完成智能养老单品的完整产品设计与技术方案</a:t>
            </a:r>
            <a:endParaRPr lang="zh-CN" sz="900" dirty="0"/>
          </a:p>
        </p:txBody>
      </p:sp>
      <p:sp>
        <p:nvSpPr>
          <p:cNvPr id="18" name="Shape 13"/>
          <p:cNvSpPr/>
          <p:nvPr/>
        </p:nvSpPr>
        <p:spPr>
          <a:xfrm>
            <a:off x="3011909" y="3327053"/>
            <a:ext cx="5549205" cy="7144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9" name="Shape 14"/>
          <p:cNvSpPr/>
          <p:nvPr/>
        </p:nvSpPr>
        <p:spPr>
          <a:xfrm>
            <a:off x="523577" y="3392314"/>
            <a:ext cx="3238723" cy="657002"/>
          </a:xfrm>
          <a:prstGeom prst="roundRect">
            <a:avLst>
              <a:gd name="adj" fmla="val 758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059558" y="3637359"/>
            <a:ext cx="166762" cy="166762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3880917" y="3510930"/>
            <a:ext cx="4620890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系统层</a:t>
            </a:r>
            <a:endParaRPr lang="zh-CN" sz="1050" dirty="0"/>
          </a:p>
        </p:txBody>
      </p:sp>
      <p:sp>
        <p:nvSpPr>
          <p:cNvPr id="22" name="Text 16"/>
          <p:cNvSpPr/>
          <p:nvPr/>
        </p:nvSpPr>
        <p:spPr>
          <a:xfrm>
            <a:off x="3880917" y="3749873"/>
            <a:ext cx="4620890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理解平台型产品架构与养老服务生态系统设计逻辑</a:t>
            </a:r>
            <a:endParaRPr lang="zh-CN" sz="900" dirty="0"/>
          </a:p>
        </p:txBody>
      </p:sp>
      <p:sp>
        <p:nvSpPr>
          <p:cNvPr id="23" name="Shape 17"/>
          <p:cNvSpPr/>
          <p:nvPr/>
        </p:nvSpPr>
        <p:spPr>
          <a:xfrm>
            <a:off x="3821609" y="4043363"/>
            <a:ext cx="4739506" cy="7144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4" name="Shape 18"/>
          <p:cNvSpPr/>
          <p:nvPr/>
        </p:nvSpPr>
        <p:spPr>
          <a:xfrm>
            <a:off x="523577" y="4108624"/>
            <a:ext cx="4048423" cy="657002"/>
          </a:xfrm>
          <a:prstGeom prst="roundRect">
            <a:avLst>
              <a:gd name="adj" fmla="val 758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25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464371" y="4353669"/>
            <a:ext cx="166762" cy="166762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4690616" y="4227240"/>
            <a:ext cx="3811191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创新层</a:t>
            </a:r>
            <a:endParaRPr lang="zh-CN" sz="1050" dirty="0"/>
          </a:p>
        </p:txBody>
      </p:sp>
      <p:sp>
        <p:nvSpPr>
          <p:cNvPr id="27" name="Text 20"/>
          <p:cNvSpPr/>
          <p:nvPr/>
        </p:nvSpPr>
        <p:spPr>
          <a:xfrm>
            <a:off x="4690616" y="4466183"/>
            <a:ext cx="3811191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综合运用全部能力，完成银发经济创业方案与路演答辩</a:t>
            </a:r>
            <a:endParaRPr lang="zh-CN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768697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项目七复盘：完成了什么？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415430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项目收官前，每个项目团队需要完成完整的成果清点与项目复盘。以下看板呈现了一个完整项目团队应当形成的全部成果。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1772096"/>
            <a:ext cx="3982938" cy="780306"/>
          </a:xfrm>
          <a:prstGeom prst="roundRect">
            <a:avLst>
              <a:gd name="adj" fmla="val 7046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68759" y="1917278"/>
            <a:ext cx="3692575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📊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市场调研</a:t>
            </a:r>
            <a:endParaRPr lang="zh-CN" sz="1200" dirty="0"/>
          </a:p>
        </p:txBody>
      </p:sp>
      <p:sp>
        <p:nvSpPr>
          <p:cNvPr id="6" name="Text 4"/>
          <p:cNvSpPr/>
          <p:nvPr/>
        </p:nvSpPr>
        <p:spPr>
          <a:xfrm>
            <a:off x="668759" y="2197819"/>
            <a:ext cx="36925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用户访谈记录 + 竞品分析报告 + 用户画像文档</a:t>
            </a:r>
            <a:endParaRPr lang="zh-CN" sz="1000" dirty="0"/>
          </a:p>
        </p:txBody>
      </p:sp>
      <p:sp>
        <p:nvSpPr>
          <p:cNvPr id="7" name="Shape 5"/>
          <p:cNvSpPr/>
          <p:nvPr/>
        </p:nvSpPr>
        <p:spPr>
          <a:xfrm>
            <a:off x="4637410" y="1772096"/>
            <a:ext cx="3983013" cy="780306"/>
          </a:xfrm>
          <a:prstGeom prst="roundRect">
            <a:avLst>
              <a:gd name="adj" fmla="val 7046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82592" y="1917278"/>
            <a:ext cx="3692649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🎯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产品定义</a:t>
            </a:r>
            <a:endParaRPr lang="zh-CN" sz="1200" dirty="0"/>
          </a:p>
        </p:txBody>
      </p:sp>
      <p:sp>
        <p:nvSpPr>
          <p:cNvPr id="9" name="Text 7"/>
          <p:cNvSpPr/>
          <p:nvPr/>
        </p:nvSpPr>
        <p:spPr>
          <a:xfrm>
            <a:off x="4782592" y="2197819"/>
            <a:ext cx="369264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目标用户卡 + 痛点排序 + 价值主张声明 + MVP功能清单</a:t>
            </a:r>
            <a:endParaRPr lang="zh-CN" sz="1000" dirty="0"/>
          </a:p>
        </p:txBody>
      </p:sp>
      <p:sp>
        <p:nvSpPr>
          <p:cNvPr id="10" name="Shape 8"/>
          <p:cNvSpPr/>
          <p:nvPr/>
        </p:nvSpPr>
        <p:spPr>
          <a:xfrm>
            <a:off x="523577" y="2683297"/>
            <a:ext cx="3982938" cy="780306"/>
          </a:xfrm>
          <a:prstGeom prst="roundRect">
            <a:avLst>
              <a:gd name="adj" fmla="val 7046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68759" y="2828479"/>
            <a:ext cx="3692575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💼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商业模式</a:t>
            </a:r>
            <a:endParaRPr lang="zh-CN" sz="1200" dirty="0"/>
          </a:p>
        </p:txBody>
      </p:sp>
      <p:sp>
        <p:nvSpPr>
          <p:cNvPr id="12" name="Text 10"/>
          <p:cNvSpPr/>
          <p:nvPr/>
        </p:nvSpPr>
        <p:spPr>
          <a:xfrm>
            <a:off x="668759" y="3109020"/>
            <a:ext cx="36925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商业模式画布（九模块完整版）+ 收入模型说明</a:t>
            </a:r>
            <a:endParaRPr lang="zh-CN" sz="1000" dirty="0"/>
          </a:p>
        </p:txBody>
      </p:sp>
      <p:sp>
        <p:nvSpPr>
          <p:cNvPr id="13" name="Shape 11"/>
          <p:cNvSpPr/>
          <p:nvPr/>
        </p:nvSpPr>
        <p:spPr>
          <a:xfrm>
            <a:off x="4637410" y="2683297"/>
            <a:ext cx="3983013" cy="780306"/>
          </a:xfrm>
          <a:prstGeom prst="roundRect">
            <a:avLst>
              <a:gd name="adj" fmla="val 7046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82592" y="2828479"/>
            <a:ext cx="3692649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🖥️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产品原型</a:t>
            </a:r>
            <a:endParaRPr lang="zh-CN" sz="1200" dirty="0"/>
          </a:p>
        </p:txBody>
      </p:sp>
      <p:sp>
        <p:nvSpPr>
          <p:cNvPr id="15" name="Text 13"/>
          <p:cNvSpPr/>
          <p:nvPr/>
        </p:nvSpPr>
        <p:spPr>
          <a:xfrm>
            <a:off x="4782592" y="3109020"/>
            <a:ext cx="369264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可演示原型或专业概念效果图 + 品牌视觉规范</a:t>
            </a:r>
            <a:endParaRPr lang="zh-CN" sz="1000" dirty="0"/>
          </a:p>
        </p:txBody>
      </p:sp>
      <p:sp>
        <p:nvSpPr>
          <p:cNvPr id="16" name="Shape 14"/>
          <p:cNvSpPr/>
          <p:nvPr/>
        </p:nvSpPr>
        <p:spPr>
          <a:xfrm>
            <a:off x="523577" y="3594497"/>
            <a:ext cx="3982938" cy="780306"/>
          </a:xfrm>
          <a:prstGeom prst="roundRect">
            <a:avLst>
              <a:gd name="adj" fmla="val 7046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68759" y="3739679"/>
            <a:ext cx="3692575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📄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商业计划书</a:t>
            </a:r>
            <a:endParaRPr lang="zh-CN" sz="1200" dirty="0"/>
          </a:p>
        </p:txBody>
      </p:sp>
      <p:sp>
        <p:nvSpPr>
          <p:cNvPr id="18" name="Text 16"/>
          <p:cNvSpPr/>
          <p:nvPr/>
        </p:nvSpPr>
        <p:spPr>
          <a:xfrm>
            <a:off x="668759" y="4020220"/>
            <a:ext cx="36925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完整BP文档或概念设计报告（含风险分析章节）</a:t>
            </a:r>
            <a:endParaRPr lang="zh-CN" sz="1000" dirty="0"/>
          </a:p>
        </p:txBody>
      </p:sp>
      <p:sp>
        <p:nvSpPr>
          <p:cNvPr id="19" name="Shape 17"/>
          <p:cNvSpPr/>
          <p:nvPr/>
        </p:nvSpPr>
        <p:spPr>
          <a:xfrm>
            <a:off x="4637410" y="3594497"/>
            <a:ext cx="3983013" cy="780306"/>
          </a:xfrm>
          <a:prstGeom prst="roundRect">
            <a:avLst>
              <a:gd name="adj" fmla="val 7046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782592" y="3739679"/>
            <a:ext cx="3692649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🎤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路演与答辩</a:t>
            </a:r>
            <a:endParaRPr lang="zh-CN" sz="1200" dirty="0"/>
          </a:p>
        </p:txBody>
      </p:sp>
      <p:sp>
        <p:nvSpPr>
          <p:cNvPr id="21" name="Text 19"/>
          <p:cNvSpPr/>
          <p:nvPr/>
        </p:nvSpPr>
        <p:spPr>
          <a:xfrm>
            <a:off x="4782592" y="4020220"/>
            <a:ext cx="369264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路演PPT + 答辩记录 + 评审反馈表 + 项目复盘报告</a:t>
            </a:r>
            <a:endParaRPr lang="zh-CN" sz="1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306637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KPT复盘：继续保持、发现问题、下一步尝试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953369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KPT复盘是项目七收官阶段的重要自我评估工具，帮助每个团队从过去的经历中提炼经验、正视问题、规划下一步成长方向。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2310036"/>
            <a:ext cx="8096845" cy="1526753"/>
          </a:xfrm>
          <a:prstGeom prst="roundRect">
            <a:avLst>
              <a:gd name="adj" fmla="val 360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28340" y="2314798"/>
            <a:ext cx="2695724" cy="1517228"/>
          </a:xfrm>
          <a:custGeom>
            <a:avLst/>
            <a:gdLst/>
            <a:ahLst/>
            <a:cxnLst/>
            <a:rect l="l" t="t" r="r" b="b"/>
            <a:pathLst>
              <a:path w="2695724" h="1517228">
                <a:moveTo>
                  <a:pt x="45819" y="0"/>
                </a:moveTo>
                <a:lnTo>
                  <a:pt x="2695724" y="0"/>
                </a:lnTo>
                <a:lnTo>
                  <a:pt x="2695724" y="1517228"/>
                </a:lnTo>
                <a:lnTo>
                  <a:pt x="45819" y="1517228"/>
                </a:lnTo>
                <a:arcTo hR="45819" wR="45819" stAng="5400000" swAng="5400000"/>
                <a:lnTo>
                  <a:pt x="0" y="45819"/>
                </a:lnTo>
                <a:arcTo hR="45819" wR="45819" stAng="10800000" swAng="5400000"/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6" name="Text 4"/>
          <p:cNvSpPr/>
          <p:nvPr/>
        </p:nvSpPr>
        <p:spPr>
          <a:xfrm>
            <a:off x="659234" y="2445693"/>
            <a:ext cx="2433935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Keep — 继续保持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659234" y="2726234"/>
            <a:ext cx="2433935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坚持真实用户调研，不凭空猜测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产品定义清晰，聚焦核心痛点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团队分工明确，协作记录完整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路演表达专业，答辩有逻辑</a:t>
            </a:r>
            <a:endParaRPr lang="zh-CN" sz="1000" dirty="0"/>
          </a:p>
        </p:txBody>
      </p:sp>
      <p:sp>
        <p:nvSpPr>
          <p:cNvPr id="8" name="Shape 6"/>
          <p:cNvSpPr/>
          <p:nvPr/>
        </p:nvSpPr>
        <p:spPr>
          <a:xfrm>
            <a:off x="3224064" y="2314798"/>
            <a:ext cx="2695798" cy="1517228"/>
          </a:xfrm>
          <a:prstGeom prst="rect">
            <a:avLst/>
          </a:prstGeom>
          <a:solidFill>
            <a:srgbClr val="F9D2EB"/>
          </a:solidFill>
          <a:ln/>
        </p:spPr>
      </p:sp>
      <p:sp>
        <p:nvSpPr>
          <p:cNvPr id="9" name="Shape 7"/>
          <p:cNvSpPr/>
          <p:nvPr/>
        </p:nvSpPr>
        <p:spPr>
          <a:xfrm>
            <a:off x="3224064" y="2314798"/>
            <a:ext cx="14288" cy="151722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0" name="Text 8"/>
          <p:cNvSpPr/>
          <p:nvPr/>
        </p:nvSpPr>
        <p:spPr>
          <a:xfrm>
            <a:off x="3354958" y="2445693"/>
            <a:ext cx="2434010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⚠️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Problem — 发现问题</a:t>
            </a:r>
            <a:endParaRPr lang="zh-CN" sz="1200" dirty="0"/>
          </a:p>
        </p:txBody>
      </p:sp>
      <p:sp>
        <p:nvSpPr>
          <p:cNvPr id="11" name="Text 9"/>
          <p:cNvSpPr/>
          <p:nvPr/>
        </p:nvSpPr>
        <p:spPr>
          <a:xfrm>
            <a:off x="3354958" y="2726234"/>
            <a:ext cx="2434010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市场数据来源不够权威，样本量不足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MVP范围过大，验证成本超出能力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商业模式逻辑模糊，收入模型缺依据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路演故事线松散，时间超出限制</a:t>
            </a:r>
            <a:endParaRPr lang="zh-CN" sz="1000" dirty="0"/>
          </a:p>
        </p:txBody>
      </p:sp>
      <p:sp>
        <p:nvSpPr>
          <p:cNvPr id="12" name="Shape 10"/>
          <p:cNvSpPr/>
          <p:nvPr/>
        </p:nvSpPr>
        <p:spPr>
          <a:xfrm>
            <a:off x="5919862" y="2314798"/>
            <a:ext cx="2695798" cy="1517228"/>
          </a:xfrm>
          <a:custGeom>
            <a:avLst/>
            <a:gdLst/>
            <a:ahLst/>
            <a:cxnLst/>
            <a:rect l="l" t="t" r="r" b="b"/>
            <a:pathLst>
              <a:path w="2695798" h="1517228">
                <a:moveTo>
                  <a:pt x="0" y="0"/>
                </a:moveTo>
                <a:lnTo>
                  <a:pt x="2649979" y="0"/>
                </a:lnTo>
                <a:arcTo hR="45819" wR="45819" stAng="16200000" swAng="5400000"/>
                <a:lnTo>
                  <a:pt x="2695798" y="1471409"/>
                </a:lnTo>
                <a:arcTo hR="45819" wR="45819" stAng="0" swAng="5400000"/>
                <a:lnTo>
                  <a:pt x="0" y="1517228"/>
                </a:lnTo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13" name="Shape 11"/>
          <p:cNvSpPr/>
          <p:nvPr/>
        </p:nvSpPr>
        <p:spPr>
          <a:xfrm>
            <a:off x="5919862" y="2314798"/>
            <a:ext cx="14288" cy="151722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4" name="Text 12"/>
          <p:cNvSpPr/>
          <p:nvPr/>
        </p:nvSpPr>
        <p:spPr>
          <a:xfrm>
            <a:off x="6050756" y="2445693"/>
            <a:ext cx="2434010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🚀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Try — 下一步尝试</a:t>
            </a:r>
            <a:endParaRPr lang="zh-CN" sz="1200" dirty="0"/>
          </a:p>
        </p:txBody>
      </p:sp>
      <p:sp>
        <p:nvSpPr>
          <p:cNvPr id="15" name="Text 13"/>
          <p:cNvSpPr/>
          <p:nvPr/>
        </p:nvSpPr>
        <p:spPr>
          <a:xfrm>
            <a:off x="6050756" y="2726234"/>
            <a:ext cx="2434010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补充5～10个有效用户深度访谈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重新裁剪MVP至单一核心功能验证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完善BOM成本测算与定价策略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强化答辩预设问题库与回应训练</a:t>
            </a:r>
            <a:endParaRPr lang="zh-CN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9019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双交付评价：既看项目成果，也看人才成长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015752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本项目采用"双交付评价"结构——不仅评价团队做出了什么，更评价学习者在过程中成长了什么。两个维度相互补充，构成对创业能力的完整画像。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429295" y="1581820"/>
            <a:ext cx="4077295" cy="2521893"/>
          </a:xfrm>
          <a:prstGeom prst="roundRect">
            <a:avLst>
              <a:gd name="adj" fmla="val 3738"/>
            </a:avLst>
          </a:prstGeom>
          <a:solidFill>
            <a:srgbClr val="E851B2">
              <a:alpha val="9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60189" y="1712714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项目交付 60%</a:t>
            </a:r>
            <a:endParaRPr lang="zh-CN" sz="1200" dirty="0"/>
          </a:p>
        </p:txBody>
      </p:sp>
      <p:sp>
        <p:nvSpPr>
          <p:cNvPr id="6" name="Text 4"/>
          <p:cNvSpPr/>
          <p:nvPr/>
        </p:nvSpPr>
        <p:spPr>
          <a:xfrm>
            <a:off x="560189" y="2036118"/>
            <a:ext cx="381550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评价团队的成果质量：六项核心交付物完整度、逻辑自洽程度与市场验证水平。</a:t>
            </a:r>
            <a:endParaRPr lang="zh-CN" sz="1000" dirty="0"/>
          </a:p>
        </p:txBody>
      </p:sp>
      <p:sp>
        <p:nvSpPr>
          <p:cNvPr id="7" name="Text 5"/>
          <p:cNvSpPr/>
          <p:nvPr/>
        </p:nvSpPr>
        <p:spPr>
          <a:xfrm>
            <a:off x="560189" y="2572717"/>
            <a:ext cx="3815507" cy="14852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市场调研与竞品分析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产品定义与MVP方案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商业模式画布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原型或概念效果图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商业计划书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创业路演PPT与展示</a:t>
            </a:r>
            <a:endParaRPr lang="zh-CN" sz="1000" dirty="0"/>
          </a:p>
        </p:txBody>
      </p:sp>
      <p:sp>
        <p:nvSpPr>
          <p:cNvPr id="8" name="Text 6"/>
          <p:cNvSpPr/>
          <p:nvPr/>
        </p:nvSpPr>
        <p:spPr>
          <a:xfrm>
            <a:off x="4736455" y="1712714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人才交付 40%</a:t>
            </a:r>
            <a:endParaRPr lang="zh-CN" sz="1200" dirty="0"/>
          </a:p>
        </p:txBody>
      </p:sp>
      <p:sp>
        <p:nvSpPr>
          <p:cNvPr id="9" name="Text 7"/>
          <p:cNvSpPr/>
          <p:nvPr/>
        </p:nvSpPr>
        <p:spPr>
          <a:xfrm>
            <a:off x="4736455" y="2036118"/>
            <a:ext cx="388873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评价学习者的能力成长：创业素养、课证融通能力与个人贡献度综合评定。</a:t>
            </a:r>
            <a:endParaRPr lang="zh-CN" sz="1000" dirty="0"/>
          </a:p>
        </p:txBody>
      </p:sp>
      <p:sp>
        <p:nvSpPr>
          <p:cNvPr id="10" name="Text 8"/>
          <p:cNvSpPr/>
          <p:nvPr/>
        </p:nvSpPr>
        <p:spPr>
          <a:xfrm>
            <a:off x="4736455" y="2572717"/>
            <a:ext cx="3888730" cy="14852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创新思维与创业精神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团队协作与沟通表达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商业意识与AI应用能力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个人贡献度调节系数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过程证据与阶段汇报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路演答辩综合表现</a:t>
            </a:r>
            <a:endParaRPr lang="zh-CN" sz="1000" dirty="0"/>
          </a:p>
        </p:txBody>
      </p:sp>
      <p:sp>
        <p:nvSpPr>
          <p:cNvPr id="11" name="Shape 9"/>
          <p:cNvSpPr/>
          <p:nvPr/>
        </p:nvSpPr>
        <p:spPr>
          <a:xfrm>
            <a:off x="523577" y="4250978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1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472" y="4438055"/>
            <a:ext cx="163637" cy="130894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949003" y="4414540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评价逻辑：项目交付 ＋ 人才交付 ＋ 三次验收 ＋ 过程证据 ＋ 路演答辩，构成完整评价闭环。</a:t>
            </a:r>
            <a:endParaRPr lang="zh-CN" sz="1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1057"/>
            <a:ext cx="8096845" cy="3549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优秀创业项目通常具备哪些特征？</a:t>
            </a:r>
            <a:endParaRPr lang="zh-CN" sz="2200" dirty="0"/>
          </a:p>
        </p:txBody>
      </p:sp>
      <p:sp>
        <p:nvSpPr>
          <p:cNvPr id="3" name="Text 1"/>
          <p:cNvSpPr/>
          <p:nvPr/>
        </p:nvSpPr>
        <p:spPr>
          <a:xfrm>
            <a:off x="523577" y="938510"/>
            <a:ext cx="8554045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优秀项目不一定选择最复杂的方向，但一定在每个关键维度都能提供清楚的答案。以下是评审最看重的十个特征：</a:t>
            </a:r>
            <a:endParaRPr lang="zh-CN" sz="950" dirty="0"/>
          </a:p>
        </p:txBody>
      </p:sp>
      <p:sp>
        <p:nvSpPr>
          <p:cNvPr id="4" name="Text 2"/>
          <p:cNvSpPr/>
          <p:nvPr/>
        </p:nvSpPr>
        <p:spPr>
          <a:xfrm>
            <a:off x="523577" y="1249114"/>
            <a:ext cx="241325" cy="1508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01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523577" y="1439912"/>
            <a:ext cx="3992761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6" name="Text 4"/>
          <p:cNvSpPr/>
          <p:nvPr/>
        </p:nvSpPr>
        <p:spPr>
          <a:xfrm>
            <a:off x="523577" y="1528763"/>
            <a:ext cx="3992761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痛点真实</a:t>
            </a:r>
            <a:endParaRPr lang="zh-CN" sz="1100" dirty="0"/>
          </a:p>
        </p:txBody>
      </p:sp>
      <p:sp>
        <p:nvSpPr>
          <p:cNvPr id="7" name="Text 5"/>
          <p:cNvSpPr/>
          <p:nvPr/>
        </p:nvSpPr>
        <p:spPr>
          <a:xfrm>
            <a:off x="523577" y="1772989"/>
            <a:ext cx="3992761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来自真实用户访谈，不是主观想象</a:t>
            </a:r>
            <a:endParaRPr lang="zh-CN" sz="950" dirty="0"/>
          </a:p>
        </p:txBody>
      </p:sp>
      <p:sp>
        <p:nvSpPr>
          <p:cNvPr id="8" name="Text 6"/>
          <p:cNvSpPr/>
          <p:nvPr/>
        </p:nvSpPr>
        <p:spPr>
          <a:xfrm>
            <a:off x="4627587" y="1249114"/>
            <a:ext cx="241325" cy="1508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02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4627587" y="1439912"/>
            <a:ext cx="3992835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0" name="Text 8"/>
          <p:cNvSpPr/>
          <p:nvPr/>
        </p:nvSpPr>
        <p:spPr>
          <a:xfrm>
            <a:off x="4627587" y="1528763"/>
            <a:ext cx="3992835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用户具体</a:t>
            </a:r>
            <a:endParaRPr lang="zh-CN" sz="1100" dirty="0"/>
          </a:p>
        </p:txBody>
      </p:sp>
      <p:sp>
        <p:nvSpPr>
          <p:cNvPr id="11" name="Text 9"/>
          <p:cNvSpPr/>
          <p:nvPr/>
        </p:nvSpPr>
        <p:spPr>
          <a:xfrm>
            <a:off x="4627587" y="1772989"/>
            <a:ext cx="3992835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细分到可找到的真实人群，有姓名、年龄、场景</a:t>
            </a:r>
            <a:endParaRPr lang="zh-CN" sz="950" dirty="0"/>
          </a:p>
        </p:txBody>
      </p:sp>
      <p:sp>
        <p:nvSpPr>
          <p:cNvPr id="12" name="Text 10"/>
          <p:cNvSpPr/>
          <p:nvPr/>
        </p:nvSpPr>
        <p:spPr>
          <a:xfrm>
            <a:off x="523577" y="2160240"/>
            <a:ext cx="241325" cy="1508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03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523577" y="2351038"/>
            <a:ext cx="3992761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4" name="Text 12"/>
          <p:cNvSpPr/>
          <p:nvPr/>
        </p:nvSpPr>
        <p:spPr>
          <a:xfrm>
            <a:off x="523577" y="2439888"/>
            <a:ext cx="3992761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竞品清楚</a:t>
            </a:r>
            <a:endParaRPr lang="zh-CN" sz="1100" dirty="0"/>
          </a:p>
        </p:txBody>
      </p:sp>
      <p:sp>
        <p:nvSpPr>
          <p:cNvPr id="15" name="Text 13"/>
          <p:cNvSpPr/>
          <p:nvPr/>
        </p:nvSpPr>
        <p:spPr>
          <a:xfrm>
            <a:off x="523577" y="2684115"/>
            <a:ext cx="3992761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清楚知道市场上已有什么，我们的差异在哪里</a:t>
            </a:r>
            <a:endParaRPr lang="zh-CN" sz="950" dirty="0"/>
          </a:p>
        </p:txBody>
      </p:sp>
      <p:sp>
        <p:nvSpPr>
          <p:cNvPr id="16" name="Text 14"/>
          <p:cNvSpPr/>
          <p:nvPr/>
        </p:nvSpPr>
        <p:spPr>
          <a:xfrm>
            <a:off x="4627587" y="2160240"/>
            <a:ext cx="241325" cy="1508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04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4627587" y="2351038"/>
            <a:ext cx="3992835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8" name="Text 16"/>
          <p:cNvSpPr/>
          <p:nvPr/>
        </p:nvSpPr>
        <p:spPr>
          <a:xfrm>
            <a:off x="4627587" y="2439888"/>
            <a:ext cx="3992835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MVP够小</a:t>
            </a:r>
            <a:endParaRPr lang="zh-CN" sz="1100" dirty="0"/>
          </a:p>
        </p:txBody>
      </p:sp>
      <p:sp>
        <p:nvSpPr>
          <p:cNvPr id="19" name="Text 17"/>
          <p:cNvSpPr/>
          <p:nvPr/>
        </p:nvSpPr>
        <p:spPr>
          <a:xfrm>
            <a:off x="4627587" y="2684115"/>
            <a:ext cx="3992835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只保留一个核心验证假设，功能精简可行</a:t>
            </a:r>
            <a:endParaRPr lang="zh-CN" sz="950" dirty="0"/>
          </a:p>
        </p:txBody>
      </p:sp>
      <p:sp>
        <p:nvSpPr>
          <p:cNvPr id="20" name="Text 18"/>
          <p:cNvSpPr/>
          <p:nvPr/>
        </p:nvSpPr>
        <p:spPr>
          <a:xfrm>
            <a:off x="523577" y="3071366"/>
            <a:ext cx="241325" cy="1508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05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23577" y="3262164"/>
            <a:ext cx="3992761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2" name="Text 20"/>
          <p:cNvSpPr/>
          <p:nvPr/>
        </p:nvSpPr>
        <p:spPr>
          <a:xfrm>
            <a:off x="523577" y="3351014"/>
            <a:ext cx="3992761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商业模式自洽</a:t>
            </a:r>
            <a:endParaRPr lang="zh-CN" sz="1100" dirty="0"/>
          </a:p>
        </p:txBody>
      </p:sp>
      <p:sp>
        <p:nvSpPr>
          <p:cNvPr id="23" name="Text 21"/>
          <p:cNvSpPr/>
          <p:nvPr/>
        </p:nvSpPr>
        <p:spPr>
          <a:xfrm>
            <a:off x="523577" y="3595241"/>
            <a:ext cx="3992761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收入来源、成本结构、渠道与价值主张彼此一致</a:t>
            </a:r>
            <a:endParaRPr lang="zh-CN" sz="950" dirty="0"/>
          </a:p>
        </p:txBody>
      </p:sp>
      <p:sp>
        <p:nvSpPr>
          <p:cNvPr id="24" name="Text 22"/>
          <p:cNvSpPr/>
          <p:nvPr/>
        </p:nvSpPr>
        <p:spPr>
          <a:xfrm>
            <a:off x="4627587" y="3071366"/>
            <a:ext cx="241325" cy="1508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06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4627587" y="3262164"/>
            <a:ext cx="3992835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6" name="Text 24"/>
          <p:cNvSpPr/>
          <p:nvPr/>
        </p:nvSpPr>
        <p:spPr>
          <a:xfrm>
            <a:off x="4627587" y="3351014"/>
            <a:ext cx="3992835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原型可演示</a:t>
            </a:r>
            <a:endParaRPr lang="zh-CN" sz="1100" dirty="0"/>
          </a:p>
        </p:txBody>
      </p:sp>
      <p:sp>
        <p:nvSpPr>
          <p:cNvPr id="27" name="Text 25"/>
          <p:cNvSpPr/>
          <p:nvPr/>
        </p:nvSpPr>
        <p:spPr>
          <a:xfrm>
            <a:off x="4627587" y="3595241"/>
            <a:ext cx="3992835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能现场展示核心用户流程，不只是效果图</a:t>
            </a:r>
            <a:endParaRPr lang="zh-CN" sz="950" dirty="0"/>
          </a:p>
        </p:txBody>
      </p:sp>
      <p:sp>
        <p:nvSpPr>
          <p:cNvPr id="28" name="Text 26"/>
          <p:cNvSpPr/>
          <p:nvPr/>
        </p:nvSpPr>
        <p:spPr>
          <a:xfrm>
            <a:off x="523577" y="3982492"/>
            <a:ext cx="241325" cy="1508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07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523577" y="4173289"/>
            <a:ext cx="3992761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30" name="Text 28"/>
          <p:cNvSpPr/>
          <p:nvPr/>
        </p:nvSpPr>
        <p:spPr>
          <a:xfrm>
            <a:off x="523577" y="4262140"/>
            <a:ext cx="3992761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路演有故事</a:t>
            </a:r>
            <a:endParaRPr lang="zh-CN" sz="1100" dirty="0"/>
          </a:p>
        </p:txBody>
      </p:sp>
      <p:sp>
        <p:nvSpPr>
          <p:cNvPr id="31" name="Text 29"/>
          <p:cNvSpPr/>
          <p:nvPr/>
        </p:nvSpPr>
        <p:spPr>
          <a:xfrm>
            <a:off x="523577" y="4506367"/>
            <a:ext cx="3992761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从用户痛点出发，有完整的叙事弧线</a:t>
            </a:r>
            <a:endParaRPr lang="zh-CN" sz="950" dirty="0"/>
          </a:p>
        </p:txBody>
      </p:sp>
      <p:sp>
        <p:nvSpPr>
          <p:cNvPr id="32" name="Text 30"/>
          <p:cNvSpPr/>
          <p:nvPr/>
        </p:nvSpPr>
        <p:spPr>
          <a:xfrm>
            <a:off x="4627587" y="3982492"/>
            <a:ext cx="241325" cy="1508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08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4627587" y="4173289"/>
            <a:ext cx="3992835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34" name="Text 32"/>
          <p:cNvSpPr/>
          <p:nvPr/>
        </p:nvSpPr>
        <p:spPr>
          <a:xfrm>
            <a:off x="4627587" y="4262140"/>
            <a:ext cx="3992835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答辩有证据</a:t>
            </a:r>
            <a:endParaRPr lang="zh-CN" sz="1100" dirty="0"/>
          </a:p>
        </p:txBody>
      </p:sp>
      <p:sp>
        <p:nvSpPr>
          <p:cNvPr id="35" name="Text 33"/>
          <p:cNvSpPr/>
          <p:nvPr/>
        </p:nvSpPr>
        <p:spPr>
          <a:xfrm>
            <a:off x="4627587" y="4506367"/>
            <a:ext cx="3992835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每个关键论点背后都有数据或访谈支撑</a:t>
            </a:r>
            <a:endParaRPr lang="zh-CN" sz="9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0462"/>
            <a:ext cx="8096845" cy="234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4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常见问题：看起来像创业，其实还是设计作业</a:t>
            </a:r>
            <a:endParaRPr lang="zh-CN" sz="1450" dirty="0"/>
          </a:p>
        </p:txBody>
      </p:sp>
      <p:sp>
        <p:nvSpPr>
          <p:cNvPr id="3" name="Text 1"/>
          <p:cNvSpPr/>
          <p:nvPr/>
        </p:nvSpPr>
        <p:spPr>
          <a:xfrm>
            <a:off x="523577" y="692200"/>
            <a:ext cx="8554045" cy="102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许多项目在形式上满足了所有要求，但在实质上仍然停留在"设计作业"层面——缺少商业验证意识，缺少真实市场约束的约束。以下是最常见的七种模式：</a:t>
            </a:r>
            <a:endParaRPr lang="zh-CN" sz="600" dirty="0"/>
          </a:p>
        </p:txBody>
      </p:sp>
      <p:sp>
        <p:nvSpPr>
          <p:cNvPr id="4" name="Shape 2"/>
          <p:cNvSpPr/>
          <p:nvPr/>
        </p:nvSpPr>
        <p:spPr>
          <a:xfrm>
            <a:off x="4567238" y="849511"/>
            <a:ext cx="9525" cy="3933527"/>
          </a:xfrm>
          <a:prstGeom prst="roundRect">
            <a:avLst>
              <a:gd name="adj" fmla="val 50000"/>
            </a:avLst>
          </a:prstGeom>
          <a:solidFill>
            <a:srgbClr val="DFB8D1"/>
          </a:solidFill>
          <a:ln/>
        </p:spPr>
      </p:sp>
      <p:sp>
        <p:nvSpPr>
          <p:cNvPr id="5" name="Shape 3"/>
          <p:cNvSpPr/>
          <p:nvPr/>
        </p:nvSpPr>
        <p:spPr>
          <a:xfrm>
            <a:off x="514052" y="849511"/>
            <a:ext cx="4048423" cy="478631"/>
          </a:xfrm>
          <a:custGeom>
            <a:avLst/>
            <a:gdLst/>
            <a:ahLst/>
            <a:cxnLst/>
            <a:rect l="l" t="t" r="r" b="b"/>
            <a:pathLst>
              <a:path w="4048423" h="478631">
                <a:moveTo>
                  <a:pt x="27921" y="0"/>
                </a:moveTo>
                <a:lnTo>
                  <a:pt x="4048423" y="0"/>
                </a:lnTo>
                <a:lnTo>
                  <a:pt x="4048423" y="478631"/>
                </a:lnTo>
                <a:lnTo>
                  <a:pt x="27921" y="478631"/>
                </a:lnTo>
                <a:arcTo hR="27921" wR="27921" stAng="5400000" swAng="5400000"/>
                <a:lnTo>
                  <a:pt x="0" y="27921"/>
                </a:lnTo>
                <a:arcTo hR="27921" wR="27921" stAng="10800000" swAng="5400000"/>
                <a:close/>
              </a:path>
            </a:pathLst>
          </a:cu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8587" y="934045"/>
            <a:ext cx="3884116" cy="122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❌</a:t>
            </a:r>
            <a:pPr algn="r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只讲产品，不讲市场</a:t>
            </a:r>
            <a:endParaRPr lang="zh-CN" sz="700" dirty="0"/>
          </a:p>
        </p:txBody>
      </p:sp>
      <p:sp>
        <p:nvSpPr>
          <p:cNvPr id="7" name="Text 5"/>
          <p:cNvSpPr/>
          <p:nvPr/>
        </p:nvSpPr>
        <p:spPr>
          <a:xfrm>
            <a:off x="598587" y="1085180"/>
            <a:ext cx="3884116" cy="102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7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花大量时间描述功能，却从未说清楚市场规模和竞争格局</a:t>
            </a:r>
            <a:endParaRPr lang="zh-CN" sz="600" dirty="0"/>
          </a:p>
        </p:txBody>
      </p:sp>
      <p:sp>
        <p:nvSpPr>
          <p:cNvPr id="8" name="Shape 6"/>
          <p:cNvSpPr/>
          <p:nvPr/>
        </p:nvSpPr>
        <p:spPr>
          <a:xfrm>
            <a:off x="4581525" y="1425327"/>
            <a:ext cx="4048423" cy="478631"/>
          </a:xfrm>
          <a:custGeom>
            <a:avLst/>
            <a:gdLst/>
            <a:ahLst/>
            <a:cxnLst/>
            <a:rect l="l" t="t" r="r" b="b"/>
            <a:pathLst>
              <a:path w="4048423" h="478631">
                <a:moveTo>
                  <a:pt x="0" y="0"/>
                </a:moveTo>
                <a:lnTo>
                  <a:pt x="4020502" y="0"/>
                </a:lnTo>
                <a:arcTo hR="27921" wR="27921" stAng="16200000" swAng="5400000"/>
                <a:lnTo>
                  <a:pt x="4048423" y="450710"/>
                </a:lnTo>
                <a:arcTo hR="27921" wR="27921" stAng="0" swAng="5400000"/>
                <a:lnTo>
                  <a:pt x="0" y="478631"/>
                </a:lnTo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661297" y="1509861"/>
            <a:ext cx="3884116" cy="122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❌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只讲技术，不讲用户</a:t>
            </a:r>
            <a:endParaRPr lang="zh-CN" sz="700" dirty="0"/>
          </a:p>
        </p:txBody>
      </p:sp>
      <p:sp>
        <p:nvSpPr>
          <p:cNvPr id="10" name="Text 8"/>
          <p:cNvSpPr/>
          <p:nvPr/>
        </p:nvSpPr>
        <p:spPr>
          <a:xfrm>
            <a:off x="4661297" y="1660996"/>
            <a:ext cx="3884116" cy="102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技术方案非常详细，但找不到真实用户场景和使用证据</a:t>
            </a:r>
            <a:endParaRPr lang="zh-CN" sz="600" dirty="0"/>
          </a:p>
        </p:txBody>
      </p:sp>
      <p:sp>
        <p:nvSpPr>
          <p:cNvPr id="11" name="Shape 9"/>
          <p:cNvSpPr/>
          <p:nvPr/>
        </p:nvSpPr>
        <p:spPr>
          <a:xfrm>
            <a:off x="514052" y="2001143"/>
            <a:ext cx="4048423" cy="478631"/>
          </a:xfrm>
          <a:custGeom>
            <a:avLst/>
            <a:gdLst/>
            <a:ahLst/>
            <a:cxnLst/>
            <a:rect l="l" t="t" r="r" b="b"/>
            <a:pathLst>
              <a:path w="4048423" h="478631">
                <a:moveTo>
                  <a:pt x="27921" y="0"/>
                </a:moveTo>
                <a:lnTo>
                  <a:pt x="4048423" y="0"/>
                </a:lnTo>
                <a:lnTo>
                  <a:pt x="4048423" y="478631"/>
                </a:lnTo>
                <a:lnTo>
                  <a:pt x="27921" y="478631"/>
                </a:lnTo>
                <a:arcTo hR="27921" wR="27921" stAng="5400000" swAng="5400000"/>
                <a:lnTo>
                  <a:pt x="0" y="27921"/>
                </a:lnTo>
                <a:arcTo hR="27921" wR="27921" stAng="10800000" swAng="5400000"/>
                <a:close/>
              </a:path>
            </a:pathLst>
          </a:cu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8587" y="2085677"/>
            <a:ext cx="3884116" cy="122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❌</a:t>
            </a:r>
            <a:pPr algn="r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只讲愿景，不讲MVP</a:t>
            </a:r>
            <a:endParaRPr lang="zh-CN" sz="700" dirty="0"/>
          </a:p>
        </p:txBody>
      </p:sp>
      <p:sp>
        <p:nvSpPr>
          <p:cNvPr id="13" name="Text 11"/>
          <p:cNvSpPr/>
          <p:nvPr/>
        </p:nvSpPr>
        <p:spPr>
          <a:xfrm>
            <a:off x="598587" y="2236812"/>
            <a:ext cx="3884116" cy="102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7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描述五年后的美好蓝图，但说不清楚第一步怎么验证</a:t>
            </a:r>
            <a:endParaRPr lang="zh-CN" sz="600" dirty="0"/>
          </a:p>
        </p:txBody>
      </p:sp>
      <p:sp>
        <p:nvSpPr>
          <p:cNvPr id="14" name="Shape 12"/>
          <p:cNvSpPr/>
          <p:nvPr/>
        </p:nvSpPr>
        <p:spPr>
          <a:xfrm>
            <a:off x="4581525" y="2576959"/>
            <a:ext cx="4048423" cy="478631"/>
          </a:xfrm>
          <a:custGeom>
            <a:avLst/>
            <a:gdLst/>
            <a:ahLst/>
            <a:cxnLst/>
            <a:rect l="l" t="t" r="r" b="b"/>
            <a:pathLst>
              <a:path w="4048423" h="478631">
                <a:moveTo>
                  <a:pt x="0" y="0"/>
                </a:moveTo>
                <a:lnTo>
                  <a:pt x="4020502" y="0"/>
                </a:lnTo>
                <a:arcTo hR="27921" wR="27921" stAng="16200000" swAng="5400000"/>
                <a:lnTo>
                  <a:pt x="4048423" y="450710"/>
                </a:lnTo>
                <a:arcTo hR="27921" wR="27921" stAng="0" swAng="5400000"/>
                <a:lnTo>
                  <a:pt x="0" y="478631"/>
                </a:lnTo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661297" y="2661493"/>
            <a:ext cx="3884116" cy="122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❌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只讲功能，不讲收入</a:t>
            </a:r>
            <a:endParaRPr lang="zh-CN" sz="700" dirty="0"/>
          </a:p>
        </p:txBody>
      </p:sp>
      <p:sp>
        <p:nvSpPr>
          <p:cNvPr id="16" name="Text 14"/>
          <p:cNvSpPr/>
          <p:nvPr/>
        </p:nvSpPr>
        <p:spPr>
          <a:xfrm>
            <a:off x="4661297" y="2812628"/>
            <a:ext cx="3884116" cy="102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功能列表详尽，但回答不了"谁来付钱""付多少"</a:t>
            </a:r>
            <a:endParaRPr lang="zh-CN" sz="600" dirty="0"/>
          </a:p>
        </p:txBody>
      </p:sp>
      <p:sp>
        <p:nvSpPr>
          <p:cNvPr id="17" name="Shape 15"/>
          <p:cNvSpPr/>
          <p:nvPr/>
        </p:nvSpPr>
        <p:spPr>
          <a:xfrm>
            <a:off x="514052" y="3152775"/>
            <a:ext cx="4048423" cy="478631"/>
          </a:xfrm>
          <a:custGeom>
            <a:avLst/>
            <a:gdLst/>
            <a:ahLst/>
            <a:cxnLst/>
            <a:rect l="l" t="t" r="r" b="b"/>
            <a:pathLst>
              <a:path w="4048423" h="478631">
                <a:moveTo>
                  <a:pt x="27921" y="0"/>
                </a:moveTo>
                <a:lnTo>
                  <a:pt x="4048423" y="0"/>
                </a:lnTo>
                <a:lnTo>
                  <a:pt x="4048423" y="478631"/>
                </a:lnTo>
                <a:lnTo>
                  <a:pt x="27921" y="478631"/>
                </a:lnTo>
                <a:arcTo hR="27921" wR="27921" stAng="5400000" swAng="5400000"/>
                <a:lnTo>
                  <a:pt x="0" y="27921"/>
                </a:lnTo>
                <a:arcTo hR="27921" wR="27921" stAng="10800000" swAng="5400000"/>
                <a:close/>
              </a:path>
            </a:pathLst>
          </a:cu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8587" y="3237309"/>
            <a:ext cx="3884116" cy="122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❌</a:t>
            </a:r>
            <a:pPr algn="r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只讲概念，不讲验证</a:t>
            </a:r>
            <a:endParaRPr lang="zh-CN" sz="700" dirty="0"/>
          </a:p>
        </p:txBody>
      </p:sp>
      <p:sp>
        <p:nvSpPr>
          <p:cNvPr id="19" name="Text 17"/>
          <p:cNvSpPr/>
          <p:nvPr/>
        </p:nvSpPr>
        <p:spPr>
          <a:xfrm>
            <a:off x="598587" y="3388444"/>
            <a:ext cx="3884116" cy="102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7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创意新颖，但没有任何用户反馈或市场验证记录</a:t>
            </a:r>
            <a:endParaRPr lang="zh-CN" sz="600" dirty="0"/>
          </a:p>
        </p:txBody>
      </p:sp>
      <p:sp>
        <p:nvSpPr>
          <p:cNvPr id="20" name="Shape 18"/>
          <p:cNvSpPr/>
          <p:nvPr/>
        </p:nvSpPr>
        <p:spPr>
          <a:xfrm>
            <a:off x="4581525" y="3728591"/>
            <a:ext cx="4048423" cy="478631"/>
          </a:xfrm>
          <a:custGeom>
            <a:avLst/>
            <a:gdLst/>
            <a:ahLst/>
            <a:cxnLst/>
            <a:rect l="l" t="t" r="r" b="b"/>
            <a:pathLst>
              <a:path w="4048423" h="478631">
                <a:moveTo>
                  <a:pt x="0" y="0"/>
                </a:moveTo>
                <a:lnTo>
                  <a:pt x="4020502" y="0"/>
                </a:lnTo>
                <a:arcTo hR="27921" wR="27921" stAng="16200000" swAng="5400000"/>
                <a:lnTo>
                  <a:pt x="4048423" y="450710"/>
                </a:lnTo>
                <a:arcTo hR="27921" wR="27921" stAng="0" swAng="5400000"/>
                <a:lnTo>
                  <a:pt x="0" y="478631"/>
                </a:lnTo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661297" y="3813125"/>
            <a:ext cx="3884116" cy="122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❌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只讲融资，不讲成本</a:t>
            </a:r>
            <a:endParaRPr lang="zh-CN" sz="700" dirty="0"/>
          </a:p>
        </p:txBody>
      </p:sp>
      <p:sp>
        <p:nvSpPr>
          <p:cNvPr id="22" name="Text 20"/>
          <p:cNvSpPr/>
          <p:nvPr/>
        </p:nvSpPr>
        <p:spPr>
          <a:xfrm>
            <a:off x="4661297" y="3964260"/>
            <a:ext cx="3884116" cy="102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声称需要大量投资，却算不清楚BOM成本和毛利率</a:t>
            </a:r>
            <a:endParaRPr lang="zh-CN" sz="600" dirty="0"/>
          </a:p>
        </p:txBody>
      </p:sp>
      <p:sp>
        <p:nvSpPr>
          <p:cNvPr id="23" name="Shape 21"/>
          <p:cNvSpPr/>
          <p:nvPr/>
        </p:nvSpPr>
        <p:spPr>
          <a:xfrm>
            <a:off x="514052" y="4304407"/>
            <a:ext cx="4048423" cy="478631"/>
          </a:xfrm>
          <a:custGeom>
            <a:avLst/>
            <a:gdLst/>
            <a:ahLst/>
            <a:cxnLst/>
            <a:rect l="l" t="t" r="r" b="b"/>
            <a:pathLst>
              <a:path w="4048423" h="478631">
                <a:moveTo>
                  <a:pt x="27921" y="0"/>
                </a:moveTo>
                <a:lnTo>
                  <a:pt x="4048423" y="0"/>
                </a:lnTo>
                <a:lnTo>
                  <a:pt x="4048423" y="478631"/>
                </a:lnTo>
                <a:lnTo>
                  <a:pt x="27921" y="478631"/>
                </a:lnTo>
                <a:arcTo hR="27921" wR="27921" stAng="5400000" swAng="5400000"/>
                <a:lnTo>
                  <a:pt x="0" y="27921"/>
                </a:lnTo>
                <a:arcTo hR="27921" wR="27921" stAng="10800000" swAng="5400000"/>
                <a:close/>
              </a:path>
            </a:pathLst>
          </a:cu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98587" y="4388941"/>
            <a:ext cx="3884116" cy="122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❌</a:t>
            </a:r>
            <a:pPr algn="r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只讲PPT，不讲证据</a:t>
            </a:r>
            <a:endParaRPr lang="zh-CN" sz="700" dirty="0"/>
          </a:p>
        </p:txBody>
      </p:sp>
      <p:sp>
        <p:nvSpPr>
          <p:cNvPr id="25" name="Text 23"/>
          <p:cNvSpPr/>
          <p:nvPr/>
        </p:nvSpPr>
        <p:spPr>
          <a:xfrm>
            <a:off x="598587" y="4540076"/>
            <a:ext cx="3884116" cy="102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7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路演精美流畅，但背后没有调研记录、验证数据支撑</a:t>
            </a:r>
            <a:endParaRPr lang="zh-CN" sz="6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85924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从2050未来养老实验室，走向真实银发经济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132656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项目七最终要形成的不是一个漂亮的概念，而是一套能够真实回答以下问题的创业方案——这才是本课程对每一位学习者的期待。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1489323"/>
            <a:ext cx="3982938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9234" y="1624980"/>
            <a:ext cx="371162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机会在哪里？</a:t>
            </a:r>
            <a:endParaRPr lang="zh-CN" sz="1200" dirty="0"/>
          </a:p>
        </p:txBody>
      </p:sp>
      <p:sp>
        <p:nvSpPr>
          <p:cNvPr id="6" name="Text 4"/>
          <p:cNvSpPr/>
          <p:nvPr/>
        </p:nvSpPr>
        <p:spPr>
          <a:xfrm>
            <a:off x="659234" y="1895996"/>
            <a:ext cx="371162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市场方向清楚，规模可支撑</a:t>
            </a:r>
            <a:endParaRPr lang="zh-CN" sz="1000" dirty="0"/>
          </a:p>
        </p:txBody>
      </p:sp>
      <p:sp>
        <p:nvSpPr>
          <p:cNvPr id="7" name="Shape 5"/>
          <p:cNvSpPr/>
          <p:nvPr/>
        </p:nvSpPr>
        <p:spPr>
          <a:xfrm>
            <a:off x="4637410" y="1489323"/>
            <a:ext cx="3983013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73067" y="1624980"/>
            <a:ext cx="371169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用户是谁？</a:t>
            </a:r>
            <a:endParaRPr lang="zh-CN" sz="1200" dirty="0"/>
          </a:p>
        </p:txBody>
      </p:sp>
      <p:sp>
        <p:nvSpPr>
          <p:cNvPr id="9" name="Text 7"/>
          <p:cNvSpPr/>
          <p:nvPr/>
        </p:nvSpPr>
        <p:spPr>
          <a:xfrm>
            <a:off x="4773067" y="1895996"/>
            <a:ext cx="37116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目标人群具体，痛点真实可查</a:t>
            </a:r>
            <a:endParaRPr lang="zh-CN" sz="1000" dirty="0"/>
          </a:p>
        </p:txBody>
      </p:sp>
      <p:sp>
        <p:nvSpPr>
          <p:cNvPr id="10" name="Shape 8"/>
          <p:cNvSpPr/>
          <p:nvPr/>
        </p:nvSpPr>
        <p:spPr>
          <a:xfrm>
            <a:off x="523577" y="2371948"/>
            <a:ext cx="3982938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9234" y="2507605"/>
            <a:ext cx="371162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产品是什么？</a:t>
            </a:r>
            <a:endParaRPr lang="zh-CN" sz="1200" dirty="0"/>
          </a:p>
        </p:txBody>
      </p:sp>
      <p:sp>
        <p:nvSpPr>
          <p:cNvPr id="12" name="Text 10"/>
          <p:cNvSpPr/>
          <p:nvPr/>
        </p:nvSpPr>
        <p:spPr>
          <a:xfrm>
            <a:off x="659234" y="2778621"/>
            <a:ext cx="371162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定义清楚，MVP可验证</a:t>
            </a:r>
            <a:endParaRPr lang="zh-CN" sz="1000" dirty="0"/>
          </a:p>
        </p:txBody>
      </p:sp>
      <p:sp>
        <p:nvSpPr>
          <p:cNvPr id="13" name="Shape 11"/>
          <p:cNvSpPr/>
          <p:nvPr/>
        </p:nvSpPr>
        <p:spPr>
          <a:xfrm>
            <a:off x="4637410" y="2371948"/>
            <a:ext cx="3983013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73067" y="2507605"/>
            <a:ext cx="371169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商业怎么成立？</a:t>
            </a:r>
            <a:endParaRPr lang="zh-CN" sz="1200" dirty="0"/>
          </a:p>
        </p:txBody>
      </p:sp>
      <p:sp>
        <p:nvSpPr>
          <p:cNvPr id="15" name="Text 13"/>
          <p:cNvSpPr/>
          <p:nvPr/>
        </p:nvSpPr>
        <p:spPr>
          <a:xfrm>
            <a:off x="4773067" y="2778621"/>
            <a:ext cx="37116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收入、成本、渠道逻辑自洽</a:t>
            </a:r>
            <a:endParaRPr lang="zh-CN" sz="1000" dirty="0"/>
          </a:p>
        </p:txBody>
      </p:sp>
      <p:sp>
        <p:nvSpPr>
          <p:cNvPr id="16" name="Shape 14"/>
          <p:cNvSpPr/>
          <p:nvPr/>
        </p:nvSpPr>
        <p:spPr>
          <a:xfrm>
            <a:off x="523577" y="3254573"/>
            <a:ext cx="3982938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9234" y="3390230"/>
            <a:ext cx="371162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团队凭什么做？</a:t>
            </a:r>
            <a:endParaRPr lang="zh-CN" sz="1200" dirty="0"/>
          </a:p>
        </p:txBody>
      </p:sp>
      <p:sp>
        <p:nvSpPr>
          <p:cNvPr id="18" name="Text 16"/>
          <p:cNvSpPr/>
          <p:nvPr/>
        </p:nvSpPr>
        <p:spPr>
          <a:xfrm>
            <a:off x="659234" y="3661246"/>
            <a:ext cx="371162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能力可见，分工合理</a:t>
            </a:r>
            <a:endParaRPr lang="zh-CN" sz="1000" dirty="0"/>
          </a:p>
        </p:txBody>
      </p:sp>
      <p:sp>
        <p:nvSpPr>
          <p:cNvPr id="19" name="Shape 17"/>
          <p:cNvSpPr/>
          <p:nvPr/>
        </p:nvSpPr>
        <p:spPr>
          <a:xfrm>
            <a:off x="4637410" y="3254573"/>
            <a:ext cx="3983013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773067" y="3390230"/>
            <a:ext cx="371169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风险如何控制？</a:t>
            </a:r>
            <a:endParaRPr lang="zh-CN" sz="1200" dirty="0"/>
          </a:p>
        </p:txBody>
      </p:sp>
      <p:sp>
        <p:nvSpPr>
          <p:cNvPr id="21" name="Text 19"/>
          <p:cNvSpPr/>
          <p:nvPr/>
        </p:nvSpPr>
        <p:spPr>
          <a:xfrm>
            <a:off x="4773067" y="3661246"/>
            <a:ext cx="37116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主要风险识别，应对策略明确</a:t>
            </a:r>
            <a:endParaRPr lang="zh-CN" sz="1000" dirty="0"/>
          </a:p>
        </p:txBody>
      </p:sp>
      <p:sp>
        <p:nvSpPr>
          <p:cNvPr id="22" name="Text 20"/>
          <p:cNvSpPr/>
          <p:nvPr/>
        </p:nvSpPr>
        <p:spPr>
          <a:xfrm>
            <a:off x="719882" y="4300835"/>
            <a:ext cx="835774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未来养老不是等来的，是被一代产品团队设计、验证和落地出来的。</a:t>
            </a:r>
            <a:endParaRPr lang="zh-CN" sz="1000" dirty="0"/>
          </a:p>
        </p:txBody>
      </p:sp>
      <p:sp>
        <p:nvSpPr>
          <p:cNvPr id="23" name="Shape 21"/>
          <p:cNvSpPr/>
          <p:nvPr/>
        </p:nvSpPr>
        <p:spPr>
          <a:xfrm>
            <a:off x="523577" y="4153570"/>
            <a:ext cx="14288" cy="503932"/>
          </a:xfrm>
          <a:prstGeom prst="roundRect">
            <a:avLst>
              <a:gd name="adj" fmla="val 49998"/>
            </a:avLst>
          </a:prstGeom>
          <a:solidFill>
            <a:srgbClr val="E851B2"/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868487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为什么创业项目不能只看最终路演？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515219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路演只能呈现最终结果，无法反映项目的真实质量。优秀的创业方案需要一条完整的证据链——从调研到验证，每个环节都必须真实可查。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2019151"/>
            <a:ext cx="3467919" cy="104209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25909" y="2164333"/>
            <a:ext cx="3120405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🎭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好看的路演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725909" y="2497262"/>
            <a:ext cx="312040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PPT精美、表达流畅、现场氛围好——但背后没有真实证据支撑。</a:t>
            </a:r>
            <a:endParaRPr lang="zh-CN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15644" y="2019151"/>
            <a:ext cx="4309542" cy="210852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517975" y="2164333"/>
            <a:ext cx="3962028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完整创业证据链</a:t>
            </a:r>
            <a:endParaRPr lang="zh-CN" sz="1200" dirty="0"/>
          </a:p>
        </p:txBody>
      </p:sp>
      <p:sp>
        <p:nvSpPr>
          <p:cNvPr id="9" name="Text 5"/>
          <p:cNvSpPr/>
          <p:nvPr/>
        </p:nvSpPr>
        <p:spPr>
          <a:xfrm>
            <a:off x="4517975" y="2497262"/>
            <a:ext cx="3962028" cy="14852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调研数据真实，访谈记录可查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竞品分析具体，差异化有依据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MVP经过裁剪，验证计划可执行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商业模式经过市场检验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原型可演示，答辩能回应质疑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团队协作记录完整</a:t>
            </a:r>
            <a:endParaRPr lang="zh-CN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86879"/>
            <a:ext cx="8096845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项目交付由六项核心成果构成</a:t>
            </a:r>
            <a:endParaRPr lang="zh-CN" sz="2150" dirty="0"/>
          </a:p>
        </p:txBody>
      </p:sp>
      <p:sp>
        <p:nvSpPr>
          <p:cNvPr id="3" name="Text 1"/>
          <p:cNvSpPr/>
          <p:nvPr/>
        </p:nvSpPr>
        <p:spPr>
          <a:xfrm>
            <a:off x="523577" y="937394"/>
            <a:ext cx="8554045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六项成果共同构成项目交付的评分主体，覆盖从市场洞察到产品落地、从商业逻辑到现场展示的完整创业路径，缺一不可。</a:t>
            </a:r>
            <a:endParaRPr lang="zh-CN" sz="900" dirty="0"/>
          </a:p>
        </p:txBody>
      </p:sp>
      <p:sp>
        <p:nvSpPr>
          <p:cNvPr id="4" name="Shape 2"/>
          <p:cNvSpPr/>
          <p:nvPr/>
        </p:nvSpPr>
        <p:spPr>
          <a:xfrm>
            <a:off x="523577" y="1230511"/>
            <a:ext cx="3996482" cy="1106165"/>
          </a:xfrm>
          <a:prstGeom prst="roundRect">
            <a:avLst>
              <a:gd name="adj" fmla="val 442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4872" y="1351806"/>
            <a:ext cx="349746" cy="349746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41015" y="1447949"/>
            <a:ext cx="157386" cy="15738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44872" y="1805360"/>
            <a:ext cx="3753892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成果一</a:t>
            </a:r>
            <a:endParaRPr lang="zh-CN" sz="1050" dirty="0"/>
          </a:p>
        </p:txBody>
      </p:sp>
      <p:sp>
        <p:nvSpPr>
          <p:cNvPr id="8" name="Text 5"/>
          <p:cNvSpPr/>
          <p:nvPr/>
        </p:nvSpPr>
        <p:spPr>
          <a:xfrm>
            <a:off x="644872" y="2039020"/>
            <a:ext cx="3753892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市场调研与竞品分析报告</a:t>
            </a:r>
            <a:endParaRPr lang="zh-CN" sz="900" dirty="0"/>
          </a:p>
        </p:txBody>
      </p:sp>
      <p:sp>
        <p:nvSpPr>
          <p:cNvPr id="9" name="Shape 6"/>
          <p:cNvSpPr/>
          <p:nvPr/>
        </p:nvSpPr>
        <p:spPr>
          <a:xfrm>
            <a:off x="4623867" y="1230511"/>
            <a:ext cx="3996556" cy="1106165"/>
          </a:xfrm>
          <a:prstGeom prst="roundRect">
            <a:avLst>
              <a:gd name="adj" fmla="val 442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745162" y="1351806"/>
            <a:ext cx="349746" cy="349746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41304" y="1447949"/>
            <a:ext cx="157386" cy="15738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745162" y="1805360"/>
            <a:ext cx="3753966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成果二</a:t>
            </a:r>
            <a:endParaRPr lang="zh-CN" sz="1050" dirty="0"/>
          </a:p>
        </p:txBody>
      </p:sp>
      <p:sp>
        <p:nvSpPr>
          <p:cNvPr id="13" name="Text 9"/>
          <p:cNvSpPr/>
          <p:nvPr/>
        </p:nvSpPr>
        <p:spPr>
          <a:xfrm>
            <a:off x="4745162" y="2039020"/>
            <a:ext cx="3753966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产品定义与MVP方案</a:t>
            </a:r>
            <a:endParaRPr lang="zh-CN" sz="900" dirty="0"/>
          </a:p>
        </p:txBody>
      </p:sp>
      <p:sp>
        <p:nvSpPr>
          <p:cNvPr id="14" name="Shape 10"/>
          <p:cNvSpPr/>
          <p:nvPr/>
        </p:nvSpPr>
        <p:spPr>
          <a:xfrm>
            <a:off x="523577" y="2440484"/>
            <a:ext cx="3996482" cy="1106165"/>
          </a:xfrm>
          <a:prstGeom prst="roundRect">
            <a:avLst>
              <a:gd name="adj" fmla="val 442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644872" y="2561779"/>
            <a:ext cx="349746" cy="349746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1015" y="2657921"/>
            <a:ext cx="157386" cy="157386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44872" y="3015332"/>
            <a:ext cx="3753892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成果三</a:t>
            </a:r>
            <a:endParaRPr lang="zh-CN" sz="1050" dirty="0"/>
          </a:p>
        </p:txBody>
      </p:sp>
      <p:sp>
        <p:nvSpPr>
          <p:cNvPr id="18" name="Text 13"/>
          <p:cNvSpPr/>
          <p:nvPr/>
        </p:nvSpPr>
        <p:spPr>
          <a:xfrm>
            <a:off x="644872" y="3248992"/>
            <a:ext cx="3753892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商业模式画布</a:t>
            </a:r>
            <a:endParaRPr lang="zh-CN" sz="900" dirty="0"/>
          </a:p>
        </p:txBody>
      </p:sp>
      <p:sp>
        <p:nvSpPr>
          <p:cNvPr id="19" name="Shape 14"/>
          <p:cNvSpPr/>
          <p:nvPr/>
        </p:nvSpPr>
        <p:spPr>
          <a:xfrm>
            <a:off x="4623867" y="2440484"/>
            <a:ext cx="3996556" cy="1106165"/>
          </a:xfrm>
          <a:prstGeom prst="roundRect">
            <a:avLst>
              <a:gd name="adj" fmla="val 442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4745162" y="2561779"/>
            <a:ext cx="349746" cy="349746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41304" y="2657921"/>
            <a:ext cx="157386" cy="157386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4745162" y="3015332"/>
            <a:ext cx="3753966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成果四</a:t>
            </a:r>
            <a:endParaRPr lang="zh-CN" sz="1050" dirty="0"/>
          </a:p>
        </p:txBody>
      </p:sp>
      <p:sp>
        <p:nvSpPr>
          <p:cNvPr id="23" name="Text 17"/>
          <p:cNvSpPr/>
          <p:nvPr/>
        </p:nvSpPr>
        <p:spPr>
          <a:xfrm>
            <a:off x="4745162" y="3248992"/>
            <a:ext cx="3753966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产品原型或概念效果图</a:t>
            </a:r>
            <a:endParaRPr lang="zh-CN" sz="900" dirty="0"/>
          </a:p>
        </p:txBody>
      </p:sp>
      <p:sp>
        <p:nvSpPr>
          <p:cNvPr id="24" name="Shape 18"/>
          <p:cNvSpPr/>
          <p:nvPr/>
        </p:nvSpPr>
        <p:spPr>
          <a:xfrm>
            <a:off x="523577" y="3650456"/>
            <a:ext cx="3996482" cy="1106165"/>
          </a:xfrm>
          <a:prstGeom prst="roundRect">
            <a:avLst>
              <a:gd name="adj" fmla="val 442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5" name="Shape 19"/>
          <p:cNvSpPr/>
          <p:nvPr/>
        </p:nvSpPr>
        <p:spPr>
          <a:xfrm>
            <a:off x="644872" y="3771751"/>
            <a:ext cx="349746" cy="349746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26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41015" y="3867894"/>
            <a:ext cx="157386" cy="157386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644872" y="4225305"/>
            <a:ext cx="3753892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成果五</a:t>
            </a:r>
            <a:endParaRPr lang="zh-CN" sz="1050" dirty="0"/>
          </a:p>
        </p:txBody>
      </p:sp>
      <p:sp>
        <p:nvSpPr>
          <p:cNvPr id="28" name="Text 21"/>
          <p:cNvSpPr/>
          <p:nvPr/>
        </p:nvSpPr>
        <p:spPr>
          <a:xfrm>
            <a:off x="644872" y="4458965"/>
            <a:ext cx="3753892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商业计划书或概念设计报告</a:t>
            </a:r>
            <a:endParaRPr lang="zh-CN" sz="900" dirty="0"/>
          </a:p>
        </p:txBody>
      </p:sp>
      <p:sp>
        <p:nvSpPr>
          <p:cNvPr id="29" name="Shape 22"/>
          <p:cNvSpPr/>
          <p:nvPr/>
        </p:nvSpPr>
        <p:spPr>
          <a:xfrm>
            <a:off x="4623867" y="3650456"/>
            <a:ext cx="3996556" cy="1106165"/>
          </a:xfrm>
          <a:prstGeom prst="roundRect">
            <a:avLst>
              <a:gd name="adj" fmla="val 442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30" name="Shape 23"/>
          <p:cNvSpPr/>
          <p:nvPr/>
        </p:nvSpPr>
        <p:spPr>
          <a:xfrm>
            <a:off x="4745162" y="3771751"/>
            <a:ext cx="349746" cy="349746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31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841304" y="3867894"/>
            <a:ext cx="157386" cy="157386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4745162" y="4225305"/>
            <a:ext cx="3753966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成果六</a:t>
            </a:r>
            <a:endParaRPr lang="zh-CN" sz="1050" dirty="0"/>
          </a:p>
        </p:txBody>
      </p:sp>
      <p:sp>
        <p:nvSpPr>
          <p:cNvPr id="33" name="Text 25"/>
          <p:cNvSpPr/>
          <p:nvPr/>
        </p:nvSpPr>
        <p:spPr>
          <a:xfrm>
            <a:off x="4745162" y="4458965"/>
            <a:ext cx="3753966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创业路演PPT与展示</a:t>
            </a:r>
            <a:endParaRPr lang="zh-CN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00273"/>
            <a:ext cx="8096845" cy="360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2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成果一：市场调研与竞品分析报告如何评价？</a:t>
            </a:r>
            <a:endParaRPr lang="zh-CN" sz="2250" dirty="0"/>
          </a:p>
        </p:txBody>
      </p:sp>
      <p:sp>
        <p:nvSpPr>
          <p:cNvPr id="3" name="Text 1"/>
          <p:cNvSpPr/>
          <p:nvPr/>
        </p:nvSpPr>
        <p:spPr>
          <a:xfrm>
            <a:off x="523577" y="991344"/>
            <a:ext cx="8554045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市场调研报告是整个创业方案的起点，数据的真实性与分析的深度直接决定后续所有成果的可信度。评价者重点核查以下维度：</a:t>
            </a:r>
            <a:endParaRPr lang="zh-CN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310878"/>
            <a:ext cx="3990901" cy="106739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445358" y="1402928"/>
            <a:ext cx="147265" cy="18402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660574" y="1801713"/>
            <a:ext cx="3716908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数据来源</a:t>
            </a:r>
            <a:endParaRPr lang="zh-CN" sz="1100" dirty="0"/>
          </a:p>
        </p:txBody>
      </p:sp>
      <p:sp>
        <p:nvSpPr>
          <p:cNvPr id="7" name="Text 4"/>
          <p:cNvSpPr/>
          <p:nvPr/>
        </p:nvSpPr>
        <p:spPr>
          <a:xfrm>
            <a:off x="660574" y="2051149"/>
            <a:ext cx="3716908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一手调研与权威二手数据是否充分，数量是否达到要求</a:t>
            </a:r>
            <a:endParaRPr lang="zh-CN" sz="9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29522" y="1310878"/>
            <a:ext cx="3990901" cy="106739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551302" y="1402928"/>
            <a:ext cx="147265" cy="18402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150" dirty="0"/>
          </a:p>
        </p:txBody>
      </p:sp>
      <p:sp>
        <p:nvSpPr>
          <p:cNvPr id="10" name="Text 6"/>
          <p:cNvSpPr/>
          <p:nvPr/>
        </p:nvSpPr>
        <p:spPr>
          <a:xfrm>
            <a:off x="4766518" y="1801713"/>
            <a:ext cx="3716908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用户访谈</a:t>
            </a:r>
            <a:endParaRPr lang="zh-CN" sz="1100" dirty="0"/>
          </a:p>
        </p:txBody>
      </p:sp>
      <p:sp>
        <p:nvSpPr>
          <p:cNvPr id="11" name="Text 7"/>
          <p:cNvSpPr/>
          <p:nvPr/>
        </p:nvSpPr>
        <p:spPr>
          <a:xfrm>
            <a:off x="4766518" y="2051149"/>
            <a:ext cx="3716908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访谈对象是否真实，记录是否完整，结论是否有依据</a:t>
            </a:r>
            <a:endParaRPr lang="zh-CN" sz="95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2493318"/>
            <a:ext cx="3990901" cy="1067395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2445358" y="2585368"/>
            <a:ext cx="147265" cy="18402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150" dirty="0"/>
          </a:p>
        </p:txBody>
      </p:sp>
      <p:sp>
        <p:nvSpPr>
          <p:cNvPr id="14" name="Text 9"/>
          <p:cNvSpPr/>
          <p:nvPr/>
        </p:nvSpPr>
        <p:spPr>
          <a:xfrm>
            <a:off x="660574" y="2984153"/>
            <a:ext cx="3716908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竞品分析</a:t>
            </a:r>
            <a:endParaRPr lang="zh-CN" sz="1100" dirty="0"/>
          </a:p>
        </p:txBody>
      </p:sp>
      <p:sp>
        <p:nvSpPr>
          <p:cNvPr id="15" name="Text 10"/>
          <p:cNvSpPr/>
          <p:nvPr/>
        </p:nvSpPr>
        <p:spPr>
          <a:xfrm>
            <a:off x="660574" y="3233589"/>
            <a:ext cx="3716908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竞品选择是否典型，分析维度是否具体，对比是否客观</a:t>
            </a:r>
            <a:endParaRPr lang="zh-CN" sz="950" dirty="0"/>
          </a:p>
        </p:txBody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29522" y="2493318"/>
            <a:ext cx="3990901" cy="1067395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6551302" y="2585368"/>
            <a:ext cx="147265" cy="18402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</a:t>
            </a:r>
            <a:endParaRPr lang="en-US" sz="1150" dirty="0"/>
          </a:p>
        </p:txBody>
      </p:sp>
      <p:sp>
        <p:nvSpPr>
          <p:cNvPr id="18" name="Text 12"/>
          <p:cNvSpPr/>
          <p:nvPr/>
        </p:nvSpPr>
        <p:spPr>
          <a:xfrm>
            <a:off x="4766518" y="2984153"/>
            <a:ext cx="3716908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用户画像</a:t>
            </a:r>
            <a:endParaRPr lang="zh-CN" sz="1100" dirty="0"/>
          </a:p>
        </p:txBody>
      </p:sp>
      <p:sp>
        <p:nvSpPr>
          <p:cNvPr id="19" name="Text 13"/>
          <p:cNvSpPr/>
          <p:nvPr/>
        </p:nvSpPr>
        <p:spPr>
          <a:xfrm>
            <a:off x="4766518" y="3233589"/>
            <a:ext cx="3716908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画像是否精准，痛点排序是否有数据支撑</a:t>
            </a:r>
            <a:endParaRPr lang="zh-CN" sz="950" dirty="0"/>
          </a:p>
        </p:txBody>
      </p:sp>
      <p:pic>
        <p:nvPicPr>
          <p:cNvPr id="20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3577" y="3675757"/>
            <a:ext cx="3990901" cy="1067395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2445358" y="3767807"/>
            <a:ext cx="147265" cy="18402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5</a:t>
            </a:r>
            <a:endParaRPr lang="en-US" sz="1150" dirty="0"/>
          </a:p>
        </p:txBody>
      </p:sp>
      <p:sp>
        <p:nvSpPr>
          <p:cNvPr id="22" name="Text 15"/>
          <p:cNvSpPr/>
          <p:nvPr/>
        </p:nvSpPr>
        <p:spPr>
          <a:xfrm>
            <a:off x="660574" y="4166592"/>
            <a:ext cx="3716908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差异化定位</a:t>
            </a:r>
            <a:endParaRPr lang="zh-CN" sz="1100" dirty="0"/>
          </a:p>
        </p:txBody>
      </p:sp>
      <p:sp>
        <p:nvSpPr>
          <p:cNvPr id="23" name="Text 16"/>
          <p:cNvSpPr/>
          <p:nvPr/>
        </p:nvSpPr>
        <p:spPr>
          <a:xfrm>
            <a:off x="660574" y="4416028"/>
            <a:ext cx="3716908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与竞品相比的差异化优势是否清楚表达</a:t>
            </a:r>
            <a:endParaRPr lang="zh-CN" sz="950" dirty="0"/>
          </a:p>
        </p:txBody>
      </p:sp>
      <p:pic>
        <p:nvPicPr>
          <p:cNvPr id="24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629522" y="3675757"/>
            <a:ext cx="3990901" cy="1067395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6551302" y="3767807"/>
            <a:ext cx="147265" cy="18402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6</a:t>
            </a:r>
            <a:endParaRPr lang="en-US" sz="1150" dirty="0"/>
          </a:p>
        </p:txBody>
      </p:sp>
      <p:sp>
        <p:nvSpPr>
          <p:cNvPr id="26" name="Text 18"/>
          <p:cNvSpPr/>
          <p:nvPr/>
        </p:nvSpPr>
        <p:spPr>
          <a:xfrm>
            <a:off x="4766518" y="4166592"/>
            <a:ext cx="3716908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规范性</a:t>
            </a:r>
            <a:endParaRPr lang="zh-CN" sz="1100" dirty="0"/>
          </a:p>
        </p:txBody>
      </p:sp>
      <p:sp>
        <p:nvSpPr>
          <p:cNvPr id="27" name="Text 19"/>
          <p:cNvSpPr/>
          <p:nvPr/>
        </p:nvSpPr>
        <p:spPr>
          <a:xfrm>
            <a:off x="4766518" y="4416028"/>
            <a:ext cx="3716908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引用格式是否规范，版面是否整洁专业</a:t>
            </a:r>
            <a:endParaRPr lang="zh-CN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757089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成果二：产品定义与MVP方案如何评价？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403821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产品定义是创业方案的核心，MVP方案则决定了验证效率。评价重点在于：产品是否真正解决了真实用户的真实痛点，MVP是否足够精简且可执行。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72691" y="2121247"/>
            <a:ext cx="196304" cy="19630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49003" y="2117154"/>
            <a:ext cx="34633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目标用户是否精准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949003" y="2440558"/>
            <a:ext cx="346330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细分到可找到的真实人群，而非"所有老人"</a:t>
            </a:r>
            <a:endParaRPr lang="zh-CN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2691" y="2915841"/>
            <a:ext cx="196304" cy="19630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49003" y="2911748"/>
            <a:ext cx="34633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核心痛点是否明确</a:t>
            </a:r>
            <a:endParaRPr lang="zh-CN" sz="1200" dirty="0"/>
          </a:p>
        </p:txBody>
      </p:sp>
      <p:sp>
        <p:nvSpPr>
          <p:cNvPr id="9" name="Text 5"/>
          <p:cNvSpPr/>
          <p:nvPr/>
        </p:nvSpPr>
        <p:spPr>
          <a:xfrm>
            <a:off x="949003" y="3235151"/>
            <a:ext cx="346330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有数据支撑，不是主观猜测</a:t>
            </a:r>
            <a:endParaRPr lang="zh-CN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2691" y="3710434"/>
            <a:ext cx="196304" cy="19630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49003" y="3706341"/>
            <a:ext cx="34633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价值主张是否清楚</a:t>
            </a:r>
            <a:endParaRPr lang="zh-CN" sz="1200" dirty="0"/>
          </a:p>
        </p:txBody>
      </p:sp>
      <p:sp>
        <p:nvSpPr>
          <p:cNvPr id="12" name="Text 7"/>
          <p:cNvSpPr/>
          <p:nvPr/>
        </p:nvSpPr>
        <p:spPr>
          <a:xfrm>
            <a:off x="949003" y="4029745"/>
            <a:ext cx="346330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能用一句话说清楚产品为谁解决什么问题</a:t>
            </a:r>
            <a:endParaRPr lang="zh-CN" sz="10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85568" y="2121247"/>
            <a:ext cx="196304" cy="196304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5161880" y="2117154"/>
            <a:ext cx="34633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差异化是否成立</a:t>
            </a:r>
            <a:endParaRPr lang="zh-CN" sz="1200" dirty="0"/>
          </a:p>
        </p:txBody>
      </p:sp>
      <p:sp>
        <p:nvSpPr>
          <p:cNvPr id="15" name="Text 9"/>
          <p:cNvSpPr/>
          <p:nvPr/>
        </p:nvSpPr>
        <p:spPr>
          <a:xfrm>
            <a:off x="5161880" y="2440558"/>
            <a:ext cx="346330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与现有竞品相比具备明确差异化优势</a:t>
            </a:r>
            <a:endParaRPr lang="zh-CN" sz="100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785568" y="2915841"/>
            <a:ext cx="196304" cy="196304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5161880" y="2911748"/>
            <a:ext cx="34633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MVP是否足够小</a:t>
            </a:r>
            <a:endParaRPr lang="zh-CN" sz="1200" dirty="0"/>
          </a:p>
        </p:txBody>
      </p:sp>
      <p:sp>
        <p:nvSpPr>
          <p:cNvPr id="18" name="Text 11"/>
          <p:cNvSpPr/>
          <p:nvPr/>
        </p:nvSpPr>
        <p:spPr>
          <a:xfrm>
            <a:off x="5161880" y="3235151"/>
            <a:ext cx="346330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只保留核心功能，排除"想要有"的功能</a:t>
            </a:r>
            <a:endParaRPr lang="zh-CN" sz="1000" dirty="0"/>
          </a:p>
        </p:txBody>
      </p:sp>
      <p:pic>
        <p:nvPicPr>
          <p:cNvPr id="19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785568" y="3710434"/>
            <a:ext cx="196304" cy="196304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5161880" y="3706341"/>
            <a:ext cx="34633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验证计划是否可执行</a:t>
            </a:r>
            <a:endParaRPr lang="zh-CN" sz="1200" dirty="0"/>
          </a:p>
        </p:txBody>
      </p:sp>
      <p:sp>
        <p:nvSpPr>
          <p:cNvPr id="21" name="Text 13"/>
          <p:cNvSpPr/>
          <p:nvPr/>
        </p:nvSpPr>
        <p:spPr>
          <a:xfrm>
            <a:off x="5161880" y="4029745"/>
            <a:ext cx="346330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有具体验证方式、时间节点和成功标准</a:t>
            </a:r>
            <a:endParaRPr lang="zh-CN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0508"/>
            <a:ext cx="8096845" cy="258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成果三：商业模式画布如何评价？</a:t>
            </a:r>
            <a:endParaRPr lang="zh-CN" sz="1600" dirty="0"/>
          </a:p>
        </p:txBody>
      </p:sp>
      <p:sp>
        <p:nvSpPr>
          <p:cNvPr id="3" name="Text 1"/>
          <p:cNvSpPr/>
          <p:nvPr/>
        </p:nvSpPr>
        <p:spPr>
          <a:xfrm>
            <a:off x="523577" y="747340"/>
            <a:ext cx="8554045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商业模式画布是检验项目商业逻辑的核心工具。九个模块必须完整填写，各模块之间需要内在自洽——否则商业逻辑无法成立。</a:t>
            </a:r>
            <a:endParaRPr lang="zh-CN" sz="6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931366"/>
            <a:ext cx="6553200" cy="3657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4655418"/>
            <a:ext cx="8554045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评价时重点检查：收入来源是否合理、成本结构是否可解释、价值主张与客户细分是否真正匹配。</a:t>
            </a:r>
            <a:endParaRPr lang="zh-CN" sz="6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864840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成果四：原型或概念效果图如何评价？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511573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根据项目方向不同，团队可选择产品原型或概念效果图作为第四项成果。两条路径各有不同评价侧重，但均需体现适老化设计思维。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429295" y="1868239"/>
            <a:ext cx="4077295" cy="1739652"/>
          </a:xfrm>
          <a:prstGeom prst="roundRect">
            <a:avLst>
              <a:gd name="adj" fmla="val 5418"/>
            </a:avLst>
          </a:prstGeom>
          <a:solidFill>
            <a:srgbClr val="E851B2">
              <a:alpha val="9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60189" y="1999134"/>
            <a:ext cx="3815507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🔧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产品原型路径</a:t>
            </a:r>
            <a:endParaRPr lang="zh-CN" sz="1200" dirty="0"/>
          </a:p>
        </p:txBody>
      </p:sp>
      <p:sp>
        <p:nvSpPr>
          <p:cNvPr id="6" name="Text 4"/>
          <p:cNvSpPr/>
          <p:nvPr/>
        </p:nvSpPr>
        <p:spPr>
          <a:xfrm>
            <a:off x="560189" y="2332062"/>
            <a:ext cx="3815507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核心功能是否可演示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交互逻辑是否清楚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技术方案是否合理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适老化设计是否体现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原型与产品定义是否一致</a:t>
            </a:r>
            <a:endParaRPr lang="zh-CN" sz="1000" dirty="0"/>
          </a:p>
        </p:txBody>
      </p:sp>
      <p:sp>
        <p:nvSpPr>
          <p:cNvPr id="7" name="Text 5"/>
          <p:cNvSpPr/>
          <p:nvPr/>
        </p:nvSpPr>
        <p:spPr>
          <a:xfrm>
            <a:off x="4736455" y="1999134"/>
            <a:ext cx="3888730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🎨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概念效果图路径</a:t>
            </a:r>
            <a:endParaRPr lang="zh-CN" sz="1200" dirty="0"/>
          </a:p>
        </p:txBody>
      </p:sp>
      <p:sp>
        <p:nvSpPr>
          <p:cNvPr id="8" name="Text 6"/>
          <p:cNvSpPr/>
          <p:nvPr/>
        </p:nvSpPr>
        <p:spPr>
          <a:xfrm>
            <a:off x="4736455" y="2332062"/>
            <a:ext cx="3888730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概念表达是否清楚完整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品牌设计是否成体系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视觉呈现是否专业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适老化设计细节是否体现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设计语言是否与用户情感契合</a:t>
            </a:r>
            <a:endParaRPr lang="zh-CN" sz="1000" dirty="0"/>
          </a:p>
        </p:txBody>
      </p:sp>
      <p:sp>
        <p:nvSpPr>
          <p:cNvPr id="9" name="Shape 7"/>
          <p:cNvSpPr/>
          <p:nvPr/>
        </p:nvSpPr>
        <p:spPr>
          <a:xfrm>
            <a:off x="523577" y="3755157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472" y="3942234"/>
            <a:ext cx="163637" cy="130894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949003" y="3918719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无论选择哪条路径，都需在答辩环节能够演示或清楚讲解核心设计逻辑。</a:t>
            </a:r>
            <a:endParaRPr lang="zh-CN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2026-08-01T11:03:59Z</dcterms:created>
  <dcterms:modified xsi:type="dcterms:W3CDTF">2026-08-01T11:03:59Z</dcterms:modified>
</cp:coreProperties>
</file>